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hwhxLt3lf8nj960judykvevQ7v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 txBox="1"/>
          <p:nvPr/>
        </p:nvSpPr>
        <p:spPr>
          <a:xfrm>
            <a:off x="3846513" y="9431338"/>
            <a:ext cx="2941637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prenticeshipsnorfolk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www.gov.uk/apply-apprenticeship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232752" y="656850"/>
            <a:ext cx="4278300" cy="14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5552"/>
              <a:buFont typeface="Calibri"/>
              <a:buNone/>
            </a:pPr>
            <a:r>
              <a:rPr lang="en-GB" u="sng"/>
              <a:t>Careers </a:t>
            </a:r>
            <a:r>
              <a:rPr lang="en-GB"/>
              <a:t/>
            </a:r>
            <a:br>
              <a:rPr lang="en-GB"/>
            </a:br>
            <a:r>
              <a:rPr lang="en-GB" sz="4122" i="1"/>
              <a:t>Work Experience and </a:t>
            </a:r>
            <a:br>
              <a:rPr lang="en-GB" sz="4122" i="1"/>
            </a:br>
            <a:r>
              <a:rPr lang="en-GB" sz="4122" i="1"/>
              <a:t>Post 16 Options. </a:t>
            </a:r>
            <a:endParaRPr sz="4122" i="1"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4511050" y="191200"/>
            <a:ext cx="7293000" cy="2720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736"/>
              <a:buNone/>
            </a:pPr>
            <a:r>
              <a:rPr lang="en-GB" sz="1900" u="sng"/>
              <a:t>Year 10 -Work experience </a:t>
            </a:r>
            <a:endParaRPr sz="1900" u="sng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i="1"/>
          </a:p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50" i="1"/>
              <a:t>Week commencing the 12th June</a:t>
            </a:r>
            <a:endParaRPr sz="1650" i="1"/>
          </a:p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50" i="1"/>
          </a:p>
          <a:p>
            <a:pPr marL="4572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650" i="1"/>
              <a:t>Norfolk Skills and Careers Festival. W8-9th March 2023; Careers Fair – an opportunity to talk to different education/training/employment providers.</a:t>
            </a:r>
            <a:endParaRPr sz="1650" i="1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1800" u="sng"/>
              <a:t>Year 11 Post 16 Applications</a:t>
            </a:r>
            <a:endParaRPr sz="1800" u="sng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1800" i="1"/>
              <a:t>Careers Drop Down Day  14th October (Workshops/ mock interviews/ careers fair)</a:t>
            </a:r>
            <a:endParaRPr sz="1800" i="1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1700" i="1"/>
              <a:t>Help you Choose- Login and registration in CC lessons over next 2 weeks. </a:t>
            </a:r>
            <a:endParaRPr sz="1700" i="1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1700" i="1"/>
              <a:t>Independent Careers Advisors Appointment</a:t>
            </a:r>
            <a:endParaRPr sz="1700" i="1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700" i="1"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084" y="3075708"/>
            <a:ext cx="9376756" cy="3308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382384" y="248747"/>
            <a:ext cx="9782695" cy="773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Post 16 Routes</a:t>
            </a:r>
            <a:endParaRPr/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384" y="1229643"/>
            <a:ext cx="7393212" cy="527855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8055031" y="359613"/>
            <a:ext cx="3591098" cy="302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100000"/>
              <a:buFont typeface="Calibri"/>
              <a:buChar char="•"/>
            </a:pPr>
            <a:r>
              <a:rPr lang="en-GB"/>
              <a:t>Continue education at Sixth Form or College (A-levels/ Btech)</a:t>
            </a:r>
            <a:endParaRPr/>
          </a:p>
          <a:p>
            <a:pPr marL="228600" lvl="0" indent="-1174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ct val="100000"/>
              <a:buFont typeface="Calibri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ct val="100000"/>
              <a:buFont typeface="Calibri"/>
              <a:buChar char="•"/>
            </a:pPr>
            <a:r>
              <a:rPr lang="en-GB"/>
              <a:t>Learn and earn at the same time through an Apprenticeship</a:t>
            </a:r>
            <a:endParaRPr/>
          </a:p>
          <a:p>
            <a:pPr marL="228600" lvl="0" indent="-1174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ct val="100000"/>
              <a:buFont typeface="Calibri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ct val="100000"/>
              <a:buFont typeface="Calibri"/>
              <a:buChar char="•"/>
            </a:pPr>
            <a:r>
              <a:rPr lang="en-GB"/>
              <a:t>Employment with Accredited Training.</a:t>
            </a:r>
            <a:endParaRPr/>
          </a:p>
          <a:p>
            <a:pPr marL="228600" lvl="0" indent="-1174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ct val="100000"/>
              <a:buFont typeface="Calibri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ct val="100000"/>
              <a:buFont typeface="Calibri"/>
              <a:buChar char="•"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>
            <a:spLocks noGrp="1"/>
          </p:cNvSpPr>
          <p:nvPr>
            <p:ph type="title"/>
          </p:nvPr>
        </p:nvSpPr>
        <p:spPr>
          <a:xfrm>
            <a:off x="3724102" y="129222"/>
            <a:ext cx="4217325" cy="1243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Help You Choose</a:t>
            </a:r>
            <a:endParaRPr/>
          </a:p>
        </p:txBody>
      </p:sp>
      <p:sp>
        <p:nvSpPr>
          <p:cNvPr id="103" name="Google Shape;103;p3"/>
          <p:cNvSpPr txBox="1">
            <a:spLocks noGrp="1"/>
          </p:cNvSpPr>
          <p:nvPr>
            <p:ph type="body" idx="1"/>
          </p:nvPr>
        </p:nvSpPr>
        <p:spPr>
          <a:xfrm>
            <a:off x="7941427" y="1267489"/>
            <a:ext cx="3898124" cy="85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100000"/>
              <a:buNone/>
            </a:pPr>
            <a:r>
              <a:rPr lang="en-GB"/>
              <a:t>You can find lots of useful information to help support your child in the parents section of Help You Choose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ct val="100000"/>
              <a:buNone/>
            </a:pPr>
            <a:endParaRPr/>
          </a:p>
        </p:txBody>
      </p:sp>
      <p:pic>
        <p:nvPicPr>
          <p:cNvPr id="104" name="Google Shape;104;p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0383" y="2346383"/>
            <a:ext cx="6134100" cy="3879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3"/>
          <p:cNvCxnSpPr/>
          <p:nvPr/>
        </p:nvCxnSpPr>
        <p:spPr>
          <a:xfrm flipH="1">
            <a:off x="9782508" y="1858057"/>
            <a:ext cx="853467" cy="555281"/>
          </a:xfrm>
          <a:prstGeom prst="straightConnector1">
            <a:avLst/>
          </a:prstGeom>
          <a:noFill/>
          <a:ln w="9525" cap="flat" cmpd="sng">
            <a:solidFill>
              <a:srgbClr val="FF33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06" name="Google Shape;106;p3"/>
          <p:cNvSpPr/>
          <p:nvPr/>
        </p:nvSpPr>
        <p:spPr>
          <a:xfrm>
            <a:off x="143933" y="1120676"/>
            <a:ext cx="4830512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sng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Why Apply Online via Help You Choose?</a:t>
            </a:r>
            <a:endParaRPr sz="1800" u="sng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the learning options are all in one place.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Young people can apply to multiple providers using the same information.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will receive emails to keep them up-to-date with the progress of their applications.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235045" y="3322598"/>
            <a:ext cx="4648288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What Happens After Applying?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Arial"/>
              <a:buChar char="•"/>
            </a:pPr>
            <a:r>
              <a:rPr lang="en-GB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student gets an </a:t>
            </a:r>
            <a:r>
              <a:rPr lang="en-GB" sz="1800" b="1" i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Email Receipt</a:t>
            </a:r>
            <a:r>
              <a:rPr lang="en-GB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confirm their application’s been sent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Arial"/>
              <a:buChar char="•"/>
            </a:pPr>
            <a:r>
              <a:rPr lang="en-GB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They’ll then get an </a:t>
            </a:r>
            <a:r>
              <a:rPr lang="en-GB" sz="1800" b="1" i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Email acknowledgement</a:t>
            </a:r>
            <a:r>
              <a:rPr lang="en-GB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each sixth form and college when they start processing the application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Arial"/>
              <a:buChar char="•"/>
            </a:pPr>
            <a:r>
              <a:rPr lang="en-GB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sixth forms and colleges then contact the student to arrange an </a:t>
            </a:r>
            <a:r>
              <a:rPr lang="en-GB" sz="1800" b="1" i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Advice Interview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u="sng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title" idx="4294967295"/>
          </p:nvPr>
        </p:nvSpPr>
        <p:spPr>
          <a:xfrm>
            <a:off x="5731656" y="102193"/>
            <a:ext cx="6264275" cy="7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 sz="3600"/>
              <a:t>Apprenticeships &amp; Training</a:t>
            </a:r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body" idx="4294967295"/>
          </p:nvPr>
        </p:nvSpPr>
        <p:spPr>
          <a:xfrm>
            <a:off x="187586" y="470493"/>
            <a:ext cx="6395315" cy="2303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/>
              <a:t>If you/your child are interested in an apprenticeship go to the Apprenticeships &amp; Training section on Help You Choose.</a:t>
            </a:r>
            <a:r>
              <a:rPr lang="en-GB" sz="2000" b="1"/>
              <a:t> </a:t>
            </a:r>
            <a:r>
              <a:rPr lang="en-GB" sz="2000"/>
              <a:t>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902" y="821846"/>
            <a:ext cx="5219700" cy="42116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" name="Google Shape;116;p4"/>
          <p:cNvCxnSpPr/>
          <p:nvPr/>
        </p:nvCxnSpPr>
        <p:spPr>
          <a:xfrm>
            <a:off x="5731656" y="1064029"/>
            <a:ext cx="2411759" cy="639868"/>
          </a:xfrm>
          <a:prstGeom prst="straightConnector1">
            <a:avLst/>
          </a:prstGeom>
          <a:noFill/>
          <a:ln w="9525" cap="flat" cmpd="sng">
            <a:solidFill>
              <a:srgbClr val="FF33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17" name="Google Shape;117;p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083" y="1622224"/>
            <a:ext cx="7625996" cy="4953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>
            <a:spLocks noGrp="1"/>
          </p:cNvSpPr>
          <p:nvPr>
            <p:ph type="title"/>
          </p:nvPr>
        </p:nvSpPr>
        <p:spPr>
          <a:xfrm>
            <a:off x="337042" y="282634"/>
            <a:ext cx="7704137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3200" b="1" u="sng"/>
              <a:t>Apprenticeships Norfolk</a:t>
            </a:r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body" idx="1"/>
          </p:nvPr>
        </p:nvSpPr>
        <p:spPr>
          <a:xfrm>
            <a:off x="112599" y="1016001"/>
            <a:ext cx="6238326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100000"/>
              <a:buNone/>
            </a:pPr>
            <a:r>
              <a:rPr lang="en-GB" sz="2400"/>
              <a:t>You can find further information about apprenticeships in Norfolk on the Apprenticeships Norfolk website at: </a:t>
            </a:r>
            <a:r>
              <a:rPr lang="en-GB" sz="2400" u="sng">
                <a:solidFill>
                  <a:schemeClr val="hlink"/>
                </a:solidFill>
                <a:hlinkClick r:id="rId3"/>
              </a:rPr>
              <a:t>www.apprenticeshipsnorfolk.org</a:t>
            </a:r>
            <a:endParaRPr sz="2400"/>
          </a:p>
          <a:p>
            <a:pPr marL="228600" lvl="0" indent="-876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ct val="100000"/>
              <a:buFont typeface="Arial"/>
              <a:buNone/>
            </a:pPr>
            <a:endParaRPr sz="2400"/>
          </a:p>
        </p:txBody>
      </p:sp>
      <p:pic>
        <p:nvPicPr>
          <p:cNvPr id="125" name="Google Shape;125;p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042" y="2342978"/>
            <a:ext cx="6229350" cy="4168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5"/>
          <p:cNvSpPr/>
          <p:nvPr/>
        </p:nvSpPr>
        <p:spPr>
          <a:xfrm>
            <a:off x="6111964" y="191572"/>
            <a:ext cx="58557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apprenticeships website</a:t>
            </a:r>
            <a:endParaRPr sz="32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/>
          <p:nvPr/>
        </p:nvSpPr>
        <p:spPr>
          <a:xfrm>
            <a:off x="6111964" y="776347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register for apprenticeship vacancies at </a:t>
            </a:r>
            <a:r>
              <a:rPr lang="en-GB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www.gov.uk/apply-apprenticeship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5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2419" y="1646238"/>
            <a:ext cx="4876930" cy="2687382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5"/>
          <p:cNvSpPr txBox="1"/>
          <p:nvPr/>
        </p:nvSpPr>
        <p:spPr>
          <a:xfrm>
            <a:off x="7214375" y="4919675"/>
            <a:ext cx="4250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National Apprenticeship week (6-12th February 2023)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>
                <a:latin typeface="Calibri"/>
                <a:ea typeface="Calibri"/>
                <a:cs typeface="Calibri"/>
                <a:sym typeface="Calibri"/>
              </a:rPr>
              <a:t>Drop down Morning - support with applications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>
                <a:latin typeface="Calibri"/>
                <a:ea typeface="Calibri"/>
                <a:cs typeface="Calibri"/>
                <a:sym typeface="Calibri"/>
              </a:rPr>
              <a:t>Taster Sessions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35" name="Google Shape;1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36" name="Google Shape;136;p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3310" y="749468"/>
            <a:ext cx="5540872" cy="3407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23" y="156634"/>
            <a:ext cx="5922487" cy="377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6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818" y="4017918"/>
            <a:ext cx="8099990" cy="2293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 txBox="1">
            <a:spLocks noGrp="1"/>
          </p:cNvSpPr>
          <p:nvPr>
            <p:ph type="title"/>
          </p:nvPr>
        </p:nvSpPr>
        <p:spPr>
          <a:xfrm>
            <a:off x="734563" y="314294"/>
            <a:ext cx="7704137" cy="126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1935"/>
              <a:buFont typeface="Calibri"/>
              <a:buNone/>
            </a:pPr>
            <a:r>
              <a:rPr lang="en-GB"/>
              <a:t>More information…</a:t>
            </a:r>
            <a:br>
              <a:rPr lang="en-GB"/>
            </a:br>
            <a:r>
              <a:rPr lang="en-GB" sz="3100" i="1"/>
              <a:t>Careers Page on Acle Academy Website</a:t>
            </a:r>
            <a:br>
              <a:rPr lang="en-GB" sz="3100" i="1"/>
            </a:br>
            <a:r>
              <a:rPr lang="en-GB" sz="3100" i="1"/>
              <a:t>Parents Section on Help you Choose</a:t>
            </a:r>
            <a:endParaRPr sz="3100" i="1"/>
          </a:p>
        </p:txBody>
      </p:sp>
      <p:pic>
        <p:nvPicPr>
          <p:cNvPr id="144" name="Google Shape;144;p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178" y="1948038"/>
            <a:ext cx="4967794" cy="3621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6442" y="2977225"/>
            <a:ext cx="7138639" cy="3594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</Words>
  <Application>Microsoft Office PowerPoint</Application>
  <PresentationFormat>Widescreen</PresentationFormat>
  <Paragraphs>39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Careers  Work Experience and  Post 16 Options. </vt:lpstr>
      <vt:lpstr>Post 16 Routes</vt:lpstr>
      <vt:lpstr>Help You Choose</vt:lpstr>
      <vt:lpstr>Apprenticeships &amp; Training</vt:lpstr>
      <vt:lpstr>Apprenticeships Norfolk</vt:lpstr>
      <vt:lpstr>PowerPoint Presentation</vt:lpstr>
      <vt:lpstr>More information… Careers Page on Acle Academy Website Parents Section on Help you Choose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Careers  Work Experience and  Post 16 Options. </dc:title>
  <dc:creator>Camilla</dc:creator>
  <cp:lastModifiedBy>Mr S. Culling</cp:lastModifiedBy>
  <cp:revision>1</cp:revision>
  <dcterms:created xsi:type="dcterms:W3CDTF">2021-10-04T05:56:20Z</dcterms:created>
  <dcterms:modified xsi:type="dcterms:W3CDTF">2022-10-05T15:40:43Z</dcterms:modified>
</cp:coreProperties>
</file>