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72" r:id="rId2"/>
    <p:sldMasterId id="2147484384" r:id="rId3"/>
    <p:sldMasterId id="2147484520" r:id="rId4"/>
  </p:sldMasterIdLst>
  <p:notesMasterIdLst>
    <p:notesMasterId r:id="rId65"/>
  </p:notesMasterIdLst>
  <p:sldIdLst>
    <p:sldId id="452" r:id="rId5"/>
    <p:sldId id="274" r:id="rId6"/>
    <p:sldId id="1598" r:id="rId7"/>
    <p:sldId id="1692" r:id="rId8"/>
    <p:sldId id="469" r:id="rId9"/>
    <p:sldId id="1608" r:id="rId10"/>
    <p:sldId id="381" r:id="rId11"/>
    <p:sldId id="1618" r:id="rId12"/>
    <p:sldId id="1619" r:id="rId13"/>
    <p:sldId id="1698" r:id="rId14"/>
    <p:sldId id="456" r:id="rId15"/>
    <p:sldId id="1567" r:id="rId16"/>
    <p:sldId id="466" r:id="rId17"/>
    <p:sldId id="1607" r:id="rId18"/>
    <p:sldId id="1667" r:id="rId19"/>
    <p:sldId id="1668" r:id="rId20"/>
    <p:sldId id="1669" r:id="rId21"/>
    <p:sldId id="1670" r:id="rId22"/>
    <p:sldId id="1671" r:id="rId23"/>
    <p:sldId id="1672" r:id="rId24"/>
    <p:sldId id="1673" r:id="rId25"/>
    <p:sldId id="1611" r:id="rId26"/>
    <p:sldId id="1612" r:id="rId27"/>
    <p:sldId id="375" r:id="rId28"/>
    <p:sldId id="471" r:id="rId29"/>
    <p:sldId id="1549" r:id="rId30"/>
    <p:sldId id="1552" r:id="rId31"/>
    <p:sldId id="1553" r:id="rId32"/>
    <p:sldId id="1555" r:id="rId33"/>
    <p:sldId id="1558" r:id="rId34"/>
    <p:sldId id="409" r:id="rId35"/>
    <p:sldId id="1560" r:id="rId36"/>
    <p:sldId id="1599" r:id="rId37"/>
    <p:sldId id="1613" r:id="rId38"/>
    <p:sldId id="1614" r:id="rId39"/>
    <p:sldId id="1615" r:id="rId40"/>
    <p:sldId id="1602" r:id="rId41"/>
    <p:sldId id="1616" r:id="rId42"/>
    <p:sldId id="1562" r:id="rId43"/>
    <p:sldId id="1563" r:id="rId44"/>
    <p:sldId id="388" r:id="rId45"/>
    <p:sldId id="383" r:id="rId46"/>
    <p:sldId id="384" r:id="rId47"/>
    <p:sldId id="357" r:id="rId48"/>
    <p:sldId id="420" r:id="rId49"/>
    <p:sldId id="437" r:id="rId50"/>
    <p:sldId id="352" r:id="rId51"/>
    <p:sldId id="416" r:id="rId52"/>
    <p:sldId id="353" r:id="rId53"/>
    <p:sldId id="354" r:id="rId54"/>
    <p:sldId id="1617" r:id="rId55"/>
    <p:sldId id="282" r:id="rId56"/>
    <p:sldId id="446" r:id="rId57"/>
    <p:sldId id="299" r:id="rId58"/>
    <p:sldId id="301" r:id="rId59"/>
    <p:sldId id="1610" r:id="rId60"/>
    <p:sldId id="325" r:id="rId61"/>
    <p:sldId id="324" r:id="rId62"/>
    <p:sldId id="366" r:id="rId63"/>
    <p:sldId id="370"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60"/>
  </p:normalViewPr>
  <p:slideViewPr>
    <p:cSldViewPr>
      <p:cViewPr varScale="1">
        <p:scale>
          <a:sx n="109" d="100"/>
          <a:sy n="109" d="100"/>
        </p:scale>
        <p:origin x="168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5E39D-3C02-45A2-892E-FAFD90AFCD7B}" type="doc">
      <dgm:prSet loTypeId="urn:microsoft.com/office/officeart/2005/8/layout/cycle5" loCatId="cycle" qsTypeId="urn:microsoft.com/office/officeart/2005/8/quickstyle/simple1" qsCatId="simple" csTypeId="urn:microsoft.com/office/officeart/2005/8/colors/accent2_3" csCatId="accent2" phldr="1"/>
      <dgm:spPr/>
      <dgm:t>
        <a:bodyPr/>
        <a:lstStyle/>
        <a:p>
          <a:endParaRPr lang="en-GB"/>
        </a:p>
      </dgm:t>
    </dgm:pt>
    <dgm:pt modelId="{21682417-0764-4369-A85B-727BE5B9E5CD}">
      <dgm:prSet phldrT="[Text]"/>
      <dgm:spPr/>
      <dgm:t>
        <a:bodyPr/>
        <a:lstStyle/>
        <a:p>
          <a:r>
            <a:rPr lang="en-US" dirty="0"/>
            <a:t>Homework</a:t>
          </a:r>
          <a:endParaRPr lang="en-GB" dirty="0"/>
        </a:p>
      </dgm:t>
    </dgm:pt>
    <dgm:pt modelId="{9D433B6D-41BE-4FE8-87C7-0D7528D08D94}" type="parTrans" cxnId="{B9D267D2-FBBC-4820-9F78-C4CF6EE6B7EB}">
      <dgm:prSet/>
      <dgm:spPr/>
      <dgm:t>
        <a:bodyPr/>
        <a:lstStyle/>
        <a:p>
          <a:endParaRPr lang="en-GB"/>
        </a:p>
      </dgm:t>
    </dgm:pt>
    <dgm:pt modelId="{E9429482-E2A2-4442-A66B-BB3F0A2BB32B}" type="sibTrans" cxnId="{B9D267D2-FBBC-4820-9F78-C4CF6EE6B7EB}">
      <dgm:prSet/>
      <dgm:spPr/>
      <dgm:t>
        <a:bodyPr/>
        <a:lstStyle/>
        <a:p>
          <a:endParaRPr lang="en-GB"/>
        </a:p>
      </dgm:t>
    </dgm:pt>
    <dgm:pt modelId="{1407F960-88C0-45F1-B640-839E6285537E}">
      <dgm:prSet phldrT="[Text]"/>
      <dgm:spPr/>
      <dgm:t>
        <a:bodyPr/>
        <a:lstStyle/>
        <a:p>
          <a:r>
            <a:rPr lang="en-US" dirty="0"/>
            <a:t>Assessment</a:t>
          </a:r>
          <a:endParaRPr lang="en-GB" dirty="0"/>
        </a:p>
      </dgm:t>
    </dgm:pt>
    <dgm:pt modelId="{698D2331-5368-437A-A622-3BAD3C37B970}" type="parTrans" cxnId="{D6A2B7FF-F4D8-4B84-BC50-723E8E894270}">
      <dgm:prSet/>
      <dgm:spPr/>
      <dgm:t>
        <a:bodyPr/>
        <a:lstStyle/>
        <a:p>
          <a:endParaRPr lang="en-GB"/>
        </a:p>
      </dgm:t>
    </dgm:pt>
    <dgm:pt modelId="{F5D051F6-6DFC-449F-91E0-775B7DB66EBA}" type="sibTrans" cxnId="{D6A2B7FF-F4D8-4B84-BC50-723E8E894270}">
      <dgm:prSet/>
      <dgm:spPr/>
      <dgm:t>
        <a:bodyPr/>
        <a:lstStyle/>
        <a:p>
          <a:endParaRPr lang="en-GB"/>
        </a:p>
      </dgm:t>
    </dgm:pt>
    <dgm:pt modelId="{9A9BFB54-86AB-4D10-86AF-A0880F4AAE85}">
      <dgm:prSet phldrT="[Text]"/>
      <dgm:spPr/>
      <dgm:t>
        <a:bodyPr/>
        <a:lstStyle/>
        <a:p>
          <a:r>
            <a:rPr lang="en-US" dirty="0"/>
            <a:t>Revision</a:t>
          </a:r>
          <a:endParaRPr lang="en-GB" dirty="0"/>
        </a:p>
      </dgm:t>
    </dgm:pt>
    <dgm:pt modelId="{B4A05B84-982E-4B36-8CAA-BCB6C2C0954E}" type="parTrans" cxnId="{8294E837-91B3-403C-BEC8-9938032A2C9E}">
      <dgm:prSet/>
      <dgm:spPr/>
      <dgm:t>
        <a:bodyPr/>
        <a:lstStyle/>
        <a:p>
          <a:endParaRPr lang="en-GB"/>
        </a:p>
      </dgm:t>
    </dgm:pt>
    <dgm:pt modelId="{8DC0B094-454C-4FA0-9B7A-D2D443DB4D36}" type="sibTrans" cxnId="{8294E837-91B3-403C-BEC8-9938032A2C9E}">
      <dgm:prSet/>
      <dgm:spPr/>
      <dgm:t>
        <a:bodyPr/>
        <a:lstStyle/>
        <a:p>
          <a:endParaRPr lang="en-GB"/>
        </a:p>
      </dgm:t>
    </dgm:pt>
    <dgm:pt modelId="{3A04FFAE-1DFD-4DF3-A256-562845A80C96}">
      <dgm:prSet phldrT="[Text]"/>
      <dgm:spPr/>
      <dgm:t>
        <a:bodyPr/>
        <a:lstStyle/>
        <a:p>
          <a:r>
            <a:rPr lang="en-US" dirty="0"/>
            <a:t>Independent learning</a:t>
          </a:r>
          <a:endParaRPr lang="en-GB" dirty="0"/>
        </a:p>
      </dgm:t>
    </dgm:pt>
    <dgm:pt modelId="{F765BD63-7DC5-4FAA-8770-EB1B49E2757A}" type="parTrans" cxnId="{F9C97180-993C-4CD6-BC74-F68DA9731CC2}">
      <dgm:prSet/>
      <dgm:spPr/>
      <dgm:t>
        <a:bodyPr/>
        <a:lstStyle/>
        <a:p>
          <a:endParaRPr lang="en-GB"/>
        </a:p>
      </dgm:t>
    </dgm:pt>
    <dgm:pt modelId="{7E5B6AE9-1927-44C4-98A1-24A7E3B1DA15}" type="sibTrans" cxnId="{F9C97180-993C-4CD6-BC74-F68DA9731CC2}">
      <dgm:prSet/>
      <dgm:spPr/>
      <dgm:t>
        <a:bodyPr/>
        <a:lstStyle/>
        <a:p>
          <a:endParaRPr lang="en-GB"/>
        </a:p>
      </dgm:t>
    </dgm:pt>
    <dgm:pt modelId="{F75F386A-FE29-4AFE-9AE6-BE31692F3957}">
      <dgm:prSet phldrT="[Text]"/>
      <dgm:spPr/>
      <dgm:t>
        <a:bodyPr/>
        <a:lstStyle/>
        <a:p>
          <a:r>
            <a:rPr lang="en-US" dirty="0"/>
            <a:t>Prep for their next lesson</a:t>
          </a:r>
          <a:endParaRPr lang="en-GB" dirty="0"/>
        </a:p>
      </dgm:t>
    </dgm:pt>
    <dgm:pt modelId="{235D1902-DDBE-4209-8CEC-991496F03055}" type="parTrans" cxnId="{7A4E9F43-EE81-46F3-89F5-EB554CF347D3}">
      <dgm:prSet/>
      <dgm:spPr/>
      <dgm:t>
        <a:bodyPr/>
        <a:lstStyle/>
        <a:p>
          <a:endParaRPr lang="en-GB"/>
        </a:p>
      </dgm:t>
    </dgm:pt>
    <dgm:pt modelId="{0B69F437-56F3-4A4D-8B9C-987A88038AAF}" type="sibTrans" cxnId="{7A4E9F43-EE81-46F3-89F5-EB554CF347D3}">
      <dgm:prSet/>
      <dgm:spPr/>
      <dgm:t>
        <a:bodyPr/>
        <a:lstStyle/>
        <a:p>
          <a:endParaRPr lang="en-GB"/>
        </a:p>
      </dgm:t>
    </dgm:pt>
    <dgm:pt modelId="{1612998C-809C-44A4-8551-192367072AA4}" type="pres">
      <dgm:prSet presAssocID="{A045E39D-3C02-45A2-892E-FAFD90AFCD7B}" presName="cycle" presStyleCnt="0">
        <dgm:presLayoutVars>
          <dgm:dir/>
          <dgm:resizeHandles val="exact"/>
        </dgm:presLayoutVars>
      </dgm:prSet>
      <dgm:spPr/>
      <dgm:t>
        <a:bodyPr/>
        <a:lstStyle/>
        <a:p>
          <a:endParaRPr lang="en-US"/>
        </a:p>
      </dgm:t>
    </dgm:pt>
    <dgm:pt modelId="{06AD596D-8215-485C-828E-BE3AEE513E83}" type="pres">
      <dgm:prSet presAssocID="{21682417-0764-4369-A85B-727BE5B9E5CD}" presName="node" presStyleLbl="node1" presStyleIdx="0" presStyleCnt="5" custRadScaleRad="100022" custRadScaleInc="0">
        <dgm:presLayoutVars>
          <dgm:bulletEnabled val="1"/>
        </dgm:presLayoutVars>
      </dgm:prSet>
      <dgm:spPr/>
      <dgm:t>
        <a:bodyPr/>
        <a:lstStyle/>
        <a:p>
          <a:endParaRPr lang="en-US"/>
        </a:p>
      </dgm:t>
    </dgm:pt>
    <dgm:pt modelId="{32F9F77B-B6D8-43CA-92DE-EE5F637CAC97}" type="pres">
      <dgm:prSet presAssocID="{21682417-0764-4369-A85B-727BE5B9E5CD}" presName="spNode" presStyleCnt="0"/>
      <dgm:spPr/>
    </dgm:pt>
    <dgm:pt modelId="{8599F7E6-0238-4819-9E16-17690DAD0F36}" type="pres">
      <dgm:prSet presAssocID="{E9429482-E2A2-4442-A66B-BB3F0A2BB32B}" presName="sibTrans" presStyleLbl="sibTrans1D1" presStyleIdx="0" presStyleCnt="5"/>
      <dgm:spPr/>
      <dgm:t>
        <a:bodyPr/>
        <a:lstStyle/>
        <a:p>
          <a:endParaRPr lang="en-US"/>
        </a:p>
      </dgm:t>
    </dgm:pt>
    <dgm:pt modelId="{24218225-7AAB-4078-886C-E9DA5D514BC4}" type="pres">
      <dgm:prSet presAssocID="{1407F960-88C0-45F1-B640-839E6285537E}" presName="node" presStyleLbl="node1" presStyleIdx="1" presStyleCnt="5">
        <dgm:presLayoutVars>
          <dgm:bulletEnabled val="1"/>
        </dgm:presLayoutVars>
      </dgm:prSet>
      <dgm:spPr/>
      <dgm:t>
        <a:bodyPr/>
        <a:lstStyle/>
        <a:p>
          <a:endParaRPr lang="en-US"/>
        </a:p>
      </dgm:t>
    </dgm:pt>
    <dgm:pt modelId="{D65892B7-B96C-4ED8-AB64-16C92AFAC681}" type="pres">
      <dgm:prSet presAssocID="{1407F960-88C0-45F1-B640-839E6285537E}" presName="spNode" presStyleCnt="0"/>
      <dgm:spPr/>
    </dgm:pt>
    <dgm:pt modelId="{AC409E39-260E-46C2-9E82-70FD1CA3B417}" type="pres">
      <dgm:prSet presAssocID="{F5D051F6-6DFC-449F-91E0-775B7DB66EBA}" presName="sibTrans" presStyleLbl="sibTrans1D1" presStyleIdx="1" presStyleCnt="5"/>
      <dgm:spPr/>
      <dgm:t>
        <a:bodyPr/>
        <a:lstStyle/>
        <a:p>
          <a:endParaRPr lang="en-US"/>
        </a:p>
      </dgm:t>
    </dgm:pt>
    <dgm:pt modelId="{D1B9D0BC-3D72-46B8-9110-280F25CE5B58}" type="pres">
      <dgm:prSet presAssocID="{9A9BFB54-86AB-4D10-86AF-A0880F4AAE85}" presName="node" presStyleLbl="node1" presStyleIdx="2" presStyleCnt="5">
        <dgm:presLayoutVars>
          <dgm:bulletEnabled val="1"/>
        </dgm:presLayoutVars>
      </dgm:prSet>
      <dgm:spPr/>
      <dgm:t>
        <a:bodyPr/>
        <a:lstStyle/>
        <a:p>
          <a:endParaRPr lang="en-US"/>
        </a:p>
      </dgm:t>
    </dgm:pt>
    <dgm:pt modelId="{D9142691-DBD0-4053-BE98-578C9D32DAFB}" type="pres">
      <dgm:prSet presAssocID="{9A9BFB54-86AB-4D10-86AF-A0880F4AAE85}" presName="spNode" presStyleCnt="0"/>
      <dgm:spPr/>
    </dgm:pt>
    <dgm:pt modelId="{95677D7E-A390-4188-977A-5B9F05E03F21}" type="pres">
      <dgm:prSet presAssocID="{8DC0B094-454C-4FA0-9B7A-D2D443DB4D36}" presName="sibTrans" presStyleLbl="sibTrans1D1" presStyleIdx="2" presStyleCnt="5"/>
      <dgm:spPr/>
      <dgm:t>
        <a:bodyPr/>
        <a:lstStyle/>
        <a:p>
          <a:endParaRPr lang="en-US"/>
        </a:p>
      </dgm:t>
    </dgm:pt>
    <dgm:pt modelId="{0CBDBC7E-4B34-494F-9210-7ED7F1D0BE3B}" type="pres">
      <dgm:prSet presAssocID="{3A04FFAE-1DFD-4DF3-A256-562845A80C96}" presName="node" presStyleLbl="node1" presStyleIdx="3" presStyleCnt="5">
        <dgm:presLayoutVars>
          <dgm:bulletEnabled val="1"/>
        </dgm:presLayoutVars>
      </dgm:prSet>
      <dgm:spPr/>
      <dgm:t>
        <a:bodyPr/>
        <a:lstStyle/>
        <a:p>
          <a:endParaRPr lang="en-US"/>
        </a:p>
      </dgm:t>
    </dgm:pt>
    <dgm:pt modelId="{5D17F3AA-8B05-421E-B6F9-3E4195FE47B8}" type="pres">
      <dgm:prSet presAssocID="{3A04FFAE-1DFD-4DF3-A256-562845A80C96}" presName="spNode" presStyleCnt="0"/>
      <dgm:spPr/>
    </dgm:pt>
    <dgm:pt modelId="{4463D80D-F3F3-469B-BE00-FC3B3EDA95D8}" type="pres">
      <dgm:prSet presAssocID="{7E5B6AE9-1927-44C4-98A1-24A7E3B1DA15}" presName="sibTrans" presStyleLbl="sibTrans1D1" presStyleIdx="3" presStyleCnt="5"/>
      <dgm:spPr/>
      <dgm:t>
        <a:bodyPr/>
        <a:lstStyle/>
        <a:p>
          <a:endParaRPr lang="en-US"/>
        </a:p>
      </dgm:t>
    </dgm:pt>
    <dgm:pt modelId="{76D16C82-B1AE-47FA-9957-2EB6B91FC4E3}" type="pres">
      <dgm:prSet presAssocID="{F75F386A-FE29-4AFE-9AE6-BE31692F3957}" presName="node" presStyleLbl="node1" presStyleIdx="4" presStyleCnt="5">
        <dgm:presLayoutVars>
          <dgm:bulletEnabled val="1"/>
        </dgm:presLayoutVars>
      </dgm:prSet>
      <dgm:spPr/>
      <dgm:t>
        <a:bodyPr/>
        <a:lstStyle/>
        <a:p>
          <a:endParaRPr lang="en-US"/>
        </a:p>
      </dgm:t>
    </dgm:pt>
    <dgm:pt modelId="{A5F7CECF-348C-46E0-B9E8-15391A268676}" type="pres">
      <dgm:prSet presAssocID="{F75F386A-FE29-4AFE-9AE6-BE31692F3957}" presName="spNode" presStyleCnt="0"/>
      <dgm:spPr/>
    </dgm:pt>
    <dgm:pt modelId="{0FD55EE8-F332-4686-A4E9-357ADAB841D7}" type="pres">
      <dgm:prSet presAssocID="{0B69F437-56F3-4A4D-8B9C-987A88038AAF}" presName="sibTrans" presStyleLbl="sibTrans1D1" presStyleIdx="4" presStyleCnt="5"/>
      <dgm:spPr/>
      <dgm:t>
        <a:bodyPr/>
        <a:lstStyle/>
        <a:p>
          <a:endParaRPr lang="en-US"/>
        </a:p>
      </dgm:t>
    </dgm:pt>
  </dgm:ptLst>
  <dgm:cxnLst>
    <dgm:cxn modelId="{5D670B0B-EB50-4F55-AD87-3082F665C456}" type="presOf" srcId="{9A9BFB54-86AB-4D10-86AF-A0880F4AAE85}" destId="{D1B9D0BC-3D72-46B8-9110-280F25CE5B58}" srcOrd="0" destOrd="0" presId="urn:microsoft.com/office/officeart/2005/8/layout/cycle5"/>
    <dgm:cxn modelId="{8294E837-91B3-403C-BEC8-9938032A2C9E}" srcId="{A045E39D-3C02-45A2-892E-FAFD90AFCD7B}" destId="{9A9BFB54-86AB-4D10-86AF-A0880F4AAE85}" srcOrd="2" destOrd="0" parTransId="{B4A05B84-982E-4B36-8CAA-BCB6C2C0954E}" sibTransId="{8DC0B094-454C-4FA0-9B7A-D2D443DB4D36}"/>
    <dgm:cxn modelId="{879AA6F0-E3BA-424C-96A0-BD9BC318283B}" type="presOf" srcId="{F5D051F6-6DFC-449F-91E0-775B7DB66EBA}" destId="{AC409E39-260E-46C2-9E82-70FD1CA3B417}" srcOrd="0" destOrd="0" presId="urn:microsoft.com/office/officeart/2005/8/layout/cycle5"/>
    <dgm:cxn modelId="{AB8FF2A6-C0CB-425C-A083-800864430144}" type="presOf" srcId="{3A04FFAE-1DFD-4DF3-A256-562845A80C96}" destId="{0CBDBC7E-4B34-494F-9210-7ED7F1D0BE3B}" srcOrd="0" destOrd="0" presId="urn:microsoft.com/office/officeart/2005/8/layout/cycle5"/>
    <dgm:cxn modelId="{F9C97180-993C-4CD6-BC74-F68DA9731CC2}" srcId="{A045E39D-3C02-45A2-892E-FAFD90AFCD7B}" destId="{3A04FFAE-1DFD-4DF3-A256-562845A80C96}" srcOrd="3" destOrd="0" parTransId="{F765BD63-7DC5-4FAA-8770-EB1B49E2757A}" sibTransId="{7E5B6AE9-1927-44C4-98A1-24A7E3B1DA15}"/>
    <dgm:cxn modelId="{B9D267D2-FBBC-4820-9F78-C4CF6EE6B7EB}" srcId="{A045E39D-3C02-45A2-892E-FAFD90AFCD7B}" destId="{21682417-0764-4369-A85B-727BE5B9E5CD}" srcOrd="0" destOrd="0" parTransId="{9D433B6D-41BE-4FE8-87C7-0D7528D08D94}" sibTransId="{E9429482-E2A2-4442-A66B-BB3F0A2BB32B}"/>
    <dgm:cxn modelId="{10D760CA-DBB1-4B00-89C9-E9B2B9AA6C90}" type="presOf" srcId="{21682417-0764-4369-A85B-727BE5B9E5CD}" destId="{06AD596D-8215-485C-828E-BE3AEE513E83}" srcOrd="0" destOrd="0" presId="urn:microsoft.com/office/officeart/2005/8/layout/cycle5"/>
    <dgm:cxn modelId="{701951F6-C789-4711-A2E8-FA358B4C5A48}" type="presOf" srcId="{E9429482-E2A2-4442-A66B-BB3F0A2BB32B}" destId="{8599F7E6-0238-4819-9E16-17690DAD0F36}" srcOrd="0" destOrd="0" presId="urn:microsoft.com/office/officeart/2005/8/layout/cycle5"/>
    <dgm:cxn modelId="{A52475E1-0DC7-433C-8C84-1842EB0485D0}" type="presOf" srcId="{8DC0B094-454C-4FA0-9B7A-D2D443DB4D36}" destId="{95677D7E-A390-4188-977A-5B9F05E03F21}" srcOrd="0" destOrd="0" presId="urn:microsoft.com/office/officeart/2005/8/layout/cycle5"/>
    <dgm:cxn modelId="{5868A44F-0C65-4CC4-ADA9-F19BD59E428C}" type="presOf" srcId="{F75F386A-FE29-4AFE-9AE6-BE31692F3957}" destId="{76D16C82-B1AE-47FA-9957-2EB6B91FC4E3}" srcOrd="0" destOrd="0" presId="urn:microsoft.com/office/officeart/2005/8/layout/cycle5"/>
    <dgm:cxn modelId="{7A64DE0D-9730-45AF-8F69-DC02E034DE72}" type="presOf" srcId="{1407F960-88C0-45F1-B640-839E6285537E}" destId="{24218225-7AAB-4078-886C-E9DA5D514BC4}" srcOrd="0" destOrd="0" presId="urn:microsoft.com/office/officeart/2005/8/layout/cycle5"/>
    <dgm:cxn modelId="{9DC53AB4-E1E5-4B77-8D51-427CC197F3CF}" type="presOf" srcId="{7E5B6AE9-1927-44C4-98A1-24A7E3B1DA15}" destId="{4463D80D-F3F3-469B-BE00-FC3B3EDA95D8}" srcOrd="0" destOrd="0" presId="urn:microsoft.com/office/officeart/2005/8/layout/cycle5"/>
    <dgm:cxn modelId="{6C4F711B-BDE0-469F-A7A3-C7AD54703186}" type="presOf" srcId="{A045E39D-3C02-45A2-892E-FAFD90AFCD7B}" destId="{1612998C-809C-44A4-8551-192367072AA4}" srcOrd="0" destOrd="0" presId="urn:microsoft.com/office/officeart/2005/8/layout/cycle5"/>
    <dgm:cxn modelId="{D6A2B7FF-F4D8-4B84-BC50-723E8E894270}" srcId="{A045E39D-3C02-45A2-892E-FAFD90AFCD7B}" destId="{1407F960-88C0-45F1-B640-839E6285537E}" srcOrd="1" destOrd="0" parTransId="{698D2331-5368-437A-A622-3BAD3C37B970}" sibTransId="{F5D051F6-6DFC-449F-91E0-775B7DB66EBA}"/>
    <dgm:cxn modelId="{7A4E9F43-EE81-46F3-89F5-EB554CF347D3}" srcId="{A045E39D-3C02-45A2-892E-FAFD90AFCD7B}" destId="{F75F386A-FE29-4AFE-9AE6-BE31692F3957}" srcOrd="4" destOrd="0" parTransId="{235D1902-DDBE-4209-8CEC-991496F03055}" sibTransId="{0B69F437-56F3-4A4D-8B9C-987A88038AAF}"/>
    <dgm:cxn modelId="{E808B2BF-2759-4762-B943-5661A77F056A}" type="presOf" srcId="{0B69F437-56F3-4A4D-8B9C-987A88038AAF}" destId="{0FD55EE8-F332-4686-A4E9-357ADAB841D7}" srcOrd="0" destOrd="0" presId="urn:microsoft.com/office/officeart/2005/8/layout/cycle5"/>
    <dgm:cxn modelId="{968FD76A-1532-4214-BDD3-D6486E708A95}" type="presParOf" srcId="{1612998C-809C-44A4-8551-192367072AA4}" destId="{06AD596D-8215-485C-828E-BE3AEE513E83}" srcOrd="0" destOrd="0" presId="urn:microsoft.com/office/officeart/2005/8/layout/cycle5"/>
    <dgm:cxn modelId="{2D7B55FC-B6B2-412A-A771-AD490BB7CA00}" type="presParOf" srcId="{1612998C-809C-44A4-8551-192367072AA4}" destId="{32F9F77B-B6D8-43CA-92DE-EE5F637CAC97}" srcOrd="1" destOrd="0" presId="urn:microsoft.com/office/officeart/2005/8/layout/cycle5"/>
    <dgm:cxn modelId="{B78AB817-2A10-435A-8969-19BED99FB1E1}" type="presParOf" srcId="{1612998C-809C-44A4-8551-192367072AA4}" destId="{8599F7E6-0238-4819-9E16-17690DAD0F36}" srcOrd="2" destOrd="0" presId="urn:microsoft.com/office/officeart/2005/8/layout/cycle5"/>
    <dgm:cxn modelId="{720C9064-B9B0-4C8F-8913-CAD28ECCE53D}" type="presParOf" srcId="{1612998C-809C-44A4-8551-192367072AA4}" destId="{24218225-7AAB-4078-886C-E9DA5D514BC4}" srcOrd="3" destOrd="0" presId="urn:microsoft.com/office/officeart/2005/8/layout/cycle5"/>
    <dgm:cxn modelId="{352C0EC1-E9F7-46CC-B89E-95E6AE50385D}" type="presParOf" srcId="{1612998C-809C-44A4-8551-192367072AA4}" destId="{D65892B7-B96C-4ED8-AB64-16C92AFAC681}" srcOrd="4" destOrd="0" presId="urn:microsoft.com/office/officeart/2005/8/layout/cycle5"/>
    <dgm:cxn modelId="{12E30A87-7566-4836-82D1-32BFD612B73A}" type="presParOf" srcId="{1612998C-809C-44A4-8551-192367072AA4}" destId="{AC409E39-260E-46C2-9E82-70FD1CA3B417}" srcOrd="5" destOrd="0" presId="urn:microsoft.com/office/officeart/2005/8/layout/cycle5"/>
    <dgm:cxn modelId="{67C528F2-49B6-49EF-86B3-EFE555E13390}" type="presParOf" srcId="{1612998C-809C-44A4-8551-192367072AA4}" destId="{D1B9D0BC-3D72-46B8-9110-280F25CE5B58}" srcOrd="6" destOrd="0" presId="urn:microsoft.com/office/officeart/2005/8/layout/cycle5"/>
    <dgm:cxn modelId="{B2316B34-4202-44FA-8F04-EADD7B7A3E8C}" type="presParOf" srcId="{1612998C-809C-44A4-8551-192367072AA4}" destId="{D9142691-DBD0-4053-BE98-578C9D32DAFB}" srcOrd="7" destOrd="0" presId="urn:microsoft.com/office/officeart/2005/8/layout/cycle5"/>
    <dgm:cxn modelId="{F139DC4B-DB7E-41B5-B40E-28116DC8A057}" type="presParOf" srcId="{1612998C-809C-44A4-8551-192367072AA4}" destId="{95677D7E-A390-4188-977A-5B9F05E03F21}" srcOrd="8" destOrd="0" presId="urn:microsoft.com/office/officeart/2005/8/layout/cycle5"/>
    <dgm:cxn modelId="{6869C382-647A-48D2-B031-9DA4EBA0B518}" type="presParOf" srcId="{1612998C-809C-44A4-8551-192367072AA4}" destId="{0CBDBC7E-4B34-494F-9210-7ED7F1D0BE3B}" srcOrd="9" destOrd="0" presId="urn:microsoft.com/office/officeart/2005/8/layout/cycle5"/>
    <dgm:cxn modelId="{32D8C0A6-797E-4D91-959B-6E0FD5F438D9}" type="presParOf" srcId="{1612998C-809C-44A4-8551-192367072AA4}" destId="{5D17F3AA-8B05-421E-B6F9-3E4195FE47B8}" srcOrd="10" destOrd="0" presId="urn:microsoft.com/office/officeart/2005/8/layout/cycle5"/>
    <dgm:cxn modelId="{561BA8F2-5CD7-4762-BF16-69A655065FDF}" type="presParOf" srcId="{1612998C-809C-44A4-8551-192367072AA4}" destId="{4463D80D-F3F3-469B-BE00-FC3B3EDA95D8}" srcOrd="11" destOrd="0" presId="urn:microsoft.com/office/officeart/2005/8/layout/cycle5"/>
    <dgm:cxn modelId="{EFFBDDFD-D826-4D42-8319-7493BF6ADEAE}" type="presParOf" srcId="{1612998C-809C-44A4-8551-192367072AA4}" destId="{76D16C82-B1AE-47FA-9957-2EB6B91FC4E3}" srcOrd="12" destOrd="0" presId="urn:microsoft.com/office/officeart/2005/8/layout/cycle5"/>
    <dgm:cxn modelId="{0488F430-1702-42A7-89B6-E27F8C28C2FA}" type="presParOf" srcId="{1612998C-809C-44A4-8551-192367072AA4}" destId="{A5F7CECF-348C-46E0-B9E8-15391A268676}" srcOrd="13" destOrd="0" presId="urn:microsoft.com/office/officeart/2005/8/layout/cycle5"/>
    <dgm:cxn modelId="{07760D28-B779-4A84-81F4-1D54BD7F2ED5}" type="presParOf" srcId="{1612998C-809C-44A4-8551-192367072AA4}" destId="{0FD55EE8-F332-4686-A4E9-357ADAB841D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596D-8215-485C-828E-BE3AEE513E83}">
      <dsp:nvSpPr>
        <dsp:cNvPr id="0" name=""/>
        <dsp:cNvSpPr/>
      </dsp:nvSpPr>
      <dsp:spPr>
        <a:xfrm>
          <a:off x="2699011" y="3060"/>
          <a:ext cx="1748163" cy="113630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Homework</a:t>
          </a:r>
          <a:endParaRPr lang="en-GB" sz="2100" kern="1200" dirty="0"/>
        </a:p>
      </dsp:txBody>
      <dsp:txXfrm>
        <a:off x="2754481" y="58530"/>
        <a:ext cx="1637223" cy="1025366"/>
      </dsp:txXfrm>
    </dsp:sp>
    <dsp:sp modelId="{8599F7E6-0238-4819-9E16-17690DAD0F36}">
      <dsp:nvSpPr>
        <dsp:cNvPr id="0" name=""/>
        <dsp:cNvSpPr/>
      </dsp:nvSpPr>
      <dsp:spPr>
        <a:xfrm>
          <a:off x="1300816" y="570960"/>
          <a:ext cx="4543536" cy="4543536"/>
        </a:xfrm>
        <a:custGeom>
          <a:avLst/>
          <a:gdLst/>
          <a:ahLst/>
          <a:cxnLst/>
          <a:rect l="0" t="0" r="0" b="0"/>
          <a:pathLst>
            <a:path>
              <a:moveTo>
                <a:pt x="3380963" y="289189"/>
              </a:moveTo>
              <a:arcTo wR="2271768" hR="2271768" stAng="17953545" swAng="1213185"/>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218225-7AAB-4078-886C-E9DA5D514BC4}">
      <dsp:nvSpPr>
        <dsp:cNvPr id="0" name=""/>
        <dsp:cNvSpPr/>
      </dsp:nvSpPr>
      <dsp:spPr>
        <a:xfrm>
          <a:off x="4859591" y="1573314"/>
          <a:ext cx="1748163" cy="1136306"/>
        </a:xfrm>
        <a:prstGeom prst="roundRect">
          <a:avLst/>
        </a:prstGeom>
        <a:solidFill>
          <a:schemeClr val="accent2">
            <a:shade val="80000"/>
            <a:hueOff val="-8968"/>
            <a:satOff val="-1006"/>
            <a:lumOff val="6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Assessment</a:t>
          </a:r>
          <a:endParaRPr lang="en-GB" sz="2100" kern="1200" dirty="0"/>
        </a:p>
      </dsp:txBody>
      <dsp:txXfrm>
        <a:off x="4915061" y="1628784"/>
        <a:ext cx="1637223" cy="1025366"/>
      </dsp:txXfrm>
    </dsp:sp>
    <dsp:sp modelId="{AC409E39-260E-46C2-9E82-70FD1CA3B417}">
      <dsp:nvSpPr>
        <dsp:cNvPr id="0" name=""/>
        <dsp:cNvSpPr/>
      </dsp:nvSpPr>
      <dsp:spPr>
        <a:xfrm>
          <a:off x="1301324" y="571713"/>
          <a:ext cx="4543536" cy="4543536"/>
        </a:xfrm>
        <a:custGeom>
          <a:avLst/>
          <a:gdLst/>
          <a:ahLst/>
          <a:cxnLst/>
          <a:rect l="0" t="0" r="0" b="0"/>
          <a:pathLst>
            <a:path>
              <a:moveTo>
                <a:pt x="4538107" y="2428742"/>
              </a:moveTo>
              <a:arcTo wR="2271768" hR="2271768" stAng="21837730" swAng="1360741"/>
            </a:path>
          </a:pathLst>
        </a:custGeom>
        <a:noFill/>
        <a:ln w="9525" cap="flat" cmpd="sng" algn="ctr">
          <a:solidFill>
            <a:schemeClr val="accent2">
              <a:shade val="90000"/>
              <a:hueOff val="-8963"/>
              <a:satOff val="-1052"/>
              <a:lumOff val="575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B9D0BC-3D72-46B8-9110-280F25CE5B58}">
      <dsp:nvSpPr>
        <dsp:cNvPr id="0" name=""/>
        <dsp:cNvSpPr/>
      </dsp:nvSpPr>
      <dsp:spPr>
        <a:xfrm>
          <a:off x="4034323" y="4113228"/>
          <a:ext cx="1748163" cy="1136306"/>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Revision</a:t>
          </a:r>
          <a:endParaRPr lang="en-GB" sz="2100" kern="1200" dirty="0"/>
        </a:p>
      </dsp:txBody>
      <dsp:txXfrm>
        <a:off x="4089793" y="4168698"/>
        <a:ext cx="1637223" cy="1025366"/>
      </dsp:txXfrm>
    </dsp:sp>
    <dsp:sp modelId="{95677D7E-A390-4188-977A-5B9F05E03F21}">
      <dsp:nvSpPr>
        <dsp:cNvPr id="0" name=""/>
        <dsp:cNvSpPr/>
      </dsp:nvSpPr>
      <dsp:spPr>
        <a:xfrm>
          <a:off x="1301324" y="571713"/>
          <a:ext cx="4543536" cy="4543536"/>
        </a:xfrm>
        <a:custGeom>
          <a:avLst/>
          <a:gdLst/>
          <a:ahLst/>
          <a:cxnLst/>
          <a:rect l="0" t="0" r="0" b="0"/>
          <a:pathLst>
            <a:path>
              <a:moveTo>
                <a:pt x="2551027" y="4526307"/>
              </a:moveTo>
              <a:arcTo wR="2271768" hR="2271768" stAng="4976341" swAng="847318"/>
            </a:path>
          </a:pathLst>
        </a:custGeom>
        <a:noFill/>
        <a:ln w="9525" cap="flat" cmpd="sng" algn="ctr">
          <a:solidFill>
            <a:schemeClr val="accent2">
              <a:shade val="90000"/>
              <a:hueOff val="-17925"/>
              <a:satOff val="-2104"/>
              <a:lumOff val="1150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BDBC7E-4B34-494F-9210-7ED7F1D0BE3B}">
      <dsp:nvSpPr>
        <dsp:cNvPr id="0" name=""/>
        <dsp:cNvSpPr/>
      </dsp:nvSpPr>
      <dsp:spPr>
        <a:xfrm>
          <a:off x="1363699" y="4113228"/>
          <a:ext cx="1748163" cy="1136306"/>
        </a:xfrm>
        <a:prstGeom prst="roundRect">
          <a:avLst/>
        </a:prstGeom>
        <a:solidFill>
          <a:schemeClr val="accent2">
            <a:shade val="80000"/>
            <a:hueOff val="-26904"/>
            <a:satOff val="-3018"/>
            <a:lumOff val="19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Independent learning</a:t>
          </a:r>
          <a:endParaRPr lang="en-GB" sz="2100" kern="1200" dirty="0"/>
        </a:p>
      </dsp:txBody>
      <dsp:txXfrm>
        <a:off x="1419169" y="4168698"/>
        <a:ext cx="1637223" cy="1025366"/>
      </dsp:txXfrm>
    </dsp:sp>
    <dsp:sp modelId="{4463D80D-F3F3-469B-BE00-FC3B3EDA95D8}">
      <dsp:nvSpPr>
        <dsp:cNvPr id="0" name=""/>
        <dsp:cNvSpPr/>
      </dsp:nvSpPr>
      <dsp:spPr>
        <a:xfrm>
          <a:off x="1301324" y="571713"/>
          <a:ext cx="4543536" cy="4543536"/>
        </a:xfrm>
        <a:custGeom>
          <a:avLst/>
          <a:gdLst/>
          <a:ahLst/>
          <a:cxnLst/>
          <a:rect l="0" t="0" r="0" b="0"/>
          <a:pathLst>
            <a:path>
              <a:moveTo>
                <a:pt x="241188" y="3290433"/>
              </a:moveTo>
              <a:arcTo wR="2271768" hR="2271768" stAng="9201529" swAng="1360741"/>
            </a:path>
          </a:pathLst>
        </a:custGeom>
        <a:noFill/>
        <a:ln w="9525" cap="flat" cmpd="sng" algn="ctr">
          <a:solidFill>
            <a:schemeClr val="accent2">
              <a:shade val="90000"/>
              <a:hueOff val="-26888"/>
              <a:satOff val="-3155"/>
              <a:lumOff val="1725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D16C82-B1AE-47FA-9957-2EB6B91FC4E3}">
      <dsp:nvSpPr>
        <dsp:cNvPr id="0" name=""/>
        <dsp:cNvSpPr/>
      </dsp:nvSpPr>
      <dsp:spPr>
        <a:xfrm>
          <a:off x="538430" y="1573314"/>
          <a:ext cx="1748163" cy="1136306"/>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Prep for their next lesson</a:t>
          </a:r>
          <a:endParaRPr lang="en-GB" sz="2100" kern="1200" dirty="0"/>
        </a:p>
      </dsp:txBody>
      <dsp:txXfrm>
        <a:off x="593900" y="1628784"/>
        <a:ext cx="1637223" cy="1025366"/>
      </dsp:txXfrm>
    </dsp:sp>
    <dsp:sp modelId="{0FD55EE8-F332-4686-A4E9-357ADAB841D7}">
      <dsp:nvSpPr>
        <dsp:cNvPr id="0" name=""/>
        <dsp:cNvSpPr/>
      </dsp:nvSpPr>
      <dsp:spPr>
        <a:xfrm>
          <a:off x="1301832" y="570960"/>
          <a:ext cx="4543536" cy="4543536"/>
        </a:xfrm>
        <a:custGeom>
          <a:avLst/>
          <a:gdLst/>
          <a:ahLst/>
          <a:cxnLst/>
          <a:rect l="0" t="0" r="0" b="0"/>
          <a:pathLst>
            <a:path>
              <a:moveTo>
                <a:pt x="545706" y="794730"/>
              </a:moveTo>
              <a:arcTo wR="2271768" hR="2271768" stAng="13233270" swAng="1213185"/>
            </a:path>
          </a:pathLst>
        </a:custGeom>
        <a:noFill/>
        <a:ln w="9525" cap="flat" cmpd="sng" algn="ctr">
          <a:solidFill>
            <a:schemeClr val="accent2">
              <a:shade val="90000"/>
              <a:hueOff val="-35851"/>
              <a:satOff val="-4207"/>
              <a:lumOff val="23011"/>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Light" panose="020F0302020204030204" pitchFamily="34" charset="0"/>
                <a:cs typeface="Calibri Light" panose="020F0302020204030204"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Calibri Light" panose="020F0302020204030204" pitchFamily="34" charset="0"/>
                <a:cs typeface="Calibri Light" panose="020F0302020204030204" pitchFamily="34" charset="0"/>
              </a:defRPr>
            </a:lvl1pPr>
          </a:lstStyle>
          <a:p>
            <a:pPr>
              <a:defRPr/>
            </a:pPr>
            <a:fld id="{62CAE788-C572-400E-8E16-6D4C6A91DEAA}" type="datetimeFigureOut">
              <a:rPr lang="en-GB"/>
              <a:pPr>
                <a:defRPr/>
              </a:pPr>
              <a:t>05/10/2022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Light" panose="020F0302020204030204" pitchFamily="34" charset="0"/>
                <a:cs typeface="Calibri Light" panose="020F0302020204030204"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Light" panose="020F0302020204030204" pitchFamily="34" charset="0"/>
                <a:cs typeface="Calibri Light" panose="020F0302020204030204" pitchFamily="34" charset="0"/>
              </a:defRPr>
            </a:lvl1pPr>
          </a:lstStyle>
          <a:p>
            <a:fld id="{AF22BC55-B01D-44C2-ACBA-CE7FD892516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Mention PP get revision guides for free in point 3- speak to LT privately at the end. Go through how to follow up on the evening- show example video- a few seconds. </a:t>
            </a:r>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7BB030-69D2-4506-9B30-5D3D87288BC5}" type="slidenum">
              <a:rPr lang="en-GB" altLang="en-US">
                <a:latin typeface="Calibri Light" panose="020F0302020204030204" pitchFamily="34" charset="0"/>
                <a:cs typeface="Calibri Light" panose="020F0302020204030204" pitchFamily="34" charset="0"/>
              </a:rPr>
              <a:pPr/>
              <a:t>3</a:t>
            </a:fld>
            <a:endParaRPr lang="en-GB"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40;p7: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37891" name="Google Shape;141;p7: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E505B0-2500-4138-8586-30129A10D9E4}" type="slidenum">
              <a:rPr lang="en-US" altLang="en-US">
                <a:latin typeface="Calibri Light" panose="020F0302020204030204" pitchFamily="34" charset="0"/>
                <a:cs typeface="Calibri Light" panose="020F0302020204030204" pitchFamily="34" charset="0"/>
              </a:rPr>
              <a:pPr/>
              <a:t>27</a:t>
            </a:fld>
            <a:endParaRPr lang="en-US"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GCSEPod has a proven effect on final grades. In </a:t>
            </a:r>
            <a:r>
              <a:rPr lang="en-GB" altLang="en-US" sz="1800" smtClean="0">
                <a:ea typeface="Calibri" panose="020F0502020204030204" pitchFamily="34" charset="0"/>
                <a:cs typeface="Times New Roman" panose="02020603050405020304" pitchFamily="18" charset="0"/>
              </a:rPr>
              <a:t>a recent study on over 3,500 students it was found that on average regular users of GCSEPod achieved 1 grade higher per subject than non-users.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318143-8C8C-41C9-B874-AEFD143780BB}" type="slidenum">
              <a:rPr lang="en-GB" altLang="en-US">
                <a:solidFill>
                  <a:srgbClr val="000000"/>
                </a:solidFill>
                <a:latin typeface="Calibri Light" panose="020F0302020204030204" pitchFamily="34" charset="0"/>
              </a:rPr>
              <a:pPr/>
              <a:t>31</a:t>
            </a:fld>
            <a:endParaRPr lang="en-GB" altLang="en-US">
              <a:solidFill>
                <a:srgbClr val="000000"/>
              </a:solidFill>
              <a:latin typeface="Calibri Light" panose="020F03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42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901B80-3D2C-4DF4-9612-648DB85F4DC7}" type="slidenum">
              <a:rPr lang="en-GB" altLang="en-US">
                <a:latin typeface="Calibri Light" panose="020F0302020204030204" pitchFamily="34" charset="0"/>
                <a:cs typeface="Calibri Light" panose="020F0302020204030204" pitchFamily="34" charset="0"/>
              </a:rPr>
              <a:pPr/>
              <a:t>34</a:t>
            </a:fld>
            <a:endParaRPr lang="en-GB"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Give spare copies of the loyalty card to tutors to hand out if the pupils have lost these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2602BA-2167-43CC-A784-51A8180C3FA3}" type="slidenum">
              <a:rPr lang="en-GB" altLang="en-US">
                <a:solidFill>
                  <a:srgbClr val="000000"/>
                </a:solidFill>
                <a:latin typeface="Calibri Light" panose="020F0302020204030204" pitchFamily="34" charset="0"/>
              </a:rPr>
              <a:pPr/>
              <a:t>45</a:t>
            </a:fld>
            <a:endParaRPr lang="en-GB" altLang="en-US">
              <a:solidFill>
                <a:srgbClr val="000000"/>
              </a:solidFill>
              <a:latin typeface="Calibri Light" panose="020F03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ATTENDANCE AND PUNCTUALITY</a:t>
            </a:r>
          </a:p>
          <a:p>
            <a:endParaRPr lang="en-US" altLang="en-US" smtClean="0"/>
          </a:p>
        </p:txBody>
      </p:sp>
      <p:sp>
        <p:nvSpPr>
          <p:cNvPr id="706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D776BF-A8D1-4CE3-B094-A154319D46FE}" type="slidenum">
              <a:rPr lang="en-US" altLang="en-US">
                <a:latin typeface="Calibri Light" panose="020F0302020204030204" pitchFamily="34" charset="0"/>
                <a:cs typeface="Calibri Light" panose="020F0302020204030204" pitchFamily="34" charset="0"/>
              </a:rPr>
              <a:pPr/>
              <a:t>48</a:t>
            </a:fld>
            <a:endParaRPr lang="en-US"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ATTENDANCE AND PUNCTUALITY</a:t>
            </a:r>
          </a:p>
          <a:p>
            <a:endParaRPr lang="en-US" altLang="en-US" smtClean="0"/>
          </a:p>
        </p:txBody>
      </p:sp>
      <p:sp>
        <p:nvSpPr>
          <p:cNvPr id="768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7CE750-88EF-4A0A-A34E-B265E5447D11}" type="slidenum">
              <a:rPr lang="en-US" altLang="en-US">
                <a:latin typeface="Calibri Light" panose="020F0302020204030204" pitchFamily="34" charset="0"/>
                <a:cs typeface="Calibri Light" panose="020F0302020204030204" pitchFamily="34" charset="0"/>
              </a:rPr>
              <a:pPr/>
              <a:t>53</a:t>
            </a:fld>
            <a:endParaRPr lang="en-US"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39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776E08-67F9-4BD4-AC6B-6F9DBD4D7AE5}" type="slidenum">
              <a:rPr lang="en-GB" altLang="en-US">
                <a:latin typeface="Calibri Light" panose="020F0302020204030204" pitchFamily="34" charset="0"/>
                <a:cs typeface="Calibri Light" panose="020F0302020204030204" pitchFamily="34" charset="0"/>
              </a:rPr>
              <a:pPr/>
              <a:t>57</a:t>
            </a:fld>
            <a:endParaRPr lang="en-GB"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ATTENDANCE AND PUNCTUALITY</a:t>
            </a:r>
          </a:p>
          <a:p>
            <a:endParaRPr lang="en-US" altLang="en-US" smtClean="0"/>
          </a:p>
        </p:txBody>
      </p:sp>
      <p:sp>
        <p:nvSpPr>
          <p:cNvPr id="860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E54894-68B3-434B-80B9-EB2D92C274B5}" type="slidenum">
              <a:rPr lang="en-US" altLang="en-US">
                <a:latin typeface="Calibri Light" panose="020F0302020204030204" pitchFamily="34" charset="0"/>
                <a:cs typeface="Calibri Light" panose="020F0302020204030204" pitchFamily="34" charset="0"/>
              </a:rPr>
              <a:pPr/>
              <a:t>58</a:t>
            </a:fld>
            <a:endParaRPr lang="en-US"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Effectivelty tell them that tonight isn’t solely about revision as this will come later in January- with that evening and the break-out sessions</a:t>
            </a:r>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27BD0E-3A4F-4A48-A163-C219FF9A6E95}" type="slidenum">
              <a:rPr lang="en-GB" altLang="en-US">
                <a:latin typeface="Calibri Light" panose="020F0302020204030204" pitchFamily="34" charset="0"/>
                <a:cs typeface="Calibri Light" panose="020F0302020204030204" pitchFamily="34" charset="0"/>
              </a:rPr>
              <a:pPr/>
              <a:t>5</a:t>
            </a:fld>
            <a:endParaRPr lang="en-GB"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Discuss progress reports that will come home. </a:t>
            </a:r>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DF6DAE-408C-496E-B9FC-59D9512B58D3}" type="slidenum">
              <a:rPr lang="en-GB" altLang="en-US">
                <a:latin typeface="Calibri Light" panose="020F0302020204030204" pitchFamily="34" charset="0"/>
                <a:cs typeface="Calibri Light" panose="020F0302020204030204" pitchFamily="34" charset="0"/>
              </a:rPr>
              <a:pPr/>
              <a:t>7</a:t>
            </a:fld>
            <a:endParaRPr lang="en-GB" altLang="en-US">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85;p1: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25603" name="Google Shape;86;p1: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92;p2: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27651" name="Google Shape;93;p2: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99;p3: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29699" name="Google Shape;100;p3: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09;p4: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sp>
      <p:sp>
        <p:nvSpPr>
          <p:cNvPr id="31747" name="Google Shape;110;p4: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31748" name="Google Shape;111;p4:notes"/>
          <p:cNvSpPr txBox="1">
            <a:spLocks noChangeArrowheads="1"/>
          </p:cNvSpPr>
          <p:nvPr/>
        </p:nvSpPr>
        <p:spPr bwMode="auto">
          <a:xfrm>
            <a:off x="3846513" y="9431338"/>
            <a:ext cx="29416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Font typeface="Arial" panose="020B0604020202020204" pitchFamily="34" charset="0"/>
              <a:buNone/>
            </a:pPr>
            <a:fld id="{AE5E6007-B697-4E06-9B4A-57C7CA9DE551}" type="slidenum">
              <a:rPr lang="en-GB" altLang="en-US" sz="1200">
                <a:solidFill>
                  <a:srgbClr val="000000"/>
                </a:solidFill>
                <a:sym typeface="Arial" panose="020B0604020202020204" pitchFamily="34" charset="0"/>
              </a:rPr>
              <a:pPr algn="r" eaLnBrk="1" hangingPunct="1">
                <a:buClr>
                  <a:srgbClr val="000000"/>
                </a:buClr>
                <a:buFont typeface="Arial" panose="020B0604020202020204" pitchFamily="34" charset="0"/>
                <a:buNone/>
              </a:pPr>
              <a:t>18</a:t>
            </a:fld>
            <a:endParaRPr lang="en-US" altLang="en-US" sz="1200">
              <a:solidFill>
                <a:srgbClr val="000000"/>
              </a:solidFill>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119;p5: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sp>
      <p:sp>
        <p:nvSpPr>
          <p:cNvPr id="33795" name="Google Shape;120;p5: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33796" name="Google Shape;121;p5:notes"/>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fld id="{4ED66D96-DB73-4C08-9BE0-9AE5C91681E2}" type="slidenum">
              <a:rPr lang="en-GB" altLang="en-US">
                <a:solidFill>
                  <a:srgbClr val="000000"/>
                </a:solidFill>
                <a:sym typeface="Arial" panose="020B0604020202020204" pitchFamily="34" charset="0"/>
              </a:rPr>
              <a:pPr>
                <a:buClr>
                  <a:srgbClr val="000000"/>
                </a:buClr>
                <a:buFont typeface="Arial" panose="020B0604020202020204" pitchFamily="34" charset="0"/>
                <a:buNone/>
              </a:pPr>
              <a:t>19</a:t>
            </a:fld>
            <a:endParaRPr lang="en-US" altLang="en-US">
              <a:solidFill>
                <a:srgbClr val="000000"/>
              </a:solidFill>
              <a:sym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31;p6: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smtClean="0"/>
          </a:p>
        </p:txBody>
      </p:sp>
      <p:sp>
        <p:nvSpPr>
          <p:cNvPr id="35843" name="Google Shape;132;p6:notes"/>
          <p:cNvSpPr>
            <a:spLocks noGrp="1" noRot="1" noChangeAspect="1" noTextEdit="1"/>
          </p:cNvSpPr>
          <p:nvPr>
            <p:ph type="sldImg" idx="2"/>
          </p:nvPr>
        </p:nvSpPr>
        <p:spPr bwMode="auto">
          <a:xfrm>
            <a:off x="1371600" y="1143000"/>
            <a:ext cx="4114800" cy="3086100"/>
          </a:xfrm>
          <a:custGeom>
            <a:avLst/>
            <a:gdLst>
              <a:gd name="T0" fmla="*/ 0 w 120000"/>
              <a:gd name="T1" fmla="*/ 0 h 120000"/>
              <a:gd name="T2" fmla="*/ 141096492 w 120000"/>
              <a:gd name="T3" fmla="*/ 0 h 120000"/>
              <a:gd name="T4" fmla="*/ 141096492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2B0F8D5-57B5-44CE-B257-727A73ED629A}"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4F90854-041F-432D-B117-26BEE5AAF8FE}" type="slidenum">
              <a:rPr lang="en-GB" altLang="en-US"/>
              <a:pPr/>
              <a:t>‹#›</a:t>
            </a:fld>
            <a:endParaRPr lang="en-GB" altLang="en-US"/>
          </a:p>
        </p:txBody>
      </p:sp>
    </p:spTree>
    <p:extLst>
      <p:ext uri="{BB962C8B-B14F-4D97-AF65-F5344CB8AC3E}">
        <p14:creationId xmlns:p14="http://schemas.microsoft.com/office/powerpoint/2010/main" val="19230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EDB0708-15C5-4196-A0AF-E42CEAF8CDAD}"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CC38ADC-E5D6-452E-82F0-69C4430A6A14}" type="slidenum">
              <a:rPr lang="en-GB" altLang="en-US"/>
              <a:pPr/>
              <a:t>‹#›</a:t>
            </a:fld>
            <a:endParaRPr lang="en-GB" altLang="en-US"/>
          </a:p>
        </p:txBody>
      </p:sp>
    </p:spTree>
    <p:extLst>
      <p:ext uri="{BB962C8B-B14F-4D97-AF65-F5344CB8AC3E}">
        <p14:creationId xmlns:p14="http://schemas.microsoft.com/office/powerpoint/2010/main" val="142560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76AF154-F5F7-47F8-8CA4-DC803943945C}"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5B8AC07-735E-42DD-B2E9-68479AA0251F}" type="slidenum">
              <a:rPr lang="en-GB" altLang="en-US"/>
              <a:pPr/>
              <a:t>‹#›</a:t>
            </a:fld>
            <a:endParaRPr lang="en-GB" altLang="en-US"/>
          </a:p>
        </p:txBody>
      </p:sp>
    </p:spTree>
    <p:extLst>
      <p:ext uri="{BB962C8B-B14F-4D97-AF65-F5344CB8AC3E}">
        <p14:creationId xmlns:p14="http://schemas.microsoft.com/office/powerpoint/2010/main" val="199711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354A810-6E77-48C2-811B-0FA9A98B9E27}"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974C692-623F-47CB-AF89-A7981BF55E91}" type="slidenum">
              <a:rPr lang="en-GB" altLang="en-US"/>
              <a:pPr/>
              <a:t>‹#›</a:t>
            </a:fld>
            <a:endParaRPr lang="en-GB" altLang="en-US"/>
          </a:p>
        </p:txBody>
      </p:sp>
    </p:spTree>
    <p:extLst>
      <p:ext uri="{BB962C8B-B14F-4D97-AF65-F5344CB8AC3E}">
        <p14:creationId xmlns:p14="http://schemas.microsoft.com/office/powerpoint/2010/main" val="202522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C308CE2-AE90-4830-B8DD-61B4BD3084D7}"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2188E69-770F-46F5-B387-2A5017F0F0EF}" type="slidenum">
              <a:rPr lang="en-GB" altLang="en-US"/>
              <a:pPr/>
              <a:t>‹#›</a:t>
            </a:fld>
            <a:endParaRPr lang="en-GB" altLang="en-US"/>
          </a:p>
        </p:txBody>
      </p:sp>
    </p:spTree>
    <p:extLst>
      <p:ext uri="{BB962C8B-B14F-4D97-AF65-F5344CB8AC3E}">
        <p14:creationId xmlns:p14="http://schemas.microsoft.com/office/powerpoint/2010/main" val="37824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65F1E81-77C2-4BA1-95D1-E1B9F6BA986E}"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FE0340B-1D08-447B-A7B3-0F86D53839F4}" type="slidenum">
              <a:rPr lang="en-GB" altLang="en-US"/>
              <a:pPr/>
              <a:t>‹#›</a:t>
            </a:fld>
            <a:endParaRPr lang="en-GB" altLang="en-US"/>
          </a:p>
        </p:txBody>
      </p:sp>
    </p:spTree>
    <p:extLst>
      <p:ext uri="{BB962C8B-B14F-4D97-AF65-F5344CB8AC3E}">
        <p14:creationId xmlns:p14="http://schemas.microsoft.com/office/powerpoint/2010/main" val="408243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DA827EE-7F8D-4967-8308-6DBD96FAED30}"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86D738B-0952-456F-A226-F7C7BD22B923}" type="slidenum">
              <a:rPr lang="en-GB" altLang="en-US"/>
              <a:pPr/>
              <a:t>‹#›</a:t>
            </a:fld>
            <a:endParaRPr lang="en-GB" altLang="en-US"/>
          </a:p>
        </p:txBody>
      </p:sp>
    </p:spTree>
    <p:extLst>
      <p:ext uri="{BB962C8B-B14F-4D97-AF65-F5344CB8AC3E}">
        <p14:creationId xmlns:p14="http://schemas.microsoft.com/office/powerpoint/2010/main" val="1967912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CA7DA12-6788-4B09-A231-D51F1A3833C7}" type="datetimeFigureOut">
              <a:rPr lang="en-GB"/>
              <a:pPr>
                <a:defRPr/>
              </a:pPr>
              <a:t>05/10/2022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87DD18B-9ACE-4D96-8841-FFFC11094B03}" type="slidenum">
              <a:rPr lang="en-GB" altLang="en-US"/>
              <a:pPr/>
              <a:t>‹#›</a:t>
            </a:fld>
            <a:endParaRPr lang="en-GB" altLang="en-US"/>
          </a:p>
        </p:txBody>
      </p:sp>
    </p:spTree>
    <p:extLst>
      <p:ext uri="{BB962C8B-B14F-4D97-AF65-F5344CB8AC3E}">
        <p14:creationId xmlns:p14="http://schemas.microsoft.com/office/powerpoint/2010/main" val="116260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92AE5E5-9455-43DA-8AAD-DCE740AF4E83}" type="datetimeFigureOut">
              <a:rPr lang="en-GB"/>
              <a:pPr>
                <a:defRPr/>
              </a:pPr>
              <a:t>05/10/2022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A35C64E7-C67E-475C-A66C-90CA5FD31CDA}" type="slidenum">
              <a:rPr lang="en-GB" altLang="en-US"/>
              <a:pPr/>
              <a:t>‹#›</a:t>
            </a:fld>
            <a:endParaRPr lang="en-GB" altLang="en-US"/>
          </a:p>
        </p:txBody>
      </p:sp>
    </p:spTree>
    <p:extLst>
      <p:ext uri="{BB962C8B-B14F-4D97-AF65-F5344CB8AC3E}">
        <p14:creationId xmlns:p14="http://schemas.microsoft.com/office/powerpoint/2010/main" val="2417103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DF50A9-C822-47D9-902E-A599C318167C}" type="datetimeFigureOut">
              <a:rPr lang="en-GB"/>
              <a:pPr>
                <a:defRPr/>
              </a:pPr>
              <a:t>05/10/2022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4F8F1AAE-ADFC-405B-85ED-4427E97A837E}" type="slidenum">
              <a:rPr lang="en-GB" altLang="en-US"/>
              <a:pPr/>
              <a:t>‹#›</a:t>
            </a:fld>
            <a:endParaRPr lang="en-GB" altLang="en-US"/>
          </a:p>
        </p:txBody>
      </p:sp>
    </p:spTree>
    <p:extLst>
      <p:ext uri="{BB962C8B-B14F-4D97-AF65-F5344CB8AC3E}">
        <p14:creationId xmlns:p14="http://schemas.microsoft.com/office/powerpoint/2010/main" val="212638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91D3832-F66B-4B49-B46D-21E99D1D482F}"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C17F5CD-9678-40D7-B3F9-6E883396DE29}" type="slidenum">
              <a:rPr lang="en-GB" altLang="en-US"/>
              <a:pPr/>
              <a:t>‹#›</a:t>
            </a:fld>
            <a:endParaRPr lang="en-GB" altLang="en-US"/>
          </a:p>
        </p:txBody>
      </p:sp>
    </p:spTree>
    <p:extLst>
      <p:ext uri="{BB962C8B-B14F-4D97-AF65-F5344CB8AC3E}">
        <p14:creationId xmlns:p14="http://schemas.microsoft.com/office/powerpoint/2010/main" val="178406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CFDF75B-98F4-432E-987C-34EAEB044E0F}"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B800B18-75E3-4589-9FB4-3BC958E9E9DB}" type="slidenum">
              <a:rPr lang="en-GB" altLang="en-US"/>
              <a:pPr/>
              <a:t>‹#›</a:t>
            </a:fld>
            <a:endParaRPr lang="en-GB" altLang="en-US"/>
          </a:p>
        </p:txBody>
      </p:sp>
    </p:spTree>
    <p:extLst>
      <p:ext uri="{BB962C8B-B14F-4D97-AF65-F5344CB8AC3E}">
        <p14:creationId xmlns:p14="http://schemas.microsoft.com/office/powerpoint/2010/main" val="40853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0BE71DF-DD9A-454B-80F9-C0F277521E1E}"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041C45C-3972-46A9-9E7B-9ADA45FACE51}" type="slidenum">
              <a:rPr lang="en-GB" altLang="en-US"/>
              <a:pPr/>
              <a:t>‹#›</a:t>
            </a:fld>
            <a:endParaRPr lang="en-GB" altLang="en-US"/>
          </a:p>
        </p:txBody>
      </p:sp>
    </p:spTree>
    <p:extLst>
      <p:ext uri="{BB962C8B-B14F-4D97-AF65-F5344CB8AC3E}">
        <p14:creationId xmlns:p14="http://schemas.microsoft.com/office/powerpoint/2010/main" val="109393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C67E3A8-B7AB-4923-BEED-1E6C0D67B8F4}"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F97319B-512A-475D-9A11-5CA615143235}" type="slidenum">
              <a:rPr lang="en-GB" altLang="en-US"/>
              <a:pPr/>
              <a:t>‹#›</a:t>
            </a:fld>
            <a:endParaRPr lang="en-GB" altLang="en-US"/>
          </a:p>
        </p:txBody>
      </p:sp>
    </p:spTree>
    <p:extLst>
      <p:ext uri="{BB962C8B-B14F-4D97-AF65-F5344CB8AC3E}">
        <p14:creationId xmlns:p14="http://schemas.microsoft.com/office/powerpoint/2010/main" val="2798198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7A3A0B0-1971-4BB7-8328-D74B628B5472}"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9F5869C-A41F-4BA1-9637-ECFD86F59E87}" type="slidenum">
              <a:rPr lang="en-GB" altLang="en-US"/>
              <a:pPr/>
              <a:t>‹#›</a:t>
            </a:fld>
            <a:endParaRPr lang="en-GB" altLang="en-US"/>
          </a:p>
        </p:txBody>
      </p:sp>
    </p:spTree>
    <p:extLst>
      <p:ext uri="{BB962C8B-B14F-4D97-AF65-F5344CB8AC3E}">
        <p14:creationId xmlns:p14="http://schemas.microsoft.com/office/powerpoint/2010/main" val="142456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1C8F524-B7F1-467E-9519-A5B079AAA60C}"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E07B9F8-2618-4E57-86B7-ECACE0BBA3B8}" type="slidenum">
              <a:rPr lang="en-GB" altLang="en-US"/>
              <a:pPr/>
              <a:t>‹#›</a:t>
            </a:fld>
            <a:endParaRPr lang="en-GB" altLang="en-US"/>
          </a:p>
        </p:txBody>
      </p:sp>
    </p:spTree>
    <p:extLst>
      <p:ext uri="{BB962C8B-B14F-4D97-AF65-F5344CB8AC3E}">
        <p14:creationId xmlns:p14="http://schemas.microsoft.com/office/powerpoint/2010/main" val="1602045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0860D6-D8D7-497E-A051-1256E8EED463}"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316C7B4-F80D-4222-8818-267913708C28}" type="slidenum">
              <a:rPr lang="en-GB" altLang="en-US"/>
              <a:pPr/>
              <a:t>‹#›</a:t>
            </a:fld>
            <a:endParaRPr lang="en-GB" altLang="en-US"/>
          </a:p>
        </p:txBody>
      </p:sp>
    </p:spTree>
    <p:extLst>
      <p:ext uri="{BB962C8B-B14F-4D97-AF65-F5344CB8AC3E}">
        <p14:creationId xmlns:p14="http://schemas.microsoft.com/office/powerpoint/2010/main" val="11803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BC15EA6-7550-4685-A8C5-691BB098326C}"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765C9C3-8623-44AB-AAAA-4150B0293E0E}" type="slidenum">
              <a:rPr lang="en-GB" altLang="en-US"/>
              <a:pPr/>
              <a:t>‹#›</a:t>
            </a:fld>
            <a:endParaRPr lang="en-GB" altLang="en-US"/>
          </a:p>
        </p:txBody>
      </p:sp>
    </p:spTree>
    <p:extLst>
      <p:ext uri="{BB962C8B-B14F-4D97-AF65-F5344CB8AC3E}">
        <p14:creationId xmlns:p14="http://schemas.microsoft.com/office/powerpoint/2010/main" val="899015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5CDE1C8-2FDD-49EA-A0CB-B76901D7EB28}"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4528623-02C2-457B-BB33-974DB567D17A}" type="slidenum">
              <a:rPr lang="en-GB" altLang="en-US"/>
              <a:pPr/>
              <a:t>‹#›</a:t>
            </a:fld>
            <a:endParaRPr lang="en-GB" altLang="en-US"/>
          </a:p>
        </p:txBody>
      </p:sp>
    </p:spTree>
    <p:extLst>
      <p:ext uri="{BB962C8B-B14F-4D97-AF65-F5344CB8AC3E}">
        <p14:creationId xmlns:p14="http://schemas.microsoft.com/office/powerpoint/2010/main" val="117977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93EAF87-C2E4-46F8-9E86-0A772C53D794}" type="datetimeFigureOut">
              <a:rPr lang="en-GB"/>
              <a:pPr>
                <a:defRPr/>
              </a:pPr>
              <a:t>05/10/2022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55306BC-C143-411E-913B-F6287208C7AF}" type="slidenum">
              <a:rPr lang="en-GB" altLang="en-US"/>
              <a:pPr/>
              <a:t>‹#›</a:t>
            </a:fld>
            <a:endParaRPr lang="en-GB" altLang="en-US"/>
          </a:p>
        </p:txBody>
      </p:sp>
    </p:spTree>
    <p:extLst>
      <p:ext uri="{BB962C8B-B14F-4D97-AF65-F5344CB8AC3E}">
        <p14:creationId xmlns:p14="http://schemas.microsoft.com/office/powerpoint/2010/main" val="230947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A1258F8-3618-4DE1-8062-B3E47F57DCC2}" type="datetimeFigureOut">
              <a:rPr lang="en-GB"/>
              <a:pPr>
                <a:defRPr/>
              </a:pPr>
              <a:t>05/10/2022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A088B2A2-F3B5-4589-9F2D-D6EF39544072}" type="slidenum">
              <a:rPr lang="en-GB" altLang="en-US"/>
              <a:pPr/>
              <a:t>‹#›</a:t>
            </a:fld>
            <a:endParaRPr lang="en-GB" altLang="en-US"/>
          </a:p>
        </p:txBody>
      </p:sp>
    </p:spTree>
    <p:extLst>
      <p:ext uri="{BB962C8B-B14F-4D97-AF65-F5344CB8AC3E}">
        <p14:creationId xmlns:p14="http://schemas.microsoft.com/office/powerpoint/2010/main" val="3366887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0A5168-1A82-4488-BD5C-B3F3509CA459}" type="datetimeFigureOut">
              <a:rPr lang="en-GB"/>
              <a:pPr>
                <a:defRPr/>
              </a:pPr>
              <a:t>05/10/2022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F92C47A-E08A-43F0-808E-7C59F61F02C7}" type="slidenum">
              <a:rPr lang="en-GB" altLang="en-US"/>
              <a:pPr/>
              <a:t>‹#›</a:t>
            </a:fld>
            <a:endParaRPr lang="en-GB" altLang="en-US"/>
          </a:p>
        </p:txBody>
      </p:sp>
    </p:spTree>
    <p:extLst>
      <p:ext uri="{BB962C8B-B14F-4D97-AF65-F5344CB8AC3E}">
        <p14:creationId xmlns:p14="http://schemas.microsoft.com/office/powerpoint/2010/main" val="276125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BF9FDE-BE7E-4464-8E1A-4B7281064299}"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2F1D550-41FC-49E0-A02D-C6A3FDBB4904}" type="slidenum">
              <a:rPr lang="en-GB" altLang="en-US"/>
              <a:pPr/>
              <a:t>‹#›</a:t>
            </a:fld>
            <a:endParaRPr lang="en-GB" altLang="en-US"/>
          </a:p>
        </p:txBody>
      </p:sp>
    </p:spTree>
    <p:extLst>
      <p:ext uri="{BB962C8B-B14F-4D97-AF65-F5344CB8AC3E}">
        <p14:creationId xmlns:p14="http://schemas.microsoft.com/office/powerpoint/2010/main" val="604967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46C19A8-0063-40A7-BE29-EC2AAFB5E51E}"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BFC95D6-28DA-4E34-9E66-BFD342A6201A}" type="slidenum">
              <a:rPr lang="en-GB" altLang="en-US"/>
              <a:pPr/>
              <a:t>‹#›</a:t>
            </a:fld>
            <a:endParaRPr lang="en-GB" altLang="en-US"/>
          </a:p>
        </p:txBody>
      </p:sp>
    </p:spTree>
    <p:extLst>
      <p:ext uri="{BB962C8B-B14F-4D97-AF65-F5344CB8AC3E}">
        <p14:creationId xmlns:p14="http://schemas.microsoft.com/office/powerpoint/2010/main" val="1957615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B376393-9396-4A97-BF14-84A2A60C1004}"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EEF3A45-5DF5-4E02-97F0-F5F15B967DF3}" type="slidenum">
              <a:rPr lang="en-GB" altLang="en-US"/>
              <a:pPr/>
              <a:t>‹#›</a:t>
            </a:fld>
            <a:endParaRPr lang="en-GB" altLang="en-US"/>
          </a:p>
        </p:txBody>
      </p:sp>
    </p:spTree>
    <p:extLst>
      <p:ext uri="{BB962C8B-B14F-4D97-AF65-F5344CB8AC3E}">
        <p14:creationId xmlns:p14="http://schemas.microsoft.com/office/powerpoint/2010/main" val="729213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0AE3D49-3A15-422D-80C3-E6DE1BF98531}"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C86BB3E-3263-4469-B839-F6ED028B1D5D}" type="slidenum">
              <a:rPr lang="en-GB" altLang="en-US"/>
              <a:pPr/>
              <a:t>‹#›</a:t>
            </a:fld>
            <a:endParaRPr lang="en-GB" altLang="en-US"/>
          </a:p>
        </p:txBody>
      </p:sp>
    </p:spTree>
    <p:extLst>
      <p:ext uri="{BB962C8B-B14F-4D97-AF65-F5344CB8AC3E}">
        <p14:creationId xmlns:p14="http://schemas.microsoft.com/office/powerpoint/2010/main" val="545907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00DE0BC-76B5-47D9-AEE6-FB15806F68EA}" type="datetimeFigureOut">
              <a:rPr lang="en-GB"/>
              <a:pPr>
                <a:defRPr/>
              </a:pPr>
              <a:t>05/10/2022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B6CB922-1CF7-4872-AF14-C4A26F55EBC6}" type="slidenum">
              <a:rPr lang="en-GB" altLang="en-US"/>
              <a:pPr/>
              <a:t>‹#›</a:t>
            </a:fld>
            <a:endParaRPr lang="en-GB" altLang="en-US"/>
          </a:p>
        </p:txBody>
      </p:sp>
    </p:spTree>
    <p:extLst>
      <p:ext uri="{BB962C8B-B14F-4D97-AF65-F5344CB8AC3E}">
        <p14:creationId xmlns:p14="http://schemas.microsoft.com/office/powerpoint/2010/main" val="2999949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143000" y="1122363"/>
            <a:ext cx="68580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143000" y="3602038"/>
            <a:ext cx="6858000" cy="1655762"/>
          </a:xfrm>
          <a:prstGeom prst="rect">
            <a:avLst/>
          </a:prstGeom>
          <a:noFill/>
          <a:ln>
            <a:noFill/>
          </a:ln>
        </p:spPr>
        <p:txBody>
          <a:bodyPr spcFirstLastPara="1">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4" name="Google Shape;12;p8"/>
          <p:cNvSpPr txBox="1">
            <a:spLocks noGrp="1"/>
          </p:cNvSpPr>
          <p:nvPr>
            <p:ph type="dt" idx="11"/>
          </p:nvPr>
        </p:nvSpPr>
        <p:spPr>
          <a:ln/>
        </p:spPr>
        <p:txBody>
          <a:bodyPr/>
          <a:lstStyle>
            <a:lvl1pPr>
              <a:defRPr/>
            </a:lvl1pPr>
          </a:lstStyle>
          <a:p>
            <a:pPr>
              <a:defRPr/>
            </a:pPr>
            <a:endParaRPr/>
          </a:p>
        </p:txBody>
      </p:sp>
      <p:sp>
        <p:nvSpPr>
          <p:cNvPr id="5" name="Google Shape;13;p8"/>
          <p:cNvSpPr txBox="1">
            <a:spLocks noGrp="1"/>
          </p:cNvSpPr>
          <p:nvPr>
            <p:ph type="ftr" idx="12"/>
          </p:nvPr>
        </p:nvSpPr>
        <p:spPr>
          <a:ln/>
        </p:spPr>
        <p:txBody>
          <a:bodyPr/>
          <a:lstStyle>
            <a:lvl1pPr>
              <a:defRPr/>
            </a:lvl1pPr>
          </a:lstStyle>
          <a:p>
            <a:pPr>
              <a:defRPr/>
            </a:pPr>
            <a:endParaRPr/>
          </a:p>
        </p:txBody>
      </p:sp>
      <p:sp>
        <p:nvSpPr>
          <p:cNvPr id="6" name="Google Shape;14;p8"/>
          <p:cNvSpPr txBox="1">
            <a:spLocks noGrp="1"/>
          </p:cNvSpPr>
          <p:nvPr>
            <p:ph type="sldNum" idx="13"/>
          </p:nvPr>
        </p:nvSpPr>
        <p:spPr>
          <a:ln/>
        </p:spPr>
        <p:txBody>
          <a:bodyPr/>
          <a:lstStyle>
            <a:lvl1pPr>
              <a:defRPr/>
            </a:lvl1pPr>
          </a:lstStyle>
          <a:p>
            <a:fld id="{DC1D09FA-9C82-48B7-A52B-B4BCAB5B4064}" type="slidenum">
              <a:rPr lang="en-GB" altLang="en-US"/>
              <a:pPr/>
              <a:t>‹#›</a:t>
            </a:fld>
            <a:endParaRPr lang="en-GB" altLang="en-US"/>
          </a:p>
        </p:txBody>
      </p:sp>
    </p:spTree>
    <p:extLst>
      <p:ext uri="{BB962C8B-B14F-4D97-AF65-F5344CB8AC3E}">
        <p14:creationId xmlns:p14="http://schemas.microsoft.com/office/powerpoint/2010/main" val="4283303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628650" y="365126"/>
            <a:ext cx="78867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628650" y="1825625"/>
            <a:ext cx="7886700" cy="4351338"/>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 name="Google Shape;12;p8"/>
          <p:cNvSpPr txBox="1">
            <a:spLocks noGrp="1"/>
          </p:cNvSpPr>
          <p:nvPr>
            <p:ph type="dt" idx="11"/>
          </p:nvPr>
        </p:nvSpPr>
        <p:spPr>
          <a:ln/>
        </p:spPr>
        <p:txBody>
          <a:bodyPr/>
          <a:lstStyle>
            <a:lvl1pPr>
              <a:defRPr/>
            </a:lvl1pPr>
          </a:lstStyle>
          <a:p>
            <a:pPr>
              <a:defRPr/>
            </a:pPr>
            <a:endParaRPr/>
          </a:p>
        </p:txBody>
      </p:sp>
      <p:sp>
        <p:nvSpPr>
          <p:cNvPr id="5" name="Google Shape;13;p8"/>
          <p:cNvSpPr txBox="1">
            <a:spLocks noGrp="1"/>
          </p:cNvSpPr>
          <p:nvPr>
            <p:ph type="ftr" idx="12"/>
          </p:nvPr>
        </p:nvSpPr>
        <p:spPr>
          <a:ln/>
        </p:spPr>
        <p:txBody>
          <a:bodyPr/>
          <a:lstStyle>
            <a:lvl1pPr>
              <a:defRPr/>
            </a:lvl1pPr>
          </a:lstStyle>
          <a:p>
            <a:pPr>
              <a:defRPr/>
            </a:pPr>
            <a:endParaRPr/>
          </a:p>
        </p:txBody>
      </p:sp>
      <p:sp>
        <p:nvSpPr>
          <p:cNvPr id="6" name="Google Shape;14;p8"/>
          <p:cNvSpPr txBox="1">
            <a:spLocks noGrp="1"/>
          </p:cNvSpPr>
          <p:nvPr>
            <p:ph type="sldNum" idx="13"/>
          </p:nvPr>
        </p:nvSpPr>
        <p:spPr>
          <a:ln/>
        </p:spPr>
        <p:txBody>
          <a:bodyPr/>
          <a:lstStyle>
            <a:lvl1pPr>
              <a:defRPr/>
            </a:lvl1pPr>
          </a:lstStyle>
          <a:p>
            <a:fld id="{5C4D2C89-8DE8-4764-AD22-B1C20057CDDA}" type="slidenum">
              <a:rPr lang="en-GB" altLang="en-US"/>
              <a:pPr/>
              <a:t>‹#›</a:t>
            </a:fld>
            <a:endParaRPr lang="en-GB" altLang="en-US"/>
          </a:p>
        </p:txBody>
      </p:sp>
    </p:spTree>
    <p:extLst>
      <p:ext uri="{BB962C8B-B14F-4D97-AF65-F5344CB8AC3E}">
        <p14:creationId xmlns:p14="http://schemas.microsoft.com/office/powerpoint/2010/main" val="3320907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 name="Google Shape;12;p8"/>
          <p:cNvSpPr txBox="1">
            <a:spLocks noGrp="1"/>
          </p:cNvSpPr>
          <p:nvPr>
            <p:ph type="dt" idx="11"/>
          </p:nvPr>
        </p:nvSpPr>
        <p:spPr>
          <a:ln/>
        </p:spPr>
        <p:txBody>
          <a:bodyPr/>
          <a:lstStyle>
            <a:lvl1pPr>
              <a:defRPr/>
            </a:lvl1pPr>
          </a:lstStyle>
          <a:p>
            <a:pPr>
              <a:defRPr/>
            </a:pPr>
            <a:endParaRPr/>
          </a:p>
        </p:txBody>
      </p:sp>
      <p:sp>
        <p:nvSpPr>
          <p:cNvPr id="3" name="Google Shape;13;p8"/>
          <p:cNvSpPr txBox="1">
            <a:spLocks noGrp="1"/>
          </p:cNvSpPr>
          <p:nvPr>
            <p:ph type="ftr" idx="12"/>
          </p:nvPr>
        </p:nvSpPr>
        <p:spPr>
          <a:ln/>
        </p:spPr>
        <p:txBody>
          <a:bodyPr/>
          <a:lstStyle>
            <a:lvl1pPr>
              <a:defRPr/>
            </a:lvl1pPr>
          </a:lstStyle>
          <a:p>
            <a:pPr>
              <a:defRPr/>
            </a:pPr>
            <a:endParaRPr/>
          </a:p>
        </p:txBody>
      </p:sp>
      <p:sp>
        <p:nvSpPr>
          <p:cNvPr id="4" name="Google Shape;14;p8"/>
          <p:cNvSpPr txBox="1">
            <a:spLocks noGrp="1"/>
          </p:cNvSpPr>
          <p:nvPr>
            <p:ph type="sldNum" idx="13"/>
          </p:nvPr>
        </p:nvSpPr>
        <p:spPr>
          <a:ln/>
        </p:spPr>
        <p:txBody>
          <a:bodyPr/>
          <a:lstStyle>
            <a:lvl1pPr>
              <a:defRPr/>
            </a:lvl1pPr>
          </a:lstStyle>
          <a:p>
            <a:fld id="{C23883F5-86EC-4958-AB5A-F340DCE8BFE4}" type="slidenum">
              <a:rPr lang="en-GB" altLang="en-US"/>
              <a:pPr/>
              <a:t>‹#›</a:t>
            </a:fld>
            <a:endParaRPr lang="en-GB" altLang="en-US"/>
          </a:p>
        </p:txBody>
      </p:sp>
    </p:spTree>
    <p:extLst>
      <p:ext uri="{BB962C8B-B14F-4D97-AF65-F5344CB8AC3E}">
        <p14:creationId xmlns:p14="http://schemas.microsoft.com/office/powerpoint/2010/main" val="1343685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628650" y="365126"/>
            <a:ext cx="78867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8"/>
          <p:cNvSpPr txBox="1">
            <a:spLocks noGrp="1"/>
          </p:cNvSpPr>
          <p:nvPr>
            <p:ph type="dt" idx="11"/>
          </p:nvPr>
        </p:nvSpPr>
        <p:spPr>
          <a:ln/>
        </p:spPr>
        <p:txBody>
          <a:bodyPr/>
          <a:lstStyle>
            <a:lvl1pPr>
              <a:defRPr/>
            </a:lvl1pPr>
          </a:lstStyle>
          <a:p>
            <a:pPr>
              <a:defRPr/>
            </a:pPr>
            <a:endParaRPr/>
          </a:p>
        </p:txBody>
      </p:sp>
      <p:sp>
        <p:nvSpPr>
          <p:cNvPr id="4" name="Google Shape;13;p8"/>
          <p:cNvSpPr txBox="1">
            <a:spLocks noGrp="1"/>
          </p:cNvSpPr>
          <p:nvPr>
            <p:ph type="ftr" idx="12"/>
          </p:nvPr>
        </p:nvSpPr>
        <p:spPr>
          <a:ln/>
        </p:spPr>
        <p:txBody>
          <a:bodyPr/>
          <a:lstStyle>
            <a:lvl1pPr>
              <a:defRPr/>
            </a:lvl1pPr>
          </a:lstStyle>
          <a:p>
            <a:pPr>
              <a:defRPr/>
            </a:pPr>
            <a:endParaRPr/>
          </a:p>
        </p:txBody>
      </p:sp>
      <p:sp>
        <p:nvSpPr>
          <p:cNvPr id="5" name="Google Shape;14;p8"/>
          <p:cNvSpPr txBox="1">
            <a:spLocks noGrp="1"/>
          </p:cNvSpPr>
          <p:nvPr>
            <p:ph type="sldNum" idx="13"/>
          </p:nvPr>
        </p:nvSpPr>
        <p:spPr>
          <a:ln/>
        </p:spPr>
        <p:txBody>
          <a:bodyPr/>
          <a:lstStyle>
            <a:lvl1pPr>
              <a:defRPr/>
            </a:lvl1pPr>
          </a:lstStyle>
          <a:p>
            <a:fld id="{A0B87CFA-45AC-4C45-B37D-301641FB7821}" type="slidenum">
              <a:rPr lang="en-GB" altLang="en-US"/>
              <a:pPr/>
              <a:t>‹#›</a:t>
            </a:fld>
            <a:endParaRPr lang="en-GB" altLang="en-US"/>
          </a:p>
        </p:txBody>
      </p:sp>
    </p:spTree>
    <p:extLst>
      <p:ext uri="{BB962C8B-B14F-4D97-AF65-F5344CB8AC3E}">
        <p14:creationId xmlns:p14="http://schemas.microsoft.com/office/powerpoint/2010/main" val="2263135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623888" y="1709739"/>
            <a:ext cx="78867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623888" y="4589464"/>
            <a:ext cx="7886700" cy="1500187"/>
          </a:xfrm>
          <a:prstGeom prst="rect">
            <a:avLst/>
          </a:prstGeom>
          <a:noFill/>
          <a:ln>
            <a:noFill/>
          </a:ln>
        </p:spPr>
        <p:txBody>
          <a:bodyPr spcFirstLastPara="1">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 name="Google Shape;12;p8"/>
          <p:cNvSpPr txBox="1">
            <a:spLocks noGrp="1"/>
          </p:cNvSpPr>
          <p:nvPr>
            <p:ph type="dt" idx="11"/>
          </p:nvPr>
        </p:nvSpPr>
        <p:spPr>
          <a:ln/>
        </p:spPr>
        <p:txBody>
          <a:bodyPr/>
          <a:lstStyle>
            <a:lvl1pPr>
              <a:defRPr/>
            </a:lvl1pPr>
          </a:lstStyle>
          <a:p>
            <a:pPr>
              <a:defRPr/>
            </a:pPr>
            <a:endParaRPr/>
          </a:p>
        </p:txBody>
      </p:sp>
      <p:sp>
        <p:nvSpPr>
          <p:cNvPr id="5" name="Google Shape;13;p8"/>
          <p:cNvSpPr txBox="1">
            <a:spLocks noGrp="1"/>
          </p:cNvSpPr>
          <p:nvPr>
            <p:ph type="ftr" idx="12"/>
          </p:nvPr>
        </p:nvSpPr>
        <p:spPr>
          <a:ln/>
        </p:spPr>
        <p:txBody>
          <a:bodyPr/>
          <a:lstStyle>
            <a:lvl1pPr>
              <a:defRPr/>
            </a:lvl1pPr>
          </a:lstStyle>
          <a:p>
            <a:pPr>
              <a:defRPr/>
            </a:pPr>
            <a:endParaRPr/>
          </a:p>
        </p:txBody>
      </p:sp>
      <p:sp>
        <p:nvSpPr>
          <p:cNvPr id="6" name="Google Shape;14;p8"/>
          <p:cNvSpPr txBox="1">
            <a:spLocks noGrp="1"/>
          </p:cNvSpPr>
          <p:nvPr>
            <p:ph type="sldNum" idx="13"/>
          </p:nvPr>
        </p:nvSpPr>
        <p:spPr>
          <a:ln/>
        </p:spPr>
        <p:txBody>
          <a:bodyPr/>
          <a:lstStyle>
            <a:lvl1pPr>
              <a:defRPr/>
            </a:lvl1pPr>
          </a:lstStyle>
          <a:p>
            <a:fld id="{2673B9A3-B3D0-492E-97A8-C332717E8F2B}" type="slidenum">
              <a:rPr lang="en-GB" altLang="en-US"/>
              <a:pPr/>
              <a:t>‹#›</a:t>
            </a:fld>
            <a:endParaRPr lang="en-GB" altLang="en-US"/>
          </a:p>
        </p:txBody>
      </p:sp>
    </p:spTree>
    <p:extLst>
      <p:ext uri="{BB962C8B-B14F-4D97-AF65-F5344CB8AC3E}">
        <p14:creationId xmlns:p14="http://schemas.microsoft.com/office/powerpoint/2010/main" val="3420646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628650" y="365126"/>
            <a:ext cx="78867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628650" y="1825625"/>
            <a:ext cx="3886200" cy="4351338"/>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5" name="Google Shape;45;p14"/>
          <p:cNvSpPr txBox="1">
            <a:spLocks noGrp="1"/>
          </p:cNvSpPr>
          <p:nvPr>
            <p:ph type="body" idx="2"/>
          </p:nvPr>
        </p:nvSpPr>
        <p:spPr>
          <a:xfrm>
            <a:off x="4629150" y="1825625"/>
            <a:ext cx="3886200" cy="4351338"/>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 name="Google Shape;12;p8"/>
          <p:cNvSpPr txBox="1">
            <a:spLocks noGrp="1"/>
          </p:cNvSpPr>
          <p:nvPr>
            <p:ph type="dt" idx="11"/>
          </p:nvPr>
        </p:nvSpPr>
        <p:spPr>
          <a:ln/>
        </p:spPr>
        <p:txBody>
          <a:bodyPr/>
          <a:lstStyle>
            <a:lvl1pPr>
              <a:defRPr/>
            </a:lvl1pPr>
          </a:lstStyle>
          <a:p>
            <a:pPr>
              <a:defRPr/>
            </a:pPr>
            <a:endParaRPr/>
          </a:p>
        </p:txBody>
      </p:sp>
      <p:sp>
        <p:nvSpPr>
          <p:cNvPr id="6" name="Google Shape;13;p8"/>
          <p:cNvSpPr txBox="1">
            <a:spLocks noGrp="1"/>
          </p:cNvSpPr>
          <p:nvPr>
            <p:ph type="ftr" idx="12"/>
          </p:nvPr>
        </p:nvSpPr>
        <p:spPr>
          <a:ln/>
        </p:spPr>
        <p:txBody>
          <a:bodyPr/>
          <a:lstStyle>
            <a:lvl1pPr>
              <a:defRPr/>
            </a:lvl1pPr>
          </a:lstStyle>
          <a:p>
            <a:pPr>
              <a:defRPr/>
            </a:pPr>
            <a:endParaRPr/>
          </a:p>
        </p:txBody>
      </p:sp>
      <p:sp>
        <p:nvSpPr>
          <p:cNvPr id="7" name="Google Shape;14;p8"/>
          <p:cNvSpPr txBox="1">
            <a:spLocks noGrp="1"/>
          </p:cNvSpPr>
          <p:nvPr>
            <p:ph type="sldNum" idx="13"/>
          </p:nvPr>
        </p:nvSpPr>
        <p:spPr>
          <a:ln/>
        </p:spPr>
        <p:txBody>
          <a:bodyPr/>
          <a:lstStyle>
            <a:lvl1pPr>
              <a:defRPr/>
            </a:lvl1pPr>
          </a:lstStyle>
          <a:p>
            <a:fld id="{22E4CAF7-26B9-4C5C-8EED-34BD81EA8A72}" type="slidenum">
              <a:rPr lang="en-GB" altLang="en-US"/>
              <a:pPr/>
              <a:t>‹#›</a:t>
            </a:fld>
            <a:endParaRPr lang="en-GB" altLang="en-US"/>
          </a:p>
        </p:txBody>
      </p:sp>
    </p:spTree>
    <p:extLst>
      <p:ext uri="{BB962C8B-B14F-4D97-AF65-F5344CB8AC3E}">
        <p14:creationId xmlns:p14="http://schemas.microsoft.com/office/powerpoint/2010/main" val="257286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FD327EE-24D4-42EC-96F9-E1AFFAE43B25}"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4252B68-A3E5-4D2B-97AE-0AAC78A5C4F5}" type="slidenum">
              <a:rPr lang="en-GB" altLang="en-US"/>
              <a:pPr/>
              <a:t>‹#›</a:t>
            </a:fld>
            <a:endParaRPr lang="en-GB" altLang="en-US"/>
          </a:p>
        </p:txBody>
      </p:sp>
    </p:spTree>
    <p:extLst>
      <p:ext uri="{BB962C8B-B14F-4D97-AF65-F5344CB8AC3E}">
        <p14:creationId xmlns:p14="http://schemas.microsoft.com/office/powerpoint/2010/main" val="1399156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629841" y="365126"/>
            <a:ext cx="78867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629842" y="1681163"/>
            <a:ext cx="3868340" cy="823912"/>
          </a:xfrm>
          <a:prstGeom prst="rect">
            <a:avLst/>
          </a:prstGeom>
          <a:noFill/>
          <a:ln>
            <a:noFill/>
          </a:ln>
        </p:spPr>
        <p:txBody>
          <a:bodyPr spcFirstLastPara="1" anchor="b">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2" name="Google Shape;52;p15"/>
          <p:cNvSpPr txBox="1">
            <a:spLocks noGrp="1"/>
          </p:cNvSpPr>
          <p:nvPr>
            <p:ph type="body" idx="2"/>
          </p:nvPr>
        </p:nvSpPr>
        <p:spPr>
          <a:xfrm>
            <a:off x="629842" y="2505075"/>
            <a:ext cx="3868340" cy="3684588"/>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3" name="Google Shape;53;p15"/>
          <p:cNvSpPr txBox="1">
            <a:spLocks noGrp="1"/>
          </p:cNvSpPr>
          <p:nvPr>
            <p:ph type="body" idx="3"/>
          </p:nvPr>
        </p:nvSpPr>
        <p:spPr>
          <a:xfrm>
            <a:off x="4629150" y="1681163"/>
            <a:ext cx="3887391" cy="823912"/>
          </a:xfrm>
          <a:prstGeom prst="rect">
            <a:avLst/>
          </a:prstGeom>
          <a:noFill/>
          <a:ln>
            <a:noFill/>
          </a:ln>
        </p:spPr>
        <p:txBody>
          <a:bodyPr spcFirstLastPara="1" anchor="b">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4" name="Google Shape;54;p15"/>
          <p:cNvSpPr txBox="1">
            <a:spLocks noGrp="1"/>
          </p:cNvSpPr>
          <p:nvPr>
            <p:ph type="body" idx="4"/>
          </p:nvPr>
        </p:nvSpPr>
        <p:spPr>
          <a:xfrm>
            <a:off x="4629150" y="2505075"/>
            <a:ext cx="3887391" cy="3684588"/>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 name="Google Shape;12;p8"/>
          <p:cNvSpPr txBox="1">
            <a:spLocks noGrp="1"/>
          </p:cNvSpPr>
          <p:nvPr>
            <p:ph type="dt" idx="11"/>
          </p:nvPr>
        </p:nvSpPr>
        <p:spPr>
          <a:ln/>
        </p:spPr>
        <p:txBody>
          <a:bodyPr/>
          <a:lstStyle>
            <a:lvl1pPr>
              <a:defRPr/>
            </a:lvl1pPr>
          </a:lstStyle>
          <a:p>
            <a:pPr>
              <a:defRPr/>
            </a:pPr>
            <a:endParaRPr/>
          </a:p>
        </p:txBody>
      </p:sp>
      <p:sp>
        <p:nvSpPr>
          <p:cNvPr id="8" name="Google Shape;13;p8"/>
          <p:cNvSpPr txBox="1">
            <a:spLocks noGrp="1"/>
          </p:cNvSpPr>
          <p:nvPr>
            <p:ph type="ftr" idx="12"/>
          </p:nvPr>
        </p:nvSpPr>
        <p:spPr>
          <a:ln/>
        </p:spPr>
        <p:txBody>
          <a:bodyPr/>
          <a:lstStyle>
            <a:lvl1pPr>
              <a:defRPr/>
            </a:lvl1pPr>
          </a:lstStyle>
          <a:p>
            <a:pPr>
              <a:defRPr/>
            </a:pPr>
            <a:endParaRPr/>
          </a:p>
        </p:txBody>
      </p:sp>
      <p:sp>
        <p:nvSpPr>
          <p:cNvPr id="9" name="Google Shape;14;p8"/>
          <p:cNvSpPr txBox="1">
            <a:spLocks noGrp="1"/>
          </p:cNvSpPr>
          <p:nvPr>
            <p:ph type="sldNum" idx="13"/>
          </p:nvPr>
        </p:nvSpPr>
        <p:spPr>
          <a:ln/>
        </p:spPr>
        <p:txBody>
          <a:bodyPr/>
          <a:lstStyle>
            <a:lvl1pPr>
              <a:defRPr/>
            </a:lvl1pPr>
          </a:lstStyle>
          <a:p>
            <a:fld id="{DB97A336-F318-48D8-AD91-78E792F31A49}" type="slidenum">
              <a:rPr lang="en-GB" altLang="en-US"/>
              <a:pPr/>
              <a:t>‹#›</a:t>
            </a:fld>
            <a:endParaRPr lang="en-GB" altLang="en-US"/>
          </a:p>
        </p:txBody>
      </p:sp>
    </p:spTree>
    <p:extLst>
      <p:ext uri="{BB962C8B-B14F-4D97-AF65-F5344CB8AC3E}">
        <p14:creationId xmlns:p14="http://schemas.microsoft.com/office/powerpoint/2010/main" val="100263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629841" y="457200"/>
            <a:ext cx="2949178"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887391" y="987426"/>
            <a:ext cx="4629150" cy="4873625"/>
          </a:xfrm>
          <a:prstGeom prst="rect">
            <a:avLst/>
          </a:prstGeom>
          <a:noFill/>
          <a:ln>
            <a:noFill/>
          </a:ln>
        </p:spPr>
        <p:txBody>
          <a:bodyPr spcFirstLastPara="1">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16"/>
          <p:cNvSpPr txBox="1">
            <a:spLocks noGrp="1"/>
          </p:cNvSpPr>
          <p:nvPr>
            <p:ph type="body" idx="2"/>
          </p:nvPr>
        </p:nvSpPr>
        <p:spPr>
          <a:xfrm>
            <a:off x="629841" y="2057400"/>
            <a:ext cx="2949178" cy="3811588"/>
          </a:xfrm>
          <a:prstGeom prst="rect">
            <a:avLst/>
          </a:prstGeom>
          <a:noFill/>
          <a:ln>
            <a:noFill/>
          </a:ln>
        </p:spPr>
        <p:txBody>
          <a:bodyPr spcFirstLastPara="1">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 name="Google Shape;12;p8"/>
          <p:cNvSpPr txBox="1">
            <a:spLocks noGrp="1"/>
          </p:cNvSpPr>
          <p:nvPr>
            <p:ph type="dt" idx="11"/>
          </p:nvPr>
        </p:nvSpPr>
        <p:spPr>
          <a:ln/>
        </p:spPr>
        <p:txBody>
          <a:bodyPr/>
          <a:lstStyle>
            <a:lvl1pPr>
              <a:defRPr/>
            </a:lvl1pPr>
          </a:lstStyle>
          <a:p>
            <a:pPr>
              <a:defRPr/>
            </a:pPr>
            <a:endParaRPr/>
          </a:p>
        </p:txBody>
      </p:sp>
      <p:sp>
        <p:nvSpPr>
          <p:cNvPr id="6" name="Google Shape;13;p8"/>
          <p:cNvSpPr txBox="1">
            <a:spLocks noGrp="1"/>
          </p:cNvSpPr>
          <p:nvPr>
            <p:ph type="ftr" idx="12"/>
          </p:nvPr>
        </p:nvSpPr>
        <p:spPr>
          <a:ln/>
        </p:spPr>
        <p:txBody>
          <a:bodyPr/>
          <a:lstStyle>
            <a:lvl1pPr>
              <a:defRPr/>
            </a:lvl1pPr>
          </a:lstStyle>
          <a:p>
            <a:pPr>
              <a:defRPr/>
            </a:pPr>
            <a:endParaRPr/>
          </a:p>
        </p:txBody>
      </p:sp>
      <p:sp>
        <p:nvSpPr>
          <p:cNvPr id="7" name="Google Shape;14;p8"/>
          <p:cNvSpPr txBox="1">
            <a:spLocks noGrp="1"/>
          </p:cNvSpPr>
          <p:nvPr>
            <p:ph type="sldNum" idx="13"/>
          </p:nvPr>
        </p:nvSpPr>
        <p:spPr>
          <a:ln/>
        </p:spPr>
        <p:txBody>
          <a:bodyPr/>
          <a:lstStyle>
            <a:lvl1pPr>
              <a:defRPr/>
            </a:lvl1pPr>
          </a:lstStyle>
          <a:p>
            <a:fld id="{FE52B704-50CE-458A-B40E-674E2E842B9E}" type="slidenum">
              <a:rPr lang="en-GB" altLang="en-US"/>
              <a:pPr/>
              <a:t>‹#›</a:t>
            </a:fld>
            <a:endParaRPr lang="en-GB" altLang="en-US"/>
          </a:p>
        </p:txBody>
      </p:sp>
    </p:spTree>
    <p:extLst>
      <p:ext uri="{BB962C8B-B14F-4D97-AF65-F5344CB8AC3E}">
        <p14:creationId xmlns:p14="http://schemas.microsoft.com/office/powerpoint/2010/main" val="3181010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9841" y="457200"/>
            <a:ext cx="2949178"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3887391" y="987426"/>
            <a:ext cx="4629150" cy="4873625"/>
          </a:xfrm>
          <a:prstGeom prst="rect">
            <a:avLst/>
          </a:prstGeom>
          <a:noFill/>
          <a:ln>
            <a:noFill/>
          </a:ln>
        </p:spPr>
      </p:sp>
      <p:sp>
        <p:nvSpPr>
          <p:cNvPr id="68" name="Google Shape;68;p17"/>
          <p:cNvSpPr txBox="1">
            <a:spLocks noGrp="1"/>
          </p:cNvSpPr>
          <p:nvPr>
            <p:ph type="body" idx="1"/>
          </p:nvPr>
        </p:nvSpPr>
        <p:spPr>
          <a:xfrm>
            <a:off x="629841" y="2057400"/>
            <a:ext cx="2949178" cy="3811588"/>
          </a:xfrm>
          <a:prstGeom prst="rect">
            <a:avLst/>
          </a:prstGeom>
          <a:noFill/>
          <a:ln>
            <a:noFill/>
          </a:ln>
        </p:spPr>
        <p:txBody>
          <a:bodyPr spcFirstLastPara="1">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 name="Google Shape;12;p8"/>
          <p:cNvSpPr txBox="1">
            <a:spLocks noGrp="1"/>
          </p:cNvSpPr>
          <p:nvPr>
            <p:ph type="dt" idx="11"/>
          </p:nvPr>
        </p:nvSpPr>
        <p:spPr>
          <a:ln/>
        </p:spPr>
        <p:txBody>
          <a:bodyPr/>
          <a:lstStyle>
            <a:lvl1pPr>
              <a:defRPr/>
            </a:lvl1pPr>
          </a:lstStyle>
          <a:p>
            <a:pPr>
              <a:defRPr/>
            </a:pPr>
            <a:endParaRPr/>
          </a:p>
        </p:txBody>
      </p:sp>
      <p:sp>
        <p:nvSpPr>
          <p:cNvPr id="6" name="Google Shape;13;p8"/>
          <p:cNvSpPr txBox="1">
            <a:spLocks noGrp="1"/>
          </p:cNvSpPr>
          <p:nvPr>
            <p:ph type="ftr" idx="12"/>
          </p:nvPr>
        </p:nvSpPr>
        <p:spPr>
          <a:ln/>
        </p:spPr>
        <p:txBody>
          <a:bodyPr/>
          <a:lstStyle>
            <a:lvl1pPr>
              <a:defRPr/>
            </a:lvl1pPr>
          </a:lstStyle>
          <a:p>
            <a:pPr>
              <a:defRPr/>
            </a:pPr>
            <a:endParaRPr/>
          </a:p>
        </p:txBody>
      </p:sp>
      <p:sp>
        <p:nvSpPr>
          <p:cNvPr id="7" name="Google Shape;14;p8"/>
          <p:cNvSpPr txBox="1">
            <a:spLocks noGrp="1"/>
          </p:cNvSpPr>
          <p:nvPr>
            <p:ph type="sldNum" idx="13"/>
          </p:nvPr>
        </p:nvSpPr>
        <p:spPr>
          <a:ln/>
        </p:spPr>
        <p:txBody>
          <a:bodyPr/>
          <a:lstStyle>
            <a:lvl1pPr>
              <a:defRPr/>
            </a:lvl1pPr>
          </a:lstStyle>
          <a:p>
            <a:fld id="{691893D2-AC82-4287-87C6-030F13803B92}" type="slidenum">
              <a:rPr lang="en-GB" altLang="en-US"/>
              <a:pPr/>
              <a:t>‹#›</a:t>
            </a:fld>
            <a:endParaRPr lang="en-GB" altLang="en-US"/>
          </a:p>
        </p:txBody>
      </p:sp>
    </p:spTree>
    <p:extLst>
      <p:ext uri="{BB962C8B-B14F-4D97-AF65-F5344CB8AC3E}">
        <p14:creationId xmlns:p14="http://schemas.microsoft.com/office/powerpoint/2010/main" val="278016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28650" y="365126"/>
            <a:ext cx="78867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396331" y="57944"/>
            <a:ext cx="4351338" cy="7886700"/>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 name="Google Shape;12;p8"/>
          <p:cNvSpPr txBox="1">
            <a:spLocks noGrp="1"/>
          </p:cNvSpPr>
          <p:nvPr>
            <p:ph type="dt" idx="11"/>
          </p:nvPr>
        </p:nvSpPr>
        <p:spPr>
          <a:ln/>
        </p:spPr>
        <p:txBody>
          <a:bodyPr/>
          <a:lstStyle>
            <a:lvl1pPr>
              <a:defRPr/>
            </a:lvl1pPr>
          </a:lstStyle>
          <a:p>
            <a:pPr>
              <a:defRPr/>
            </a:pPr>
            <a:endParaRPr/>
          </a:p>
        </p:txBody>
      </p:sp>
      <p:sp>
        <p:nvSpPr>
          <p:cNvPr id="5" name="Google Shape;13;p8"/>
          <p:cNvSpPr txBox="1">
            <a:spLocks noGrp="1"/>
          </p:cNvSpPr>
          <p:nvPr>
            <p:ph type="ftr" idx="12"/>
          </p:nvPr>
        </p:nvSpPr>
        <p:spPr>
          <a:ln/>
        </p:spPr>
        <p:txBody>
          <a:bodyPr/>
          <a:lstStyle>
            <a:lvl1pPr>
              <a:defRPr/>
            </a:lvl1pPr>
          </a:lstStyle>
          <a:p>
            <a:pPr>
              <a:defRPr/>
            </a:pPr>
            <a:endParaRPr/>
          </a:p>
        </p:txBody>
      </p:sp>
      <p:sp>
        <p:nvSpPr>
          <p:cNvPr id="6" name="Google Shape;14;p8"/>
          <p:cNvSpPr txBox="1">
            <a:spLocks noGrp="1"/>
          </p:cNvSpPr>
          <p:nvPr>
            <p:ph type="sldNum" idx="13"/>
          </p:nvPr>
        </p:nvSpPr>
        <p:spPr>
          <a:ln/>
        </p:spPr>
        <p:txBody>
          <a:bodyPr/>
          <a:lstStyle>
            <a:lvl1pPr>
              <a:defRPr/>
            </a:lvl1pPr>
          </a:lstStyle>
          <a:p>
            <a:fld id="{01EFF2EF-FAB8-41F2-944E-0AB8FDCFD96D}" type="slidenum">
              <a:rPr lang="en-GB" altLang="en-US"/>
              <a:pPr/>
              <a:t>‹#›</a:t>
            </a:fld>
            <a:endParaRPr lang="en-GB" altLang="en-US"/>
          </a:p>
        </p:txBody>
      </p:sp>
    </p:spTree>
    <p:extLst>
      <p:ext uri="{BB962C8B-B14F-4D97-AF65-F5344CB8AC3E}">
        <p14:creationId xmlns:p14="http://schemas.microsoft.com/office/powerpoint/2010/main" val="4047169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4623594" y="2285207"/>
            <a:ext cx="5811838" cy="1971675"/>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623094" y="370682"/>
            <a:ext cx="5811838" cy="5800725"/>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 name="Google Shape;12;p8"/>
          <p:cNvSpPr txBox="1">
            <a:spLocks noGrp="1"/>
          </p:cNvSpPr>
          <p:nvPr>
            <p:ph type="dt" idx="11"/>
          </p:nvPr>
        </p:nvSpPr>
        <p:spPr>
          <a:ln/>
        </p:spPr>
        <p:txBody>
          <a:bodyPr/>
          <a:lstStyle>
            <a:lvl1pPr>
              <a:defRPr/>
            </a:lvl1pPr>
          </a:lstStyle>
          <a:p>
            <a:pPr>
              <a:defRPr/>
            </a:pPr>
            <a:endParaRPr/>
          </a:p>
        </p:txBody>
      </p:sp>
      <p:sp>
        <p:nvSpPr>
          <p:cNvPr id="5" name="Google Shape;13;p8"/>
          <p:cNvSpPr txBox="1">
            <a:spLocks noGrp="1"/>
          </p:cNvSpPr>
          <p:nvPr>
            <p:ph type="ftr" idx="12"/>
          </p:nvPr>
        </p:nvSpPr>
        <p:spPr>
          <a:ln/>
        </p:spPr>
        <p:txBody>
          <a:bodyPr/>
          <a:lstStyle>
            <a:lvl1pPr>
              <a:defRPr/>
            </a:lvl1pPr>
          </a:lstStyle>
          <a:p>
            <a:pPr>
              <a:defRPr/>
            </a:pPr>
            <a:endParaRPr/>
          </a:p>
        </p:txBody>
      </p:sp>
      <p:sp>
        <p:nvSpPr>
          <p:cNvPr id="6" name="Google Shape;14;p8"/>
          <p:cNvSpPr txBox="1">
            <a:spLocks noGrp="1"/>
          </p:cNvSpPr>
          <p:nvPr>
            <p:ph type="sldNum" idx="13"/>
          </p:nvPr>
        </p:nvSpPr>
        <p:spPr>
          <a:ln/>
        </p:spPr>
        <p:txBody>
          <a:bodyPr/>
          <a:lstStyle>
            <a:lvl1pPr>
              <a:defRPr/>
            </a:lvl1pPr>
          </a:lstStyle>
          <a:p>
            <a:fld id="{06D48B95-33DA-4D7A-9BC7-F1B755686B62}" type="slidenum">
              <a:rPr lang="en-GB" altLang="en-US"/>
              <a:pPr/>
              <a:t>‹#›</a:t>
            </a:fld>
            <a:endParaRPr lang="en-GB" altLang="en-US"/>
          </a:p>
        </p:txBody>
      </p:sp>
    </p:spTree>
    <p:extLst>
      <p:ext uri="{BB962C8B-B14F-4D97-AF65-F5344CB8AC3E}">
        <p14:creationId xmlns:p14="http://schemas.microsoft.com/office/powerpoint/2010/main" val="391562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DD80465-CF7C-47F4-9035-E176A3850FD2}" type="datetimeFigureOut">
              <a:rPr lang="en-GB"/>
              <a:pPr>
                <a:defRPr/>
              </a:pPr>
              <a:t>05/10/2022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558510F2-B821-4835-BFF9-5C0BDFBA29AF}" type="slidenum">
              <a:rPr lang="en-GB" altLang="en-US"/>
              <a:pPr/>
              <a:t>‹#›</a:t>
            </a:fld>
            <a:endParaRPr lang="en-GB" altLang="en-US"/>
          </a:p>
        </p:txBody>
      </p:sp>
    </p:spTree>
    <p:extLst>
      <p:ext uri="{BB962C8B-B14F-4D97-AF65-F5344CB8AC3E}">
        <p14:creationId xmlns:p14="http://schemas.microsoft.com/office/powerpoint/2010/main" val="345764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6290CF3-BCB6-4E3B-BC8D-F632A1E316ED}" type="datetimeFigureOut">
              <a:rPr lang="en-GB"/>
              <a:pPr>
                <a:defRPr/>
              </a:pPr>
              <a:t>05/10/2022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A543938F-BF40-4B6E-86EA-3E40B245AAEF}" type="slidenum">
              <a:rPr lang="en-GB" altLang="en-US"/>
              <a:pPr/>
              <a:t>‹#›</a:t>
            </a:fld>
            <a:endParaRPr lang="en-GB" altLang="en-US"/>
          </a:p>
        </p:txBody>
      </p:sp>
    </p:spTree>
    <p:extLst>
      <p:ext uri="{BB962C8B-B14F-4D97-AF65-F5344CB8AC3E}">
        <p14:creationId xmlns:p14="http://schemas.microsoft.com/office/powerpoint/2010/main" val="292549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48F86E-B9A0-4E9B-BD8E-E1879867135A}" type="datetimeFigureOut">
              <a:rPr lang="en-GB"/>
              <a:pPr>
                <a:defRPr/>
              </a:pPr>
              <a:t>05/10/2022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D9F8A5A-022C-47E0-8E11-41372138E7DD}" type="slidenum">
              <a:rPr lang="en-GB" altLang="en-US"/>
              <a:pPr/>
              <a:t>‹#›</a:t>
            </a:fld>
            <a:endParaRPr lang="en-GB" altLang="en-US"/>
          </a:p>
        </p:txBody>
      </p:sp>
    </p:spTree>
    <p:extLst>
      <p:ext uri="{BB962C8B-B14F-4D97-AF65-F5344CB8AC3E}">
        <p14:creationId xmlns:p14="http://schemas.microsoft.com/office/powerpoint/2010/main" val="408168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91A90B-3635-45EA-ABB8-6E66C390FC2B}"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7254AC5-1D8E-45D6-B6F2-5AF019C5543A}" type="slidenum">
              <a:rPr lang="en-GB" altLang="en-US"/>
              <a:pPr/>
              <a:t>‹#›</a:t>
            </a:fld>
            <a:endParaRPr lang="en-GB" altLang="en-US"/>
          </a:p>
        </p:txBody>
      </p:sp>
    </p:spTree>
    <p:extLst>
      <p:ext uri="{BB962C8B-B14F-4D97-AF65-F5344CB8AC3E}">
        <p14:creationId xmlns:p14="http://schemas.microsoft.com/office/powerpoint/2010/main" val="70526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0EA10E-1E9B-4681-A158-67C6C7AF1594}" type="datetimeFigureOut">
              <a:rPr lang="en-GB"/>
              <a:pPr>
                <a:defRPr/>
              </a:pPr>
              <a:t>05/10/2022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BF36D7E-D9FB-46C5-AC65-7E68B996AF7B}" type="slidenum">
              <a:rPr lang="en-GB" altLang="en-US"/>
              <a:pPr/>
              <a:t>‹#›</a:t>
            </a:fld>
            <a:endParaRPr lang="en-GB" altLang="en-US"/>
          </a:p>
        </p:txBody>
      </p:sp>
    </p:spTree>
    <p:extLst>
      <p:ext uri="{BB962C8B-B14F-4D97-AF65-F5344CB8AC3E}">
        <p14:creationId xmlns:p14="http://schemas.microsoft.com/office/powerpoint/2010/main" val="356468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Calibri Light" panose="020F0302020204030204" pitchFamily="34" charset="0"/>
                <a:cs typeface="+mn-cs"/>
              </a:defRPr>
            </a:lvl1pPr>
          </a:lstStyle>
          <a:p>
            <a:pPr>
              <a:defRPr/>
            </a:pPr>
            <a:fld id="{3B9F4FEF-267B-4D0C-BBCD-CAB3F3E9C243}" type="datetimeFigureOut">
              <a:rPr lang="en-GB"/>
              <a:pPr>
                <a:defRPr/>
              </a:pPr>
              <a:t>05/10/2022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Calibri Light" panose="020F0302020204030204" pitchFamily="34"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Light" panose="020F0302020204030204" pitchFamily="34" charset="0"/>
                <a:cs typeface="Calibri Light" panose="020F0302020204030204" pitchFamily="34" charset="0"/>
              </a:defRPr>
            </a:lvl1pPr>
          </a:lstStyle>
          <a:p>
            <a:fld id="{2D957244-AA5F-42AF-B328-62C128FCF11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Calibri Light" panose="020F0302020204030204" pitchFamily="34" charset="0"/>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cs typeface="Calibri Light" panose="020F0302020204030204" pitchFamily="34" charset="0"/>
              </a:defRPr>
            </a:lvl1pPr>
          </a:lstStyle>
          <a:p>
            <a:pPr>
              <a:defRPr/>
            </a:pPr>
            <a:fld id="{7CBEE1C6-B456-4A8B-95B4-92789B9DC28D}" type="datetimeFigureOut">
              <a:rPr lang="en-GB"/>
              <a:pPr>
                <a:defRPr/>
              </a:pPr>
              <a:t>05/10/2022</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Calibri Light" panose="020F0302020204030204" pitchFamily="34" charset="0"/>
                <a:cs typeface="Calibri Light" panose="020F0302020204030204" pitchFamily="34" charset="0"/>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Light" panose="020F0302020204030204" pitchFamily="34" charset="0"/>
                <a:cs typeface="Calibri Light" panose="020F0302020204030204" pitchFamily="34" charset="0"/>
              </a:defRPr>
            </a:lvl1pPr>
          </a:lstStyle>
          <a:p>
            <a:fld id="{69DFBE00-0799-445A-BE06-B1DFF6F8D71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Light" panose="020F030202020403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Light" panose="020F030202020403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Light" panose="020F030202020403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defRPr>
            </a:lvl1pPr>
          </a:lstStyle>
          <a:p>
            <a:pPr>
              <a:defRPr/>
            </a:pPr>
            <a:fld id="{291F6410-910E-4D3A-A44B-1C41D122D571}" type="datetimeFigureOut">
              <a:rPr lang="en-GB"/>
              <a:pPr>
                <a:defRPr/>
              </a:pPr>
              <a:t>05/10/2022</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Calibri Light" panose="020F0302020204030204" pitchFamily="34" charset="0"/>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Light" panose="020F0302020204030204" pitchFamily="34" charset="0"/>
              </a:defRPr>
            </a:lvl1pPr>
          </a:lstStyle>
          <a:p>
            <a:fld id="{6C966E92-9F68-468E-99A3-17A5BC6DAC7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Light" panose="020F030202020403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Light" panose="020F030202020403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Light" panose="020F030202020403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Google Shape;10;p8"/>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4099" name="Google Shape;11;p8"/>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2" name="Google Shape;12;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3" name="Google Shape;13;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8"/>
          <p:cNvSpPr txBox="1">
            <a:spLocks noGrp="1"/>
          </p:cNvSpPr>
          <p:nvPr>
            <p:ph type="sldNum" idx="12"/>
          </p:nvPr>
        </p:nvSpPr>
        <p:spPr>
          <a:xfrm>
            <a:off x="6457950" y="6356350"/>
            <a:ext cx="20574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2C931E84-36B7-4BC1-A271-D935DF399546}" type="slidenum">
              <a:rPr lang="en-GB" altLang="en-US"/>
              <a:pPr/>
              <a:t>‹#›</a:t>
            </a:fld>
            <a:endParaRPr lang="en-GB" altLang="en-US"/>
          </a:p>
        </p:txBody>
      </p:sp>
    </p:spTree>
  </p:cSld>
  <p:clrMap bg1="lt1" tx1="dk1" bg2="dk2" tx2="lt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ayce@acle.Norfolk.sch.u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Lfrary@acle.Norfolk.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apprenticeshipsnorfolk.org/"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hyperlink" Target="http://www.gov.uk/apply-apprenticeship"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gcsepod.com/podup-presents-webinars/" TargetMode="External"/><Relationship Id="rId2" Type="http://schemas.openxmlformats.org/officeDocument/2006/relationships/hyperlink" Target="http://www.gcsepod.com/parent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overnment/consultations/proposed-changes-to-the-assessment-of-gcses-as-and-a-levels-in-2022/outcome/decisions-proposed-changes-to-the-assessment-of-gcses-as-and-a-levels-in-2022"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Back to School Printable Welcome Class of 2023 Sign - Etsy New Zeal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3" y="1122363"/>
            <a:ext cx="4497387"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285750" y="1588"/>
            <a:ext cx="8229600" cy="1143000"/>
          </a:xfrm>
        </p:spPr>
        <p:txBody>
          <a:bodyPr/>
          <a:lstStyle/>
          <a:p>
            <a:r>
              <a:rPr lang="en-GB" altLang="en-US" sz="4800" b="1" u="sng" smtClean="0"/>
              <a:t>GCSE Information Evening</a:t>
            </a:r>
          </a:p>
        </p:txBody>
      </p:sp>
      <p:sp>
        <p:nvSpPr>
          <p:cNvPr id="6148" name="TextBox 3"/>
          <p:cNvSpPr txBox="1">
            <a:spLocks noChangeArrowheads="1"/>
          </p:cNvSpPr>
          <p:nvPr/>
        </p:nvSpPr>
        <p:spPr bwMode="auto">
          <a:xfrm>
            <a:off x="227013" y="5300663"/>
            <a:ext cx="84978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800" i="1">
                <a:cs typeface="Calibri Light" panose="020F0302020204030204" pitchFamily="34" charset="0"/>
              </a:rPr>
              <a:t>This information will also be shared with students in form time and we will continue to communicate with you as we progress in the coming weeks.</a:t>
            </a:r>
          </a:p>
          <a:p>
            <a:pPr>
              <a:spcBef>
                <a:spcPct val="0"/>
              </a:spcBef>
              <a:buFontTx/>
              <a:buNone/>
            </a:pPr>
            <a:endParaRPr lang="en-GB" altLang="en-US" sz="1800" i="1">
              <a:cs typeface="Calibri Light" panose="020F0302020204030204" pitchFamily="34" charset="0"/>
            </a:endParaRPr>
          </a:p>
          <a:p>
            <a:pPr>
              <a:spcBef>
                <a:spcPct val="0"/>
              </a:spcBef>
              <a:buFontTx/>
              <a:buNone/>
            </a:pPr>
            <a:r>
              <a:rPr lang="en-GB" altLang="en-US" sz="1800" i="1">
                <a:cs typeface="Calibri Light" panose="020F0302020204030204" pitchFamily="34" charset="0"/>
              </a:rPr>
              <a:t>If you have any questions following this presentation please feel free to contact me. </a:t>
            </a:r>
            <a:r>
              <a:rPr lang="en-GB" altLang="en-US" sz="1800" i="1">
                <a:cs typeface="Calibri Light" panose="020F0302020204030204" pitchFamily="34" charset="0"/>
                <a:hlinkClick r:id="rId3"/>
              </a:rPr>
              <a:t>jsayce@acle.Norfolk.sch.uk</a:t>
            </a:r>
            <a:r>
              <a:rPr lang="en-GB" altLang="en-US" sz="1800" i="1">
                <a:cs typeface="Calibri Light" panose="020F0302020204030204" pitchFamily="34" charset="0"/>
              </a:rPr>
              <a:t> </a:t>
            </a:r>
          </a:p>
        </p:txBody>
      </p:sp>
      <p:pic>
        <p:nvPicPr>
          <p:cNvPr id="6149" name="Picture 11" descr="Image result for acle academ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8638" y="39688"/>
            <a:ext cx="1012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amp;amp; | ampersand (U+0026) @ Graphemic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7400" y="2184400"/>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Class of 2024 SVG Seniors 2024 SVG Graduation 2024 SVG 2024 - Etsy U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8113" y="1182688"/>
            <a:ext cx="394335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74638"/>
            <a:ext cx="6084888" cy="1143000"/>
          </a:xfrm>
        </p:spPr>
        <p:txBody>
          <a:bodyPr/>
          <a:lstStyle/>
          <a:p>
            <a:r>
              <a:rPr lang="en-GB" altLang="en-US" sz="3600" b="1" u="sng" smtClean="0"/>
              <a:t>GCSE update-Changes announced today! (29/09/2022)</a:t>
            </a:r>
          </a:p>
        </p:txBody>
      </p:sp>
      <p:sp>
        <p:nvSpPr>
          <p:cNvPr id="3" name="Content Placeholder 2"/>
          <p:cNvSpPr>
            <a:spLocks noGrp="1"/>
          </p:cNvSpPr>
          <p:nvPr>
            <p:ph idx="1"/>
          </p:nvPr>
        </p:nvSpPr>
        <p:spPr>
          <a:xfrm>
            <a:off x="190500" y="2060575"/>
            <a:ext cx="8496300" cy="4525963"/>
          </a:xfrm>
        </p:spPr>
        <p:txBody>
          <a:bodyPr/>
          <a:lstStyle/>
          <a:p>
            <a:pPr>
              <a:defRPr/>
            </a:pPr>
            <a:r>
              <a:rPr lang="en-GB" sz="2000" dirty="0"/>
              <a:t>‘This summer was an important step back towards normality. Our plans for 2023 take us a step further, whilst also recognising the impact of </a:t>
            </a:r>
            <a:r>
              <a:rPr lang="en-GB" sz="2000" dirty="0" err="1"/>
              <a:t>Covid</a:t>
            </a:r>
            <a:r>
              <a:rPr lang="en-GB" sz="2000" dirty="0"/>
              <a:t>.’- </a:t>
            </a:r>
            <a:r>
              <a:rPr lang="en-GB" sz="2000" b="1" dirty="0" err="1"/>
              <a:t>DfE</a:t>
            </a:r>
            <a:endParaRPr lang="en-GB" sz="2000" b="1" dirty="0"/>
          </a:p>
          <a:p>
            <a:pPr>
              <a:defRPr/>
            </a:pPr>
            <a:endParaRPr lang="en-GB" sz="2000" dirty="0"/>
          </a:p>
          <a:p>
            <a:pPr>
              <a:defRPr/>
            </a:pPr>
            <a:r>
              <a:rPr lang="en-GB" sz="2000" dirty="0"/>
              <a:t>To protect students against the disruption of recent </a:t>
            </a:r>
            <a:r>
              <a:rPr lang="en-GB" sz="2000" dirty="0" err="1"/>
              <a:t>yeats,senior</a:t>
            </a:r>
            <a:r>
              <a:rPr lang="en-GB" sz="2000" dirty="0"/>
              <a:t> examiners will use the grades achieved by previous cohorts of pupils, along with prior attainment data, to inform their decisions about where to set grade boundaries.</a:t>
            </a:r>
          </a:p>
          <a:p>
            <a:pPr>
              <a:defRPr/>
            </a:pPr>
            <a:endParaRPr lang="en-GB" sz="2000" dirty="0"/>
          </a:p>
          <a:p>
            <a:pPr>
              <a:defRPr/>
            </a:pPr>
            <a:r>
              <a:rPr lang="en-GB" sz="2000" dirty="0"/>
              <a:t>The government is also confirming that students should continue to be provided with support in GCSE mathematics, physics and combined science with formulae and equation sheets, but not with advance information of exam content, as was the case last year.</a:t>
            </a:r>
          </a:p>
          <a:p>
            <a:pPr marL="0" indent="0">
              <a:buFont typeface="Arial" panose="020B0604020202020204" pitchFamily="34" charset="0"/>
              <a:buNone/>
              <a:defRPr/>
            </a:pPr>
            <a:r>
              <a:rPr lang="en-GB" sz="2000" dirty="0"/>
              <a:t/>
            </a:r>
            <a:br>
              <a:rPr lang="en-GB" sz="2000" dirty="0"/>
            </a:br>
            <a:endParaRPr lang="en-GB" sz="2000" dirty="0"/>
          </a:p>
        </p:txBody>
      </p:sp>
      <p:sp>
        <p:nvSpPr>
          <p:cNvPr id="18436" name="AutoShape 4" descr="Department for Education - Wikipe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18437"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8613" y="139700"/>
            <a:ext cx="24415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63" y="1195388"/>
            <a:ext cx="848995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2339975" y="333375"/>
            <a:ext cx="467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3600" b="1" u="sng">
                <a:cs typeface="Calibri Light" panose="020F0302020204030204" pitchFamily="34" charset="0"/>
              </a:rPr>
              <a:t>GCSE grades explained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888"/>
            <a:ext cx="7886700" cy="517525"/>
          </a:xfrm>
        </p:spPr>
        <p:txBody>
          <a:bodyPr>
            <a:normAutofit fontScale="90000"/>
          </a:bodyPr>
          <a:lstStyle/>
          <a:p>
            <a:pPr>
              <a:defRPr/>
            </a:pPr>
            <a:r>
              <a:rPr lang="en-GB" b="1" u="sng" dirty="0"/>
              <a:t>Access Arrangements:</a:t>
            </a:r>
          </a:p>
        </p:txBody>
      </p:sp>
      <p:sp>
        <p:nvSpPr>
          <p:cNvPr id="3" name="Content Placeholder 2"/>
          <p:cNvSpPr>
            <a:spLocks noGrp="1"/>
          </p:cNvSpPr>
          <p:nvPr>
            <p:ph idx="1"/>
          </p:nvPr>
        </p:nvSpPr>
        <p:spPr>
          <a:xfrm>
            <a:off x="107505" y="981075"/>
            <a:ext cx="8942834" cy="5543550"/>
          </a:xfrm>
        </p:spPr>
        <p:txBody>
          <a:bodyPr>
            <a:normAutofit fontScale="70000" lnSpcReduction="20000"/>
          </a:bodyPr>
          <a:lstStyle/>
          <a:p>
            <a:pPr marL="0" indent="0">
              <a:buFont typeface="Arial" panose="020B0604020202020204" pitchFamily="34" charset="0"/>
              <a:buNone/>
              <a:defRPr/>
            </a:pPr>
            <a:r>
              <a:rPr lang="en-GB" sz="3300" dirty="0"/>
              <a:t>Some students may need access arrangements for their GCSE exams.</a:t>
            </a:r>
          </a:p>
          <a:p>
            <a:pPr marL="0" indent="0">
              <a:buFont typeface="Arial" panose="020B0604020202020204" pitchFamily="34" charset="0"/>
              <a:buNone/>
              <a:defRPr/>
            </a:pPr>
            <a:endParaRPr lang="en-GB" sz="3300" dirty="0"/>
          </a:p>
          <a:p>
            <a:pPr marL="0" indent="0">
              <a:buFont typeface="Arial" panose="020B0604020202020204" pitchFamily="34" charset="0"/>
              <a:buNone/>
              <a:defRPr/>
            </a:pPr>
            <a:r>
              <a:rPr lang="en-GB" sz="3300" b="1" u="sng" dirty="0"/>
              <a:t>Possible access arrangements are as follows:</a:t>
            </a:r>
          </a:p>
          <a:p>
            <a:pPr marL="0" indent="0">
              <a:buFont typeface="Arial" panose="020B0604020202020204" pitchFamily="34" charset="0"/>
              <a:buNone/>
              <a:defRPr/>
            </a:pPr>
            <a:r>
              <a:rPr lang="en-GB" sz="3300" dirty="0"/>
              <a:t>Reader, Scribe, 25% extra time, use of overlay, use of laptop, prompter, smaller room</a:t>
            </a:r>
          </a:p>
          <a:p>
            <a:pPr marL="0" indent="0">
              <a:buFont typeface="Arial" panose="020B0604020202020204" pitchFamily="34" charset="0"/>
              <a:buNone/>
              <a:defRPr/>
            </a:pPr>
            <a:endParaRPr lang="en-GB" sz="3300" dirty="0"/>
          </a:p>
          <a:p>
            <a:pPr marL="0" indent="0">
              <a:buFont typeface="Arial" panose="020B0604020202020204" pitchFamily="34" charset="0"/>
              <a:buNone/>
              <a:defRPr/>
            </a:pPr>
            <a:r>
              <a:rPr lang="en-GB" sz="3300" dirty="0">
                <a:highlight>
                  <a:srgbClr val="FFFF00"/>
                </a:highlight>
              </a:rPr>
              <a:t>If your child has an EHCP then they will automatically be granted access arrangements depending on their needs.</a:t>
            </a:r>
          </a:p>
          <a:p>
            <a:pPr marL="0" indent="0">
              <a:buFont typeface="Arial" panose="020B0604020202020204" pitchFamily="34" charset="0"/>
              <a:buNone/>
              <a:defRPr/>
            </a:pPr>
            <a:endParaRPr lang="en-GB" sz="3300" dirty="0"/>
          </a:p>
          <a:p>
            <a:pPr marL="0" indent="0">
              <a:buFont typeface="Arial" panose="020B0604020202020204" pitchFamily="34" charset="0"/>
              <a:buNone/>
              <a:defRPr/>
            </a:pPr>
            <a:r>
              <a:rPr lang="en-GB" sz="3300" dirty="0"/>
              <a:t>If your child does not have an EHCP then we can either test them to see if they qualify for extra support or if they have a medical condition, then medical evidence can be submitted as evidence to support the access arrangement/s.</a:t>
            </a:r>
          </a:p>
          <a:p>
            <a:pPr marL="0" indent="0">
              <a:buFont typeface="Arial" panose="020B0604020202020204" pitchFamily="34" charset="0"/>
              <a:buNone/>
              <a:defRPr/>
            </a:pPr>
            <a:endParaRPr lang="en-GB" sz="3300" dirty="0"/>
          </a:p>
          <a:p>
            <a:pPr marL="0" indent="0">
              <a:buFont typeface="Arial" panose="020B0604020202020204" pitchFamily="34" charset="0"/>
              <a:buNone/>
              <a:defRPr/>
            </a:pPr>
            <a:r>
              <a:rPr lang="en-GB" sz="3300" dirty="0"/>
              <a:t>We have already sent out letters about confirmed Access Arrangements but if you have any questions or queries, please contact Miss Frary: </a:t>
            </a:r>
            <a:r>
              <a:rPr lang="en-GB" sz="3300" dirty="0">
                <a:hlinkClick r:id="rId2"/>
              </a:rPr>
              <a:t>Lfrary@acle.Norfolk.sch.uk</a:t>
            </a:r>
            <a:endParaRPr lang="en-GB" sz="3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2575" y="-28575"/>
            <a:ext cx="8229600" cy="433388"/>
          </a:xfrm>
        </p:spPr>
        <p:txBody>
          <a:bodyPr/>
          <a:lstStyle/>
          <a:p>
            <a:r>
              <a:rPr lang="en-GB" altLang="en-US" sz="3200" b="1" u="sng" smtClean="0"/>
              <a:t>Structure of the year- key dates</a:t>
            </a:r>
          </a:p>
        </p:txBody>
      </p:sp>
      <p:sp>
        <p:nvSpPr>
          <p:cNvPr id="22531" name="Content Placeholder 2"/>
          <p:cNvSpPr>
            <a:spLocks noGrp="1"/>
          </p:cNvSpPr>
          <p:nvPr>
            <p:ph idx="1"/>
          </p:nvPr>
        </p:nvSpPr>
        <p:spPr>
          <a:xfrm>
            <a:off x="676275" y="519113"/>
            <a:ext cx="7988300" cy="514350"/>
          </a:xfrm>
          <a:ln w="41275">
            <a:solidFill>
              <a:srgbClr val="FF0000"/>
            </a:solidFill>
            <a:miter lim="800000"/>
            <a:headEnd/>
            <a:tailEnd/>
          </a:ln>
        </p:spPr>
        <p:txBody>
          <a:bodyPr/>
          <a:lstStyle/>
          <a:p>
            <a:pPr marL="0" indent="0">
              <a:buFont typeface="Arial" panose="020B0604020202020204" pitchFamily="34" charset="0"/>
              <a:buNone/>
            </a:pPr>
            <a:r>
              <a:rPr lang="en-GB" altLang="en-US" sz="2000" b="1" u="sng" smtClean="0"/>
              <a:t>Mock exams- </a:t>
            </a:r>
            <a:r>
              <a:rPr lang="en-GB" altLang="en-US" sz="1800" smtClean="0"/>
              <a:t>from Monday 28</a:t>
            </a:r>
            <a:r>
              <a:rPr lang="en-GB" altLang="en-US" sz="1800" baseline="30000" smtClean="0"/>
              <a:t>th</a:t>
            </a:r>
            <a:r>
              <a:rPr lang="en-GB" altLang="en-US" sz="1800" smtClean="0"/>
              <a:t> Nov in hall- lasting 2 weeks- 9</a:t>
            </a:r>
            <a:r>
              <a:rPr lang="en-GB" altLang="en-US" sz="1800" baseline="30000" smtClean="0"/>
              <a:t>th</a:t>
            </a:r>
            <a:r>
              <a:rPr lang="en-GB" altLang="en-US" sz="1800" smtClean="0"/>
              <a:t> Dec 2022</a:t>
            </a:r>
            <a:endParaRPr lang="en-GB" altLang="en-US" sz="2000" smtClean="0"/>
          </a:p>
        </p:txBody>
      </p:sp>
      <p:sp>
        <p:nvSpPr>
          <p:cNvPr id="22532" name="Content Placeholder 2"/>
          <p:cNvSpPr txBox="1">
            <a:spLocks/>
          </p:cNvSpPr>
          <p:nvPr/>
        </p:nvSpPr>
        <p:spPr bwMode="auto">
          <a:xfrm>
            <a:off x="4943475" y="2525713"/>
            <a:ext cx="3683000" cy="647700"/>
          </a:xfrm>
          <a:prstGeom prst="rect">
            <a:avLst/>
          </a:prstGeom>
          <a:noFill/>
          <a:ln w="412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Year 11 parents evening- </a:t>
            </a:r>
            <a:r>
              <a:rPr lang="en-GB" altLang="en-US" sz="2000">
                <a:cs typeface="Calibri Light" panose="020F0302020204030204" pitchFamily="34" charset="0"/>
              </a:rPr>
              <a:t>Thursday 12</a:t>
            </a:r>
            <a:r>
              <a:rPr lang="en-GB" altLang="en-US" sz="2000" baseline="30000">
                <a:cs typeface="Calibri Light" panose="020F0302020204030204" pitchFamily="34" charset="0"/>
              </a:rPr>
              <a:t>th</a:t>
            </a:r>
            <a:r>
              <a:rPr lang="en-GB" altLang="en-US" sz="2000">
                <a:cs typeface="Calibri Light" panose="020F0302020204030204" pitchFamily="34" charset="0"/>
              </a:rPr>
              <a:t>  January 2023</a:t>
            </a:r>
            <a:endParaRPr lang="en-GB" altLang="en-US" sz="2000" i="1">
              <a:cs typeface="Calibri Light" panose="020F0302020204030204" pitchFamily="34" charset="0"/>
            </a:endParaRPr>
          </a:p>
        </p:txBody>
      </p:sp>
      <p:sp>
        <p:nvSpPr>
          <p:cNvPr id="22533" name="Content Placeholder 2"/>
          <p:cNvSpPr txBox="1">
            <a:spLocks/>
          </p:cNvSpPr>
          <p:nvPr/>
        </p:nvSpPr>
        <p:spPr bwMode="auto">
          <a:xfrm>
            <a:off x="1889125" y="6297613"/>
            <a:ext cx="5564188" cy="431800"/>
          </a:xfrm>
          <a:prstGeom prst="rect">
            <a:avLst/>
          </a:prstGeom>
          <a:noFill/>
          <a:ln w="412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GCSE Results Day- </a:t>
            </a:r>
            <a:r>
              <a:rPr lang="en-GB" altLang="en-US" sz="2000">
                <a:cs typeface="Calibri Light" panose="020F0302020204030204" pitchFamily="34" charset="0"/>
              </a:rPr>
              <a:t>Thursday</a:t>
            </a:r>
            <a:r>
              <a:rPr lang="en-GB" altLang="en-US" sz="2000" b="1">
                <a:cs typeface="Calibri Light" panose="020F0302020204030204" pitchFamily="34" charset="0"/>
              </a:rPr>
              <a:t> </a:t>
            </a:r>
            <a:r>
              <a:rPr lang="en-GB" altLang="en-US" sz="2000">
                <a:cs typeface="Calibri Light" panose="020F0302020204030204" pitchFamily="34" charset="0"/>
              </a:rPr>
              <a:t>24</a:t>
            </a:r>
            <a:r>
              <a:rPr lang="en-GB" altLang="en-US" sz="2000" baseline="30000">
                <a:cs typeface="Calibri Light" panose="020F0302020204030204" pitchFamily="34" charset="0"/>
              </a:rPr>
              <a:t>th </a:t>
            </a:r>
            <a:r>
              <a:rPr lang="en-GB" altLang="en-US" sz="2000">
                <a:cs typeface="Calibri Light" panose="020F0302020204030204" pitchFamily="34" charset="0"/>
              </a:rPr>
              <a:t> August 2022</a:t>
            </a:r>
          </a:p>
        </p:txBody>
      </p:sp>
      <p:sp>
        <p:nvSpPr>
          <p:cNvPr id="22534" name="Content Placeholder 2"/>
          <p:cNvSpPr txBox="1">
            <a:spLocks/>
          </p:cNvSpPr>
          <p:nvPr/>
        </p:nvSpPr>
        <p:spPr bwMode="auto">
          <a:xfrm>
            <a:off x="1412875" y="4351338"/>
            <a:ext cx="6570663" cy="481012"/>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Mock exams 2- </a:t>
            </a:r>
            <a:r>
              <a:rPr lang="en-GB" altLang="en-US" sz="2000">
                <a:cs typeface="Calibri Light" panose="020F0302020204030204" pitchFamily="34" charset="0"/>
              </a:rPr>
              <a:t>Monday 20</a:t>
            </a:r>
            <a:r>
              <a:rPr lang="en-GB" altLang="en-US" sz="2000" baseline="30000">
                <a:cs typeface="Calibri Light" panose="020F0302020204030204" pitchFamily="34" charset="0"/>
              </a:rPr>
              <a:t>th</a:t>
            </a:r>
            <a:r>
              <a:rPr lang="en-GB" altLang="en-US" sz="2000">
                <a:cs typeface="Calibri Light" panose="020F0302020204030204" pitchFamily="34" charset="0"/>
              </a:rPr>
              <a:t> February- Friday 3</a:t>
            </a:r>
            <a:r>
              <a:rPr lang="en-GB" altLang="en-US" sz="2000" baseline="30000">
                <a:cs typeface="Calibri Light" panose="020F0302020204030204" pitchFamily="34" charset="0"/>
              </a:rPr>
              <a:t>rd</a:t>
            </a:r>
            <a:r>
              <a:rPr lang="en-GB" altLang="en-US" sz="2000">
                <a:cs typeface="Calibri Light" panose="020F0302020204030204" pitchFamily="34" charset="0"/>
              </a:rPr>
              <a:t> March 2023 </a:t>
            </a:r>
          </a:p>
        </p:txBody>
      </p:sp>
      <p:sp>
        <p:nvSpPr>
          <p:cNvPr id="22535" name="Content Placeholder 2"/>
          <p:cNvSpPr txBox="1">
            <a:spLocks/>
          </p:cNvSpPr>
          <p:nvPr/>
        </p:nvSpPr>
        <p:spPr bwMode="auto">
          <a:xfrm>
            <a:off x="1995488" y="5257800"/>
            <a:ext cx="5021262" cy="415925"/>
          </a:xfrm>
          <a:prstGeom prst="rect">
            <a:avLst/>
          </a:prstGeom>
          <a:noFill/>
          <a:ln w="412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Summer exam series- </a:t>
            </a:r>
            <a:r>
              <a:rPr lang="en-GB" altLang="en-US" sz="2000">
                <a:cs typeface="Calibri Light" panose="020F0302020204030204" pitchFamily="34" charset="0"/>
              </a:rPr>
              <a:t>May-June 2022</a:t>
            </a:r>
            <a:endParaRPr lang="en-GB" altLang="en-US" sz="2000" i="1">
              <a:cs typeface="Calibri Light" panose="020F0302020204030204" pitchFamily="34" charset="0"/>
            </a:endParaRPr>
          </a:p>
        </p:txBody>
      </p:sp>
      <p:sp>
        <p:nvSpPr>
          <p:cNvPr id="22536" name="Content Placeholder 2"/>
          <p:cNvSpPr txBox="1">
            <a:spLocks/>
          </p:cNvSpPr>
          <p:nvPr/>
        </p:nvSpPr>
        <p:spPr bwMode="auto">
          <a:xfrm>
            <a:off x="215900" y="1525588"/>
            <a:ext cx="8964613" cy="514350"/>
          </a:xfrm>
          <a:prstGeom prst="rect">
            <a:avLst/>
          </a:prstGeom>
          <a:noFill/>
          <a:ln w="412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Year 11- tracking 1- </a:t>
            </a:r>
            <a:r>
              <a:rPr lang="en-GB" altLang="en-US" sz="2000">
                <a:cs typeface="Calibri Light" panose="020F0302020204030204" pitchFamily="34" charset="0"/>
              </a:rPr>
              <a:t>Monday 28</a:t>
            </a:r>
            <a:r>
              <a:rPr lang="en-GB" altLang="en-US" sz="2000" baseline="30000">
                <a:cs typeface="Calibri Light" panose="020F0302020204030204" pitchFamily="34" charset="0"/>
              </a:rPr>
              <a:t>th</a:t>
            </a:r>
            <a:r>
              <a:rPr lang="en-GB" altLang="en-US" sz="2000">
                <a:cs typeface="Calibri Light" panose="020F0302020204030204" pitchFamily="34" charset="0"/>
              </a:rPr>
              <a:t> November 2022- reports to follow shortly after this</a:t>
            </a:r>
            <a:endParaRPr lang="en-GB" altLang="en-US" sz="2000" i="1">
              <a:cs typeface="Calibri Light" panose="020F0302020204030204" pitchFamily="34" charset="0"/>
            </a:endParaRPr>
          </a:p>
        </p:txBody>
      </p:sp>
      <p:sp>
        <p:nvSpPr>
          <p:cNvPr id="11" name="Arrow: Down 10"/>
          <p:cNvSpPr/>
          <p:nvPr/>
        </p:nvSpPr>
        <p:spPr>
          <a:xfrm>
            <a:off x="4219575" y="1130300"/>
            <a:ext cx="288925"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3" name="Arrow: Down 12"/>
          <p:cNvSpPr/>
          <p:nvPr/>
        </p:nvSpPr>
        <p:spPr>
          <a:xfrm>
            <a:off x="6816725" y="2144713"/>
            <a:ext cx="287338"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5" name="Arrow: Down 14"/>
          <p:cNvSpPr/>
          <p:nvPr/>
        </p:nvSpPr>
        <p:spPr>
          <a:xfrm>
            <a:off x="4341813" y="3173413"/>
            <a:ext cx="285750" cy="280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7" name="Arrow: Down 16"/>
          <p:cNvSpPr/>
          <p:nvPr/>
        </p:nvSpPr>
        <p:spPr>
          <a:xfrm>
            <a:off x="4284663" y="4905375"/>
            <a:ext cx="288925"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9" name="Arrow: Down 18"/>
          <p:cNvSpPr/>
          <p:nvPr/>
        </p:nvSpPr>
        <p:spPr>
          <a:xfrm>
            <a:off x="4284663" y="5818188"/>
            <a:ext cx="287337"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22543" name="Content Placeholder 2"/>
          <p:cNvSpPr txBox="1">
            <a:spLocks/>
          </p:cNvSpPr>
          <p:nvPr/>
        </p:nvSpPr>
        <p:spPr bwMode="auto">
          <a:xfrm>
            <a:off x="298450" y="2509838"/>
            <a:ext cx="3683000" cy="647700"/>
          </a:xfrm>
          <a:prstGeom prst="rect">
            <a:avLst/>
          </a:prstGeom>
          <a:noFill/>
          <a:ln w="412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Year 11 mock results morning- </a:t>
            </a:r>
            <a:r>
              <a:rPr lang="en-GB" altLang="en-US" sz="2000">
                <a:cs typeface="Calibri Light" panose="020F0302020204030204" pitchFamily="34" charset="0"/>
              </a:rPr>
              <a:t>Monday 9</a:t>
            </a:r>
            <a:r>
              <a:rPr lang="en-GB" altLang="en-US" sz="2000" baseline="30000">
                <a:cs typeface="Calibri Light" panose="020F0302020204030204" pitchFamily="34" charset="0"/>
              </a:rPr>
              <a:t>th</a:t>
            </a:r>
            <a:r>
              <a:rPr lang="en-GB" altLang="en-US" sz="2000">
                <a:cs typeface="Calibri Light" panose="020F0302020204030204" pitchFamily="34" charset="0"/>
              </a:rPr>
              <a:t> January 2023</a:t>
            </a:r>
            <a:endParaRPr lang="en-GB" altLang="en-US" sz="2000" i="1">
              <a:cs typeface="Calibri Light" panose="020F0302020204030204" pitchFamily="34" charset="0"/>
            </a:endParaRPr>
          </a:p>
        </p:txBody>
      </p:sp>
      <p:sp>
        <p:nvSpPr>
          <p:cNvPr id="18" name="Arrow: Down 17"/>
          <p:cNvSpPr/>
          <p:nvPr/>
        </p:nvSpPr>
        <p:spPr>
          <a:xfrm>
            <a:off x="1997075" y="2098675"/>
            <a:ext cx="287338"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20" name="Arrow: Down 19"/>
          <p:cNvSpPr/>
          <p:nvPr/>
        </p:nvSpPr>
        <p:spPr>
          <a:xfrm rot="16200000">
            <a:off x="4317207" y="2667794"/>
            <a:ext cx="287337" cy="35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22546" name="Content Placeholder 2"/>
          <p:cNvSpPr txBox="1">
            <a:spLocks/>
          </p:cNvSpPr>
          <p:nvPr/>
        </p:nvSpPr>
        <p:spPr bwMode="auto">
          <a:xfrm>
            <a:off x="501650" y="3527425"/>
            <a:ext cx="8339138" cy="415925"/>
          </a:xfrm>
          <a:prstGeom prst="rect">
            <a:avLst/>
          </a:prstGeom>
          <a:noFill/>
          <a:ln w="412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buFont typeface="Arial" panose="020B0604020202020204" pitchFamily="34" charset="0"/>
              <a:buNone/>
            </a:pPr>
            <a:r>
              <a:rPr lang="en-GB" altLang="en-US" sz="2000" b="1" u="sng">
                <a:cs typeface="Calibri Light" panose="020F0302020204030204" pitchFamily="34" charset="0"/>
              </a:rPr>
              <a:t>Exam boards release final info on exam content- </a:t>
            </a:r>
            <a:r>
              <a:rPr lang="en-GB" altLang="en-US" sz="2000">
                <a:cs typeface="Calibri Light" panose="020F0302020204030204" pitchFamily="34" charset="0"/>
              </a:rPr>
              <a:t>Feb 2023</a:t>
            </a:r>
            <a:endParaRPr lang="en-GB" altLang="en-US" sz="2000" i="1">
              <a:cs typeface="Calibri Light" panose="020F0302020204030204" pitchFamily="34" charset="0"/>
            </a:endParaRPr>
          </a:p>
        </p:txBody>
      </p:sp>
      <p:sp>
        <p:nvSpPr>
          <p:cNvPr id="22" name="Arrow: Down 21"/>
          <p:cNvSpPr/>
          <p:nvPr/>
        </p:nvSpPr>
        <p:spPr>
          <a:xfrm>
            <a:off x="4292600" y="4032250"/>
            <a:ext cx="255588" cy="25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22548" name="TextBox 1"/>
          <p:cNvSpPr txBox="1">
            <a:spLocks noChangeArrowheads="1"/>
          </p:cNvSpPr>
          <p:nvPr/>
        </p:nvSpPr>
        <p:spPr bwMode="auto">
          <a:xfrm>
            <a:off x="215900" y="5818188"/>
            <a:ext cx="3924300" cy="369887"/>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800">
                <a:cs typeface="Calibri Light" panose="020F0302020204030204" pitchFamily="34" charset="0"/>
              </a:rPr>
              <a:t>Leaver’s assembly- end of June 2022</a:t>
            </a:r>
          </a:p>
        </p:txBody>
      </p:sp>
      <p:sp>
        <p:nvSpPr>
          <p:cNvPr id="22549" name="TextBox 20"/>
          <p:cNvSpPr txBox="1">
            <a:spLocks noChangeArrowheads="1"/>
          </p:cNvSpPr>
          <p:nvPr/>
        </p:nvSpPr>
        <p:spPr bwMode="auto">
          <a:xfrm>
            <a:off x="5210175" y="5810250"/>
            <a:ext cx="3213100" cy="368300"/>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800">
                <a:cs typeface="Calibri Light" panose="020F0302020204030204" pitchFamily="34" charset="0"/>
              </a:rPr>
              <a:t>Year 11 Prom- Friday 7</a:t>
            </a:r>
            <a:r>
              <a:rPr lang="en-GB" altLang="en-US" sz="1800" baseline="30000">
                <a:cs typeface="Calibri Light" panose="020F0302020204030204" pitchFamily="34" charset="0"/>
              </a:rPr>
              <a:t>th</a:t>
            </a:r>
            <a:r>
              <a:rPr lang="en-GB" altLang="en-US" sz="1800">
                <a:cs typeface="Calibri Light" panose="020F0302020204030204" pitchFamily="34" charset="0"/>
              </a:rPr>
              <a:t> July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9388" y="285750"/>
            <a:ext cx="6245225" cy="433388"/>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a:defRPr/>
            </a:pPr>
            <a:r>
              <a:rPr lang="en-GB" sz="3692" b="1" u="sng" dirty="0">
                <a:solidFill>
                  <a:schemeClr val="tx1"/>
                </a:solidFill>
                <a:latin typeface="Calibri Light" panose="020F0302020204030204" pitchFamily="34" charset="0"/>
              </a:rPr>
              <a:t>Year 11 Roadmap 2022-23</a:t>
            </a:r>
          </a:p>
        </p:txBody>
      </p:sp>
      <p:pic>
        <p:nvPicPr>
          <p:cNvPr id="23555" name="Picture 2" descr="See the sourc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4588" y="1609725"/>
            <a:ext cx="7999412"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12888" y="687388"/>
            <a:ext cx="1765300" cy="858837"/>
          </a:xfrm>
          <a:prstGeom prst="rect">
            <a:avLst/>
          </a:prstGeom>
          <a:noFill/>
        </p:spPr>
        <p:txBody>
          <a:bodyPr>
            <a:spAutoFit/>
          </a:bodyPr>
          <a:lstStyle/>
          <a:p>
            <a:pPr marL="95253" indent="-95253">
              <a:defRPr/>
            </a:pPr>
            <a:r>
              <a:rPr lang="en-GB" sz="1108" b="1" dirty="0">
                <a:latin typeface="Calibri Light" panose="020F0302020204030204" pitchFamily="34" charset="0"/>
                <a:cs typeface="Calibri Light" panose="020F0302020204030204" pitchFamily="34" charset="0"/>
              </a:rPr>
              <a:t>September</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Assemblies on sixth form/apprenticeships</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Individual mentoring</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Careers education</a:t>
            </a:r>
          </a:p>
        </p:txBody>
      </p:sp>
      <p:sp>
        <p:nvSpPr>
          <p:cNvPr id="12" name="TextBox 11"/>
          <p:cNvSpPr txBox="1"/>
          <p:nvPr/>
        </p:nvSpPr>
        <p:spPr>
          <a:xfrm>
            <a:off x="2889250" y="814388"/>
            <a:ext cx="2652713" cy="688975"/>
          </a:xfrm>
          <a:prstGeom prst="rect">
            <a:avLst/>
          </a:prstGeom>
          <a:noFill/>
        </p:spPr>
        <p:txBody>
          <a:bodyPr>
            <a:spAutoFit/>
          </a:bodyPr>
          <a:lstStyle/>
          <a:p>
            <a:pPr marL="95253" indent="-95253" algn="r">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Bespoke After-school revision</a:t>
            </a:r>
          </a:p>
          <a:p>
            <a:pPr marL="95253" indent="-95253" algn="r">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Form time sessions- revision </a:t>
            </a:r>
            <a:r>
              <a:rPr lang="en-GB" sz="969" dirty="0" err="1">
                <a:latin typeface="Calibri Light" panose="020F0302020204030204" pitchFamily="34" charset="0"/>
                <a:cs typeface="Calibri Light" panose="020F0302020204030204" pitchFamily="34" charset="0"/>
              </a:rPr>
              <a:t>techiniques</a:t>
            </a:r>
            <a:endParaRPr lang="en-GB" sz="969" dirty="0">
              <a:latin typeface="Calibri Light" panose="020F0302020204030204" pitchFamily="34" charset="0"/>
              <a:cs typeface="Calibri Light" panose="020F0302020204030204" pitchFamily="34" charset="0"/>
            </a:endParaRPr>
          </a:p>
          <a:p>
            <a:pPr marL="95253" indent="-95253" algn="r">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New homework expectations</a:t>
            </a:r>
          </a:p>
          <a:p>
            <a:pPr marL="95253" indent="-95253" algn="r">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Parents’ information evening</a:t>
            </a:r>
          </a:p>
        </p:txBody>
      </p:sp>
      <p:sp>
        <p:nvSpPr>
          <p:cNvPr id="14" name="TextBox 13"/>
          <p:cNvSpPr txBox="1"/>
          <p:nvPr/>
        </p:nvSpPr>
        <p:spPr>
          <a:xfrm>
            <a:off x="-25400" y="1028700"/>
            <a:ext cx="1595438" cy="1306513"/>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October</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World Mental Health Day</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Sixth Form Open </a:t>
            </a:r>
            <a:br>
              <a:rPr lang="en-GB" sz="969" dirty="0">
                <a:latin typeface="Calibri Light" panose="020F0302020204030204" pitchFamily="34" charset="0"/>
                <a:cs typeface="Calibri Light" panose="020F0302020204030204" pitchFamily="34" charset="0"/>
              </a:rPr>
            </a:br>
            <a:r>
              <a:rPr lang="en-GB" sz="969" dirty="0">
                <a:latin typeface="Calibri Light" panose="020F0302020204030204" pitchFamily="34" charset="0"/>
                <a:cs typeface="Calibri Light" panose="020F0302020204030204" pitchFamily="34" charset="0"/>
              </a:rPr>
              <a:t>days/evenings</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Progress Meetings</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Careers Guidance Interviews</a:t>
            </a:r>
          </a:p>
          <a:p>
            <a:pPr>
              <a:defRPr/>
            </a:pPr>
            <a:r>
              <a:rPr lang="en-GB" sz="969" b="1" dirty="0">
                <a:latin typeface="Calibri Light" panose="020F0302020204030204" pitchFamily="34" charset="0"/>
                <a:cs typeface="Calibri Light" panose="020F0302020204030204" pitchFamily="34" charset="0"/>
              </a:rPr>
              <a:t>October Half-Term</a:t>
            </a:r>
          </a:p>
        </p:txBody>
      </p:sp>
      <p:sp>
        <p:nvSpPr>
          <p:cNvPr id="18" name="TextBox 17"/>
          <p:cNvSpPr txBox="1"/>
          <p:nvPr/>
        </p:nvSpPr>
        <p:spPr>
          <a:xfrm>
            <a:off x="-25400" y="2566988"/>
            <a:ext cx="3402013" cy="860425"/>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November</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Stress and Anxiety Workshop</a:t>
            </a:r>
          </a:p>
          <a:p>
            <a:pPr marL="95253" indent="-95253">
              <a:buFont typeface="Courier New" panose="02070309020205020404" pitchFamily="49" charset="0"/>
              <a:buChar char="o"/>
              <a:defRPr/>
            </a:pPr>
            <a:r>
              <a:rPr lang="en-GB" sz="969" b="1" dirty="0">
                <a:latin typeface="Calibri Light" panose="020F0302020204030204" pitchFamily="34" charset="0"/>
                <a:cs typeface="Calibri Light" panose="020F0302020204030204" pitchFamily="34" charset="0"/>
              </a:rPr>
              <a:t>Mock exams: starting 28</a:t>
            </a:r>
            <a:r>
              <a:rPr lang="en-GB" sz="969" b="1" baseline="30000" dirty="0">
                <a:latin typeface="Calibri Light" panose="020F0302020204030204" pitchFamily="34" charset="0"/>
                <a:cs typeface="Calibri Light" panose="020F0302020204030204" pitchFamily="34" charset="0"/>
              </a:rPr>
              <a:t>th</a:t>
            </a:r>
            <a:r>
              <a:rPr lang="en-GB" sz="969" b="1" dirty="0">
                <a:latin typeface="Calibri Light" panose="020F0302020204030204" pitchFamily="34" charset="0"/>
                <a:cs typeface="Calibri Light" panose="020F0302020204030204" pitchFamily="34" charset="0"/>
              </a:rPr>
              <a:t> November</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Study Support Sessions </a:t>
            </a:r>
            <a:br>
              <a:rPr lang="en-GB" sz="969" dirty="0">
                <a:latin typeface="Calibri Light" panose="020F0302020204030204" pitchFamily="34" charset="0"/>
                <a:cs typeface="Calibri Light" panose="020F0302020204030204" pitchFamily="34" charset="0"/>
              </a:rPr>
            </a:br>
            <a:r>
              <a:rPr lang="en-GB" sz="969" dirty="0">
                <a:latin typeface="Calibri Light" panose="020F0302020204030204" pitchFamily="34" charset="0"/>
                <a:cs typeface="Calibri Light" panose="020F0302020204030204" pitchFamily="34" charset="0"/>
              </a:rPr>
              <a:t>(with parents/carer)</a:t>
            </a:r>
          </a:p>
        </p:txBody>
      </p:sp>
      <p:sp>
        <p:nvSpPr>
          <p:cNvPr id="20" name="TextBox 19"/>
          <p:cNvSpPr txBox="1"/>
          <p:nvPr/>
        </p:nvSpPr>
        <p:spPr>
          <a:xfrm>
            <a:off x="1347788" y="3098800"/>
            <a:ext cx="1922462" cy="858838"/>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December</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Mock exams finish</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6</a:t>
            </a:r>
            <a:r>
              <a:rPr lang="en-GB" sz="969" baseline="30000" dirty="0">
                <a:latin typeface="Calibri Light" panose="020F0302020204030204" pitchFamily="34" charset="0"/>
                <a:cs typeface="Calibri Light" panose="020F0302020204030204" pitchFamily="34" charset="0"/>
              </a:rPr>
              <a:t>th</a:t>
            </a:r>
            <a:r>
              <a:rPr lang="en-GB" sz="969" dirty="0">
                <a:latin typeface="Calibri Light" panose="020F0302020204030204" pitchFamily="34" charset="0"/>
                <a:cs typeface="Calibri Light" panose="020F0302020204030204" pitchFamily="34" charset="0"/>
              </a:rPr>
              <a:t> Form Application Deadline</a:t>
            </a:r>
          </a:p>
          <a:p>
            <a:pPr marL="95253" indent="-95253">
              <a:buFont typeface="Courier New" panose="02070309020205020404" pitchFamily="49" charset="0"/>
              <a:buChar char="o"/>
              <a:defRPr/>
            </a:pPr>
            <a:r>
              <a:rPr lang="en-GB" sz="969" dirty="0">
                <a:latin typeface="Calibri Light" panose="020F0302020204030204" pitchFamily="34" charset="0"/>
                <a:cs typeface="Calibri Light" panose="020F0302020204030204" pitchFamily="34" charset="0"/>
              </a:rPr>
              <a:t>Celebration </a:t>
            </a:r>
            <a:br>
              <a:rPr lang="en-GB" sz="969" dirty="0">
                <a:latin typeface="Calibri Light" panose="020F0302020204030204" pitchFamily="34" charset="0"/>
                <a:cs typeface="Calibri Light" panose="020F0302020204030204" pitchFamily="34" charset="0"/>
              </a:rPr>
            </a:br>
            <a:r>
              <a:rPr lang="en-GB" sz="969" dirty="0">
                <a:latin typeface="Calibri Light" panose="020F0302020204030204" pitchFamily="34" charset="0"/>
                <a:cs typeface="Calibri Light" panose="020F0302020204030204" pitchFamily="34" charset="0"/>
              </a:rPr>
              <a:t>Day</a:t>
            </a:r>
          </a:p>
        </p:txBody>
      </p:sp>
      <p:sp>
        <p:nvSpPr>
          <p:cNvPr id="22" name="TextBox 21"/>
          <p:cNvSpPr txBox="1"/>
          <p:nvPr/>
        </p:nvSpPr>
        <p:spPr>
          <a:xfrm>
            <a:off x="184150" y="4210050"/>
            <a:ext cx="1922463" cy="711200"/>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January</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GCSE Revision Evening</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Parents’ Evening-12</a:t>
            </a:r>
            <a:r>
              <a:rPr lang="en-GB" sz="969" baseline="30000" dirty="0">
                <a:latin typeface="Calibri Light" panose="020F0302020204030204" pitchFamily="34" charset="0"/>
                <a:cs typeface="Calibri Light" panose="020F0302020204030204" pitchFamily="34" charset="0"/>
              </a:rPr>
              <a:t>th</a:t>
            </a:r>
            <a:r>
              <a:rPr lang="en-GB" sz="969" dirty="0">
                <a:latin typeface="Calibri Light" panose="020F0302020204030204" pitchFamily="34" charset="0"/>
                <a:cs typeface="Calibri Light" panose="020F0302020204030204" pitchFamily="34" charset="0"/>
              </a:rPr>
              <a:t> Jan</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Start of GCSE practical exams</a:t>
            </a:r>
          </a:p>
        </p:txBody>
      </p:sp>
      <p:sp>
        <p:nvSpPr>
          <p:cNvPr id="24" name="TextBox 23"/>
          <p:cNvSpPr txBox="1"/>
          <p:nvPr/>
        </p:nvSpPr>
        <p:spPr>
          <a:xfrm>
            <a:off x="415925" y="4830763"/>
            <a:ext cx="1920875" cy="860425"/>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February</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After-school intervention</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Mental Health Assembly</a:t>
            </a:r>
          </a:p>
          <a:p>
            <a:pPr>
              <a:tabLst>
                <a:tab pos="584704" algn="l"/>
              </a:tabLst>
              <a:defRPr/>
            </a:pPr>
            <a:r>
              <a:rPr lang="en-GB" sz="969" b="1" dirty="0">
                <a:latin typeface="Calibri Light" panose="020F0302020204030204" pitchFamily="34" charset="0"/>
                <a:cs typeface="Calibri Light" panose="020F0302020204030204" pitchFamily="34" charset="0"/>
              </a:rPr>
              <a:t>February Half-Term</a:t>
            </a:r>
          </a:p>
          <a:p>
            <a:pPr>
              <a:tabLst>
                <a:tab pos="584704" algn="l"/>
              </a:tabLst>
              <a:defRPr/>
            </a:pPr>
            <a:r>
              <a:rPr lang="en-GB" sz="969" b="1" dirty="0">
                <a:latin typeface="Calibri Light" panose="020F0302020204030204" pitchFamily="34" charset="0"/>
                <a:cs typeface="Calibri Light" panose="020F0302020204030204" pitchFamily="34" charset="0"/>
              </a:rPr>
              <a:t>Mocks begin 20</a:t>
            </a:r>
            <a:r>
              <a:rPr lang="en-GB" sz="969" b="1" baseline="30000" dirty="0">
                <a:latin typeface="Calibri Light" panose="020F0302020204030204" pitchFamily="34" charset="0"/>
                <a:cs typeface="Calibri Light" panose="020F0302020204030204" pitchFamily="34" charset="0"/>
              </a:rPr>
              <a:t>th</a:t>
            </a:r>
            <a:r>
              <a:rPr lang="en-GB" sz="969" b="1" dirty="0">
                <a:latin typeface="Calibri Light" panose="020F0302020204030204" pitchFamily="34" charset="0"/>
                <a:cs typeface="Calibri Light" panose="020F0302020204030204" pitchFamily="34" charset="0"/>
              </a:rPr>
              <a:t> Feb</a:t>
            </a:r>
          </a:p>
        </p:txBody>
      </p:sp>
      <p:sp>
        <p:nvSpPr>
          <p:cNvPr id="26" name="TextBox 25"/>
          <p:cNvSpPr txBox="1"/>
          <p:nvPr/>
        </p:nvSpPr>
        <p:spPr>
          <a:xfrm>
            <a:off x="663575" y="5545138"/>
            <a:ext cx="2122488" cy="860425"/>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March</a:t>
            </a:r>
          </a:p>
          <a:p>
            <a:pPr marL="77668" indent="-77668">
              <a:buFont typeface="Courier New" panose="02070309020205020404" pitchFamily="49" charset="0"/>
              <a:buChar char="o"/>
              <a:tabLst>
                <a:tab pos="584704" algn="l"/>
              </a:tabLst>
              <a:defRPr/>
            </a:pPr>
            <a:r>
              <a:rPr lang="en-GB" sz="969" b="1" dirty="0">
                <a:latin typeface="Calibri Light" panose="020F0302020204030204" pitchFamily="34" charset="0"/>
                <a:cs typeface="Calibri Light" panose="020F0302020204030204" pitchFamily="34" charset="0"/>
              </a:rPr>
              <a:t>Mock exams: Finishing 3</a:t>
            </a:r>
            <a:r>
              <a:rPr lang="en-GB" sz="969" b="1" baseline="30000" dirty="0">
                <a:latin typeface="Calibri Light" panose="020F0302020204030204" pitchFamily="34" charset="0"/>
                <a:cs typeface="Calibri Light" panose="020F0302020204030204" pitchFamily="34" charset="0"/>
              </a:rPr>
              <a:t>rd</a:t>
            </a:r>
            <a:r>
              <a:rPr lang="en-GB" sz="969" b="1" dirty="0">
                <a:latin typeface="Calibri Light" panose="020F0302020204030204" pitchFamily="34" charset="0"/>
                <a:cs typeface="Calibri Light" panose="020F0302020204030204" pitchFamily="34" charset="0"/>
              </a:rPr>
              <a:t> March</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6</a:t>
            </a:r>
            <a:r>
              <a:rPr lang="en-GB" sz="969" baseline="30000" dirty="0">
                <a:latin typeface="Calibri Light" panose="020F0302020204030204" pitchFamily="34" charset="0"/>
                <a:cs typeface="Calibri Light" panose="020F0302020204030204" pitchFamily="34" charset="0"/>
              </a:rPr>
              <a:t>th</a:t>
            </a:r>
            <a:r>
              <a:rPr lang="en-GB" sz="969" dirty="0">
                <a:latin typeface="Calibri Light" panose="020F0302020204030204" pitchFamily="34" charset="0"/>
                <a:cs typeface="Calibri Light" panose="020F0302020204030204" pitchFamily="34" charset="0"/>
              </a:rPr>
              <a:t> Form Offers</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GCSE practical examinations continue</a:t>
            </a:r>
          </a:p>
          <a:p>
            <a:pPr>
              <a:tabLst>
                <a:tab pos="584704" algn="l"/>
              </a:tabLst>
              <a:defRPr/>
            </a:pPr>
            <a:endParaRPr lang="en-GB" sz="969" b="1" dirty="0">
              <a:latin typeface="Calibri Light" panose="020F0302020204030204" pitchFamily="34" charset="0"/>
              <a:cs typeface="Calibri Light" panose="020F0302020204030204" pitchFamily="34" charset="0"/>
            </a:endParaRPr>
          </a:p>
        </p:txBody>
      </p:sp>
      <p:sp>
        <p:nvSpPr>
          <p:cNvPr id="28" name="TextBox 27"/>
          <p:cNvSpPr txBox="1"/>
          <p:nvPr/>
        </p:nvSpPr>
        <p:spPr>
          <a:xfrm>
            <a:off x="2692400" y="5908675"/>
            <a:ext cx="2195513" cy="858838"/>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April</a:t>
            </a:r>
          </a:p>
          <a:p>
            <a:pPr>
              <a:defRPr/>
            </a:pPr>
            <a:r>
              <a:rPr lang="en-GB" sz="969" b="1" dirty="0">
                <a:latin typeface="Calibri Light" panose="020F0302020204030204" pitchFamily="34" charset="0"/>
                <a:cs typeface="Calibri Light" panose="020F0302020204030204" pitchFamily="34" charset="0"/>
              </a:rPr>
              <a:t>Easter Holidays</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Revision focus in all lessons</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Exam stress workshop</a:t>
            </a:r>
          </a:p>
          <a:p>
            <a:pPr>
              <a:tabLst>
                <a:tab pos="584704" algn="l"/>
              </a:tabLst>
              <a:defRPr/>
            </a:pPr>
            <a:endParaRPr lang="en-GB" sz="969" b="1" dirty="0">
              <a:latin typeface="Calibri Light" panose="020F0302020204030204" pitchFamily="34" charset="0"/>
              <a:cs typeface="Calibri Light" panose="020F0302020204030204" pitchFamily="34" charset="0"/>
            </a:endParaRPr>
          </a:p>
        </p:txBody>
      </p:sp>
      <p:sp>
        <p:nvSpPr>
          <p:cNvPr id="30" name="TextBox 29"/>
          <p:cNvSpPr txBox="1"/>
          <p:nvPr/>
        </p:nvSpPr>
        <p:spPr>
          <a:xfrm>
            <a:off x="4408488" y="5899150"/>
            <a:ext cx="2122487" cy="561975"/>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May</a:t>
            </a:r>
          </a:p>
          <a:p>
            <a:pPr marL="77668" indent="-77668">
              <a:buFont typeface="Courier New" panose="02070309020205020404" pitchFamily="49" charset="0"/>
              <a:buChar char="o"/>
              <a:tabLst>
                <a:tab pos="584704" algn="l"/>
              </a:tabLst>
              <a:defRPr/>
            </a:pPr>
            <a:r>
              <a:rPr lang="en-GB" sz="969" b="1" dirty="0">
                <a:latin typeface="Calibri Light" panose="020F0302020204030204" pitchFamily="34" charset="0"/>
                <a:cs typeface="Calibri Light" panose="020F0302020204030204" pitchFamily="34" charset="0"/>
              </a:rPr>
              <a:t>Start of GCSE exams</a:t>
            </a:r>
          </a:p>
          <a:p>
            <a:pPr>
              <a:tabLst>
                <a:tab pos="584704" algn="l"/>
              </a:tabLst>
              <a:defRPr/>
            </a:pPr>
            <a:r>
              <a:rPr lang="en-GB" sz="969" b="1" dirty="0">
                <a:latin typeface="Calibri Light" panose="020F0302020204030204" pitchFamily="34" charset="0"/>
                <a:cs typeface="Calibri Light" panose="020F0302020204030204" pitchFamily="34" charset="0"/>
              </a:rPr>
              <a:t>May Half-Term</a:t>
            </a:r>
          </a:p>
        </p:txBody>
      </p:sp>
      <p:sp>
        <p:nvSpPr>
          <p:cNvPr id="32" name="TextBox 31"/>
          <p:cNvSpPr txBox="1"/>
          <p:nvPr/>
        </p:nvSpPr>
        <p:spPr>
          <a:xfrm>
            <a:off x="5748338" y="5686425"/>
            <a:ext cx="2122487" cy="711200"/>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June</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GCSE exams continue</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Leavers’ Day- assembly </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Sixth Form Induction</a:t>
            </a:r>
          </a:p>
        </p:txBody>
      </p:sp>
      <p:sp>
        <p:nvSpPr>
          <p:cNvPr id="34" name="TextBox 33"/>
          <p:cNvSpPr txBox="1"/>
          <p:nvPr/>
        </p:nvSpPr>
        <p:spPr>
          <a:xfrm>
            <a:off x="7750175" y="5018088"/>
            <a:ext cx="2382838" cy="411162"/>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End of June</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Prom</a:t>
            </a:r>
          </a:p>
        </p:txBody>
      </p:sp>
      <p:sp>
        <p:nvSpPr>
          <p:cNvPr id="36" name="TextBox 35"/>
          <p:cNvSpPr txBox="1"/>
          <p:nvPr/>
        </p:nvSpPr>
        <p:spPr>
          <a:xfrm>
            <a:off x="2860675" y="3622675"/>
            <a:ext cx="1204913" cy="241300"/>
          </a:xfrm>
          <a:prstGeom prst="rect">
            <a:avLst/>
          </a:prstGeom>
          <a:noFill/>
        </p:spPr>
        <p:txBody>
          <a:bodyPr>
            <a:spAutoFit/>
          </a:bodyPr>
          <a:lstStyle/>
          <a:p>
            <a:pPr>
              <a:defRPr/>
            </a:pPr>
            <a:r>
              <a:rPr lang="en-GB" sz="969" b="1" dirty="0">
                <a:latin typeface="Calibri Light" panose="020F0302020204030204" pitchFamily="34" charset="0"/>
                <a:cs typeface="Calibri Light" panose="020F0302020204030204" pitchFamily="34" charset="0"/>
              </a:rPr>
              <a:t>Christmas Holidays</a:t>
            </a:r>
          </a:p>
        </p:txBody>
      </p:sp>
      <p:pic>
        <p:nvPicPr>
          <p:cNvPr id="23569" name="Picture 4" descr="See the source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6875" y="2767013"/>
            <a:ext cx="550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6" descr="See the source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8275" y="3627438"/>
            <a:ext cx="176847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8" descr="See the source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5175" y="4148138"/>
            <a:ext cx="5476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6" descr="See the source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21288" y="2511425"/>
            <a:ext cx="10636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4702175" y="671513"/>
            <a:ext cx="3390900" cy="433387"/>
          </a:xfrm>
          <a:custGeom>
            <a:avLst/>
            <a:gdLst>
              <a:gd name="connsiteX0" fmla="*/ 0 w 3391864"/>
              <a:gd name="connsiteY0" fmla="*/ 0 h 433196"/>
              <a:gd name="connsiteX1" fmla="*/ 3391864 w 3391864"/>
              <a:gd name="connsiteY1" fmla="*/ 0 h 433196"/>
              <a:gd name="connsiteX2" fmla="*/ 3391864 w 3391864"/>
              <a:gd name="connsiteY2" fmla="*/ 433196 h 433196"/>
              <a:gd name="connsiteX3" fmla="*/ 0 w 3391864"/>
              <a:gd name="connsiteY3" fmla="*/ 433196 h 433196"/>
              <a:gd name="connsiteX4" fmla="*/ 0 w 3391864"/>
              <a:gd name="connsiteY4" fmla="*/ 0 h 43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864" h="433196" extrusionOk="0">
                <a:moveTo>
                  <a:pt x="0" y="0"/>
                </a:moveTo>
                <a:cubicBezTo>
                  <a:pt x="1282262" y="-67637"/>
                  <a:pt x="1854834" y="-111008"/>
                  <a:pt x="3391864" y="0"/>
                </a:cubicBezTo>
                <a:cubicBezTo>
                  <a:pt x="3362587" y="165620"/>
                  <a:pt x="3360111" y="338546"/>
                  <a:pt x="3391864" y="433196"/>
                </a:cubicBezTo>
                <a:cubicBezTo>
                  <a:pt x="2219847" y="491261"/>
                  <a:pt x="507082" y="450730"/>
                  <a:pt x="0" y="433196"/>
                </a:cubicBezTo>
                <a:cubicBezTo>
                  <a:pt x="-20654" y="354610"/>
                  <a:pt x="22888" y="149128"/>
                  <a:pt x="0" y="0"/>
                </a:cubicBezTo>
                <a:close/>
              </a:path>
            </a:pathLst>
          </a:cu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spAutoFit/>
          </a:bodyPr>
          <a:lstStyle/>
          <a:p>
            <a:pPr algn="r">
              <a:defRPr/>
            </a:pPr>
            <a:r>
              <a:rPr lang="en-GB" sz="2215" b="1" dirty="0">
                <a:solidFill>
                  <a:srgbClr val="0070C0"/>
                </a:solidFill>
                <a:latin typeface="Calibri Light" panose="020F0302020204030204" pitchFamily="34" charset="0"/>
              </a:rPr>
              <a:t>Be amazing</a:t>
            </a:r>
          </a:p>
        </p:txBody>
      </p:sp>
      <p:sp>
        <p:nvSpPr>
          <p:cNvPr id="23574" name="TextBox 50"/>
          <p:cNvSpPr txBox="1">
            <a:spLocks noChangeArrowheads="1"/>
          </p:cNvSpPr>
          <p:nvPr/>
        </p:nvSpPr>
        <p:spPr bwMode="auto">
          <a:xfrm>
            <a:off x="6283325" y="2303463"/>
            <a:ext cx="27193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200" b="1" u="sng">
                <a:solidFill>
                  <a:srgbClr val="C00000"/>
                </a:solidFill>
                <a:cs typeface="Calibri Light" panose="020F0302020204030204" pitchFamily="34" charset="0"/>
              </a:rPr>
              <a:t>Target</a:t>
            </a:r>
            <a:r>
              <a:rPr lang="en-GB" altLang="en-US" sz="1200">
                <a:solidFill>
                  <a:srgbClr val="C00000"/>
                </a:solidFill>
                <a:cs typeface="Calibri Light" panose="020F0302020204030204" pitchFamily="34" charset="0"/>
              </a:rPr>
              <a:t>: Engage with revision using active methods and use tools such as GCSEPod effectively. </a:t>
            </a:r>
          </a:p>
          <a:p>
            <a:pPr>
              <a:spcBef>
                <a:spcPct val="0"/>
              </a:spcBef>
              <a:buFontTx/>
              <a:buNone/>
            </a:pPr>
            <a:r>
              <a:rPr lang="en-GB" altLang="en-US" sz="1200">
                <a:solidFill>
                  <a:srgbClr val="C00000"/>
                </a:solidFill>
                <a:cs typeface="Calibri Light" panose="020F0302020204030204" pitchFamily="34" charset="0"/>
              </a:rPr>
              <a:t>Attend all mock exams in full uniform with full equipment. </a:t>
            </a:r>
          </a:p>
        </p:txBody>
      </p:sp>
      <p:sp>
        <p:nvSpPr>
          <p:cNvPr id="53" name="TextBox 52"/>
          <p:cNvSpPr txBox="1"/>
          <p:nvPr/>
        </p:nvSpPr>
        <p:spPr>
          <a:xfrm>
            <a:off x="4448175" y="4103688"/>
            <a:ext cx="2165350" cy="774700"/>
          </a:xfrm>
          <a:prstGeom prst="rect">
            <a:avLst/>
          </a:prstGeom>
          <a:noFill/>
        </p:spPr>
        <p:txBody>
          <a:bodyPr>
            <a:spAutoFit/>
          </a:bodyPr>
          <a:lstStyle/>
          <a:p>
            <a:pPr algn="r">
              <a:defRPr/>
            </a:pPr>
            <a:r>
              <a:rPr lang="en-GB" sz="1108" b="1" dirty="0">
                <a:solidFill>
                  <a:srgbClr val="0070C0"/>
                </a:solidFill>
                <a:latin typeface="Calibri Light" panose="020F0302020204030204" pitchFamily="34" charset="0"/>
                <a:cs typeface="Calibri Light" panose="020F0302020204030204" pitchFamily="34" charset="0"/>
              </a:rPr>
              <a:t>Target</a:t>
            </a:r>
            <a:r>
              <a:rPr lang="en-GB" sz="1108" dirty="0">
                <a:solidFill>
                  <a:srgbClr val="0070C0"/>
                </a:solidFill>
                <a:latin typeface="Calibri Light" panose="020F0302020204030204" pitchFamily="34" charset="0"/>
                <a:cs typeface="Calibri Light" panose="020F0302020204030204" pitchFamily="34" charset="0"/>
              </a:rPr>
              <a:t>: Successfully embedded revision methods and have developed study habits linked to frequent revision.. </a:t>
            </a:r>
          </a:p>
        </p:txBody>
      </p:sp>
      <p:sp>
        <p:nvSpPr>
          <p:cNvPr id="61" name="Arc 60"/>
          <p:cNvSpPr/>
          <p:nvPr/>
        </p:nvSpPr>
        <p:spPr>
          <a:xfrm>
            <a:off x="4972050" y="1033463"/>
            <a:ext cx="3224213" cy="231775"/>
          </a:xfrm>
          <a:custGeom>
            <a:avLst/>
            <a:gdLst>
              <a:gd name="connsiteX0" fmla="*/ 1612369 w 3224738"/>
              <a:gd name="connsiteY0" fmla="*/ 0 h 230914"/>
              <a:gd name="connsiteX1" fmla="*/ 3224738 w 3224738"/>
              <a:gd name="connsiteY1" fmla="*/ 115457 h 230914"/>
              <a:gd name="connsiteX2" fmla="*/ 2719529 w 3224738"/>
              <a:gd name="connsiteY2" fmla="*/ 115457 h 230914"/>
              <a:gd name="connsiteX3" fmla="*/ 2165949 w 3224738"/>
              <a:gd name="connsiteY3" fmla="*/ 115457 h 230914"/>
              <a:gd name="connsiteX4" fmla="*/ 1612369 w 3224738"/>
              <a:gd name="connsiteY4" fmla="*/ 115457 h 230914"/>
              <a:gd name="connsiteX5" fmla="*/ 1612369 w 3224738"/>
              <a:gd name="connsiteY5" fmla="*/ 0 h 230914"/>
              <a:gd name="connsiteX0" fmla="*/ 1612369 w 3224738"/>
              <a:gd name="connsiteY0" fmla="*/ 0 h 230914"/>
              <a:gd name="connsiteX1" fmla="*/ 3224738 w 3224738"/>
              <a:gd name="connsiteY1" fmla="*/ 115457 h 230914"/>
            </a:gdLst>
            <a:ahLst/>
            <a:cxnLst>
              <a:cxn ang="0">
                <a:pos x="connsiteX0" y="connsiteY0"/>
              </a:cxn>
              <a:cxn ang="0">
                <a:pos x="connsiteX1" y="connsiteY1"/>
              </a:cxn>
            </a:cxnLst>
            <a:rect l="l" t="t" r="r" b="b"/>
            <a:pathLst>
              <a:path w="3224738" h="230914" stroke="0" extrusionOk="0">
                <a:moveTo>
                  <a:pt x="1612369" y="0"/>
                </a:moveTo>
                <a:cubicBezTo>
                  <a:pt x="2512894" y="-7266"/>
                  <a:pt x="3220930" y="47938"/>
                  <a:pt x="3224738" y="115457"/>
                </a:cubicBezTo>
                <a:cubicBezTo>
                  <a:pt x="3014993" y="117086"/>
                  <a:pt x="2962143" y="91744"/>
                  <a:pt x="2719529" y="115457"/>
                </a:cubicBezTo>
                <a:cubicBezTo>
                  <a:pt x="2476915" y="139170"/>
                  <a:pt x="2422699" y="103432"/>
                  <a:pt x="2165949" y="115457"/>
                </a:cubicBezTo>
                <a:cubicBezTo>
                  <a:pt x="1909199" y="127482"/>
                  <a:pt x="1792418" y="113764"/>
                  <a:pt x="1612369" y="115457"/>
                </a:cubicBezTo>
                <a:cubicBezTo>
                  <a:pt x="1615183" y="61188"/>
                  <a:pt x="1617378" y="52026"/>
                  <a:pt x="1612369" y="0"/>
                </a:cubicBezTo>
                <a:close/>
              </a:path>
              <a:path w="3224738" h="230914" fill="none" extrusionOk="0">
                <a:moveTo>
                  <a:pt x="1612369" y="0"/>
                </a:moveTo>
                <a:cubicBezTo>
                  <a:pt x="2499748" y="12260"/>
                  <a:pt x="3221728" y="59569"/>
                  <a:pt x="3224738" y="115457"/>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0070C0"/>
              </a:solidFill>
              <a:latin typeface="Calibri Light" panose="020F0302020204030204" pitchFamily="34" charset="0"/>
            </a:endParaRPr>
          </a:p>
        </p:txBody>
      </p:sp>
      <p:sp>
        <p:nvSpPr>
          <p:cNvPr id="63" name="Arc 62"/>
          <p:cNvSpPr/>
          <p:nvPr/>
        </p:nvSpPr>
        <p:spPr>
          <a:xfrm flipH="1">
            <a:off x="6530975" y="1044575"/>
            <a:ext cx="3224213" cy="220663"/>
          </a:xfrm>
          <a:custGeom>
            <a:avLst/>
            <a:gdLst>
              <a:gd name="connsiteX0" fmla="*/ 1612369 w 3224738"/>
              <a:gd name="connsiteY0" fmla="*/ 0 h 220232"/>
              <a:gd name="connsiteX1" fmla="*/ 3224738 w 3224738"/>
              <a:gd name="connsiteY1" fmla="*/ 110116 h 220232"/>
              <a:gd name="connsiteX2" fmla="*/ 2719529 w 3224738"/>
              <a:gd name="connsiteY2" fmla="*/ 110116 h 220232"/>
              <a:gd name="connsiteX3" fmla="*/ 2165949 w 3224738"/>
              <a:gd name="connsiteY3" fmla="*/ 110116 h 220232"/>
              <a:gd name="connsiteX4" fmla="*/ 1612369 w 3224738"/>
              <a:gd name="connsiteY4" fmla="*/ 110116 h 220232"/>
              <a:gd name="connsiteX5" fmla="*/ 1612369 w 3224738"/>
              <a:gd name="connsiteY5" fmla="*/ 0 h 220232"/>
              <a:gd name="connsiteX0" fmla="*/ 1612369 w 3224738"/>
              <a:gd name="connsiteY0" fmla="*/ 0 h 220232"/>
              <a:gd name="connsiteX1" fmla="*/ 3224738 w 3224738"/>
              <a:gd name="connsiteY1" fmla="*/ 110116 h 220232"/>
            </a:gdLst>
            <a:ahLst/>
            <a:cxnLst>
              <a:cxn ang="0">
                <a:pos x="connsiteX0" y="connsiteY0"/>
              </a:cxn>
              <a:cxn ang="0">
                <a:pos x="connsiteX1" y="connsiteY1"/>
              </a:cxn>
            </a:cxnLst>
            <a:rect l="l" t="t" r="r" b="b"/>
            <a:pathLst>
              <a:path w="3224738" h="220232" stroke="0" extrusionOk="0">
                <a:moveTo>
                  <a:pt x="1612369" y="0"/>
                </a:moveTo>
                <a:cubicBezTo>
                  <a:pt x="2511859" y="-6516"/>
                  <a:pt x="3214146" y="38860"/>
                  <a:pt x="3224738" y="110116"/>
                </a:cubicBezTo>
                <a:cubicBezTo>
                  <a:pt x="3014993" y="111745"/>
                  <a:pt x="2962143" y="86403"/>
                  <a:pt x="2719529" y="110116"/>
                </a:cubicBezTo>
                <a:cubicBezTo>
                  <a:pt x="2476915" y="133829"/>
                  <a:pt x="2422699" y="98091"/>
                  <a:pt x="2165949" y="110116"/>
                </a:cubicBezTo>
                <a:cubicBezTo>
                  <a:pt x="1909199" y="122141"/>
                  <a:pt x="1792418" y="108423"/>
                  <a:pt x="1612369" y="110116"/>
                </a:cubicBezTo>
                <a:cubicBezTo>
                  <a:pt x="1614726" y="66476"/>
                  <a:pt x="1611728" y="32833"/>
                  <a:pt x="1612369" y="0"/>
                </a:cubicBezTo>
                <a:close/>
              </a:path>
              <a:path w="3224738" h="220232" fill="none" extrusionOk="0">
                <a:moveTo>
                  <a:pt x="1612369" y="0"/>
                </a:moveTo>
                <a:cubicBezTo>
                  <a:pt x="2499754" y="12235"/>
                  <a:pt x="3219666" y="62576"/>
                  <a:pt x="3224738" y="11011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0070C0"/>
              </a:solidFill>
              <a:latin typeface="Calibri Light" panose="020F0302020204030204" pitchFamily="34" charset="0"/>
            </a:endParaRPr>
          </a:p>
        </p:txBody>
      </p:sp>
      <p:sp>
        <p:nvSpPr>
          <p:cNvPr id="1024" name="Star: 5 Points 1023"/>
          <p:cNvSpPr/>
          <p:nvPr/>
        </p:nvSpPr>
        <p:spPr>
          <a:xfrm rot="1203640">
            <a:off x="7858711" y="444381"/>
            <a:ext cx="272697" cy="272697"/>
          </a:xfrm>
          <a:prstGeom prst="star5">
            <a:avLst/>
          </a:prstGeom>
          <a:ln>
            <a:noFill/>
          </a:ln>
          <a:effectLst>
            <a:glow rad="635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027" name="Star: 5 Points 1026"/>
          <p:cNvSpPr/>
          <p:nvPr/>
        </p:nvSpPr>
        <p:spPr>
          <a:xfrm>
            <a:off x="8103275" y="730777"/>
            <a:ext cx="168819" cy="178921"/>
          </a:xfrm>
          <a:prstGeom prst="star5">
            <a:avLst/>
          </a:prstGeom>
          <a:ln>
            <a:noFill/>
          </a:ln>
          <a:effectLst>
            <a:glow rad="635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031" name="Star: 5 Points 1030"/>
          <p:cNvSpPr/>
          <p:nvPr/>
        </p:nvSpPr>
        <p:spPr>
          <a:xfrm rot="1936542">
            <a:off x="8263239" y="928355"/>
            <a:ext cx="236574" cy="224468"/>
          </a:xfrm>
          <a:prstGeom prst="star5">
            <a:avLst/>
          </a:prstGeom>
          <a:ln>
            <a:noFill/>
          </a:ln>
          <a:effectLst>
            <a:glow rad="635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035" name="Star: 5 Points 1034"/>
          <p:cNvSpPr/>
          <p:nvPr/>
        </p:nvSpPr>
        <p:spPr>
          <a:xfrm rot="10800000">
            <a:off x="8164448" y="1164988"/>
            <a:ext cx="146898" cy="140835"/>
          </a:xfrm>
          <a:prstGeom prst="star5">
            <a:avLst/>
          </a:prstGeom>
          <a:ln>
            <a:noFill/>
          </a:ln>
          <a:effectLst>
            <a:glow rad="635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23590" name="TextBox 1"/>
          <p:cNvSpPr txBox="1">
            <a:spLocks noChangeArrowheads="1"/>
          </p:cNvSpPr>
          <p:nvPr/>
        </p:nvSpPr>
        <p:spPr bwMode="auto">
          <a:xfrm>
            <a:off x="4065588" y="1520825"/>
            <a:ext cx="413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200" b="1" u="sng">
                <a:solidFill>
                  <a:srgbClr val="00B050"/>
                </a:solidFill>
                <a:cs typeface="Calibri Light" panose="020F0302020204030204" pitchFamily="34" charset="0"/>
              </a:rPr>
              <a:t>Target</a:t>
            </a:r>
            <a:r>
              <a:rPr lang="en-GB" altLang="en-US" sz="1200">
                <a:solidFill>
                  <a:srgbClr val="00B050"/>
                </a:solidFill>
                <a:cs typeface="Calibri Light" panose="020F0302020204030204" pitchFamily="34" charset="0"/>
              </a:rPr>
              <a:t>: Ensure you are beginning to develop the right revision habits, get into the routine of revising regularly. Frequently and in small-bursts is the key. Active revision is the aim.  </a:t>
            </a:r>
          </a:p>
        </p:txBody>
      </p:sp>
      <p:sp>
        <p:nvSpPr>
          <p:cNvPr id="4" name="TextBox 3"/>
          <p:cNvSpPr txBox="1"/>
          <p:nvPr/>
        </p:nvSpPr>
        <p:spPr>
          <a:xfrm>
            <a:off x="8274050" y="5243513"/>
            <a:ext cx="922338" cy="731837"/>
          </a:xfrm>
          <a:prstGeom prst="rect">
            <a:avLst/>
          </a:prstGeom>
          <a:noFill/>
        </p:spPr>
        <p:txBody>
          <a:bodyPr>
            <a:spAutoFit/>
          </a:bodyPr>
          <a:lstStyle/>
          <a:p>
            <a:pPr>
              <a:defRPr/>
            </a:pPr>
            <a:r>
              <a:rPr lang="en-GB" sz="1108" b="1" dirty="0">
                <a:latin typeface="Calibri Light" panose="020F0302020204030204" pitchFamily="34" charset="0"/>
                <a:cs typeface="Calibri Light" panose="020F0302020204030204" pitchFamily="34" charset="0"/>
              </a:rPr>
              <a:t>Thurs 24</a:t>
            </a:r>
            <a:r>
              <a:rPr lang="en-GB" sz="1108" b="1" baseline="30000" dirty="0">
                <a:latin typeface="Calibri Light" panose="020F0302020204030204" pitchFamily="34" charset="0"/>
                <a:cs typeface="Calibri Light" panose="020F0302020204030204" pitchFamily="34" charset="0"/>
              </a:rPr>
              <a:t>th</a:t>
            </a:r>
            <a:r>
              <a:rPr lang="en-GB" sz="1108" b="1" dirty="0">
                <a:latin typeface="Calibri Light" panose="020F0302020204030204" pitchFamily="34" charset="0"/>
                <a:cs typeface="Calibri Light" panose="020F0302020204030204" pitchFamily="34" charset="0"/>
              </a:rPr>
              <a:t> Aug</a:t>
            </a:r>
          </a:p>
          <a:p>
            <a:pPr marL="77668" indent="-77668">
              <a:buFont typeface="Courier New" panose="02070309020205020404" pitchFamily="49" charset="0"/>
              <a:buChar char="o"/>
              <a:tabLst>
                <a:tab pos="584704" algn="l"/>
              </a:tabLst>
              <a:defRPr/>
            </a:pPr>
            <a:r>
              <a:rPr lang="en-GB" sz="969" dirty="0">
                <a:latin typeface="Calibri Light" panose="020F0302020204030204" pitchFamily="34" charset="0"/>
                <a:cs typeface="Calibri Light" panose="020F0302020204030204" pitchFamily="34" charset="0"/>
              </a:rPr>
              <a:t>GCSE Results Day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88;p1"/>
          <p:cNvSpPr txBox="1">
            <a:spLocks noGrp="1"/>
          </p:cNvSpPr>
          <p:nvPr>
            <p:ph type="ctrTitle"/>
          </p:nvPr>
        </p:nvSpPr>
        <p:spPr>
          <a:xfrm>
            <a:off x="539750" y="2973388"/>
            <a:ext cx="8135938" cy="1103312"/>
          </a:xfrm>
        </p:spPr>
        <p:txBody>
          <a:bodyPr lIns="68569" tIns="34275" rIns="68569" bIns="34275">
            <a:normAutofit fontScale="90000"/>
          </a:bodyPr>
          <a:lstStyle/>
          <a:p>
            <a:pPr eaLnBrk="1" fontAlgn="auto" hangingPunct="1">
              <a:buSzPct val="145552"/>
              <a:defRPr/>
            </a:pPr>
            <a:r>
              <a:rPr lang="en-GB" u="sng" dirty="0">
                <a:solidFill>
                  <a:schemeClr val="dk1"/>
                </a:solidFill>
                <a:latin typeface="Calibri"/>
                <a:ea typeface="Calibri"/>
                <a:cs typeface="Calibri"/>
                <a:sym typeface="Calibri"/>
              </a:rPr>
              <a:t>Careers </a:t>
            </a:r>
            <a:r>
              <a:rPr lang="en-GB" dirty="0">
                <a:solidFill>
                  <a:schemeClr val="dk1"/>
                </a:solidFill>
                <a:latin typeface="Calibri"/>
                <a:ea typeface="Calibri"/>
                <a:cs typeface="Calibri"/>
                <a:sym typeface="Calibri"/>
              </a:rPr>
              <a:t/>
            </a:r>
            <a:br>
              <a:rPr lang="en-GB" dirty="0">
                <a:solidFill>
                  <a:schemeClr val="dk1"/>
                </a:solidFill>
                <a:latin typeface="Calibri"/>
                <a:ea typeface="Calibri"/>
                <a:cs typeface="Calibri"/>
                <a:sym typeface="Calibri"/>
              </a:rPr>
            </a:br>
            <a:r>
              <a:rPr lang="en-GB" sz="3092" i="1" dirty="0">
                <a:solidFill>
                  <a:schemeClr val="dk1"/>
                </a:solidFill>
                <a:latin typeface="Calibri"/>
                <a:ea typeface="Calibri"/>
                <a:cs typeface="Calibri"/>
                <a:sym typeface="Calibri"/>
              </a:rPr>
              <a:t>Work Experience and </a:t>
            </a:r>
            <a:br>
              <a:rPr lang="en-GB" sz="3092" i="1" dirty="0">
                <a:solidFill>
                  <a:schemeClr val="dk1"/>
                </a:solidFill>
                <a:latin typeface="Calibri"/>
                <a:ea typeface="Calibri"/>
                <a:cs typeface="Calibri"/>
                <a:sym typeface="Calibri"/>
              </a:rPr>
            </a:br>
            <a:r>
              <a:rPr lang="en-GB" sz="3092" i="1" dirty="0">
                <a:solidFill>
                  <a:schemeClr val="dk1"/>
                </a:solidFill>
                <a:latin typeface="Calibri"/>
                <a:ea typeface="Calibri"/>
                <a:cs typeface="Calibri"/>
                <a:sym typeface="Calibri"/>
              </a:rPr>
              <a:t>Post 16 Options. </a:t>
            </a:r>
            <a:endParaRPr sz="3092" i="1" dirty="0">
              <a:solidFill>
                <a:schemeClr val="dk1"/>
              </a:solidFill>
              <a:latin typeface="Calibri"/>
              <a:ea typeface="Calibri"/>
              <a:cs typeface="Calibri"/>
              <a:sym typeface="Calibri"/>
            </a:endParaRPr>
          </a:p>
        </p:txBody>
      </p:sp>
      <p:sp>
        <p:nvSpPr>
          <p:cNvPr id="89" name="Google Shape;89;p1"/>
          <p:cNvSpPr txBox="1">
            <a:spLocks noGrp="1"/>
          </p:cNvSpPr>
          <p:nvPr>
            <p:ph type="subTitle" idx="1"/>
          </p:nvPr>
        </p:nvSpPr>
        <p:spPr>
          <a:xfrm>
            <a:off x="395288" y="20638"/>
            <a:ext cx="8747125" cy="2616200"/>
          </a:xfrm>
          <a:ln cap="flat">
            <a:solidFill>
              <a:schemeClr val="dk1"/>
            </a:solidFill>
            <a:round/>
            <a:headEnd type="none" w="sm" len="sm"/>
            <a:tailEnd type="none" w="sm" len="sm"/>
          </a:ln>
        </p:spPr>
        <p:txBody>
          <a:bodyPr lIns="68569" tIns="34275" rIns="68569" bIns="34275">
            <a:normAutofit fontScale="77500" lnSpcReduction="20000"/>
          </a:bodyPr>
          <a:lstStyle/>
          <a:p>
            <a:pPr eaLnBrk="1" fontAlgn="auto" hangingPunct="1">
              <a:spcBef>
                <a:spcPts val="0"/>
              </a:spcBef>
              <a:buSzPct val="94736"/>
              <a:buFont typeface="Arial"/>
              <a:buNone/>
              <a:defRPr/>
            </a:pPr>
            <a:r>
              <a:rPr lang="en-GB" sz="2500" u="sng" dirty="0">
                <a:solidFill>
                  <a:schemeClr val="dk1"/>
                </a:solidFill>
                <a:latin typeface="Calibri"/>
                <a:ea typeface="Calibri"/>
                <a:cs typeface="Calibri"/>
                <a:sym typeface="Calibri"/>
              </a:rPr>
              <a:t>Year 10 -Work experience </a:t>
            </a:r>
            <a:endParaRPr sz="2500" u="sng" dirty="0">
              <a:solidFill>
                <a:schemeClr val="dk1"/>
              </a:solidFill>
              <a:latin typeface="Calibri"/>
              <a:ea typeface="Calibri"/>
              <a:cs typeface="Calibri"/>
              <a:sym typeface="Calibri"/>
            </a:endParaRPr>
          </a:p>
          <a:p>
            <a:pPr marL="342900" algn="l" eaLnBrk="1" fontAlgn="auto" hangingPunct="1">
              <a:spcBef>
                <a:spcPts val="0"/>
              </a:spcBef>
              <a:buFont typeface="Arial"/>
              <a:buNone/>
              <a:defRPr/>
            </a:pPr>
            <a:endParaRPr sz="2000" i="1" dirty="0">
              <a:solidFill>
                <a:schemeClr val="dk1"/>
              </a:solidFill>
              <a:latin typeface="Calibri"/>
              <a:ea typeface="Calibri"/>
              <a:cs typeface="Calibri"/>
              <a:sym typeface="Calibri"/>
            </a:endParaRPr>
          </a:p>
          <a:p>
            <a:pPr marL="342900" eaLnBrk="1" fontAlgn="auto" hangingPunct="1">
              <a:spcBef>
                <a:spcPts val="0"/>
              </a:spcBef>
              <a:buFont typeface="Arial"/>
              <a:buNone/>
              <a:defRPr/>
            </a:pPr>
            <a:r>
              <a:rPr lang="en-GB" sz="2000" i="1" dirty="0">
                <a:solidFill>
                  <a:schemeClr val="dk1"/>
                </a:solidFill>
                <a:latin typeface="Calibri"/>
                <a:ea typeface="Calibri"/>
                <a:cs typeface="Calibri"/>
                <a:sym typeface="Calibri"/>
              </a:rPr>
              <a:t>Week commencing the 12th June</a:t>
            </a:r>
            <a:endParaRPr sz="2000" i="1" dirty="0">
              <a:solidFill>
                <a:schemeClr val="dk1"/>
              </a:solidFill>
              <a:latin typeface="Calibri"/>
              <a:ea typeface="Calibri"/>
              <a:cs typeface="Calibri"/>
              <a:sym typeface="Calibri"/>
            </a:endParaRPr>
          </a:p>
          <a:p>
            <a:pPr marL="342900" eaLnBrk="1" fontAlgn="auto" hangingPunct="1">
              <a:spcBef>
                <a:spcPts val="0"/>
              </a:spcBef>
              <a:buFont typeface="Arial"/>
              <a:buNone/>
              <a:defRPr/>
            </a:pPr>
            <a:endParaRPr sz="2000" i="1" dirty="0">
              <a:solidFill>
                <a:schemeClr val="dk1"/>
              </a:solidFill>
              <a:latin typeface="Calibri"/>
              <a:ea typeface="Calibri"/>
              <a:cs typeface="Calibri"/>
              <a:sym typeface="Calibri"/>
            </a:endParaRPr>
          </a:p>
          <a:p>
            <a:pPr marL="342900" eaLnBrk="1" fontAlgn="auto" hangingPunct="1">
              <a:buFont typeface="Arial"/>
              <a:buNone/>
              <a:defRPr/>
            </a:pPr>
            <a:r>
              <a:rPr lang="en-GB" sz="2000" i="1" dirty="0">
                <a:solidFill>
                  <a:schemeClr val="dk1"/>
                </a:solidFill>
                <a:latin typeface="Calibri"/>
                <a:ea typeface="Calibri"/>
                <a:cs typeface="Calibri"/>
                <a:sym typeface="Calibri"/>
              </a:rPr>
              <a:t>Norfolk Skills and Careers Festival. W8-9th March 2023; Careers Fair – an opportunity to talk to different education/training/employment providers.</a:t>
            </a:r>
            <a:endParaRPr sz="2000" i="1" dirty="0">
              <a:solidFill>
                <a:schemeClr val="dk1"/>
              </a:solidFill>
              <a:latin typeface="Calibri"/>
              <a:ea typeface="Calibri"/>
              <a:cs typeface="Calibri"/>
              <a:sym typeface="Calibri"/>
            </a:endParaRPr>
          </a:p>
          <a:p>
            <a:pPr marL="342900" algn="l" eaLnBrk="1" fontAlgn="auto" hangingPunct="1">
              <a:buFont typeface="Arial"/>
              <a:buNone/>
              <a:defRPr/>
            </a:pPr>
            <a:endParaRPr sz="2000" dirty="0">
              <a:solidFill>
                <a:schemeClr val="dk1"/>
              </a:solidFill>
              <a:latin typeface="Calibri"/>
              <a:ea typeface="Calibri"/>
              <a:cs typeface="Calibri"/>
              <a:sym typeface="Calibri"/>
            </a:endParaRPr>
          </a:p>
          <a:p>
            <a:pPr eaLnBrk="1" fontAlgn="auto" hangingPunct="1">
              <a:buSzPct val="100000"/>
              <a:buFont typeface="Arial"/>
              <a:buNone/>
              <a:defRPr/>
            </a:pPr>
            <a:r>
              <a:rPr lang="en-GB" sz="2000" u="sng" dirty="0">
                <a:solidFill>
                  <a:schemeClr val="dk1"/>
                </a:solidFill>
                <a:latin typeface="Calibri"/>
                <a:ea typeface="Calibri"/>
                <a:cs typeface="Calibri"/>
                <a:sym typeface="Calibri"/>
              </a:rPr>
              <a:t>Year 11 Post 16 Applications</a:t>
            </a:r>
            <a:endParaRPr sz="2000" u="sng" dirty="0">
              <a:solidFill>
                <a:schemeClr val="dk1"/>
              </a:solidFill>
              <a:latin typeface="Calibri"/>
              <a:ea typeface="Calibri"/>
              <a:cs typeface="Calibri"/>
              <a:sym typeface="Calibri"/>
            </a:endParaRPr>
          </a:p>
          <a:p>
            <a:pPr eaLnBrk="1" fontAlgn="auto" hangingPunct="1">
              <a:buSzPct val="100000"/>
              <a:buFont typeface="Arial"/>
              <a:buNone/>
              <a:defRPr/>
            </a:pPr>
            <a:r>
              <a:rPr lang="en-GB" sz="2000" i="1" dirty="0">
                <a:solidFill>
                  <a:schemeClr val="dk1"/>
                </a:solidFill>
                <a:latin typeface="Calibri"/>
                <a:ea typeface="Calibri"/>
                <a:cs typeface="Calibri"/>
                <a:sym typeface="Calibri"/>
              </a:rPr>
              <a:t>Careers Drop Down Day  14th October (Workshops/ mock interviews/ careers fair)</a:t>
            </a:r>
            <a:endParaRPr sz="2000" i="1" dirty="0">
              <a:solidFill>
                <a:schemeClr val="dk1"/>
              </a:solidFill>
              <a:latin typeface="Calibri"/>
              <a:ea typeface="Calibri"/>
              <a:cs typeface="Calibri"/>
              <a:sym typeface="Calibri"/>
            </a:endParaRPr>
          </a:p>
          <a:p>
            <a:pPr eaLnBrk="1" fontAlgn="auto" hangingPunct="1">
              <a:buSzPct val="100000"/>
              <a:buFont typeface="Arial"/>
              <a:buNone/>
              <a:defRPr/>
            </a:pPr>
            <a:r>
              <a:rPr lang="en-GB" sz="2000" i="1" dirty="0">
                <a:solidFill>
                  <a:schemeClr val="dk1"/>
                </a:solidFill>
                <a:latin typeface="Calibri"/>
                <a:ea typeface="Calibri"/>
                <a:cs typeface="Calibri"/>
                <a:sym typeface="Calibri"/>
              </a:rPr>
              <a:t>Help you Choose- Login and registration in CC lessons over next 2 weeks. </a:t>
            </a:r>
            <a:endParaRPr sz="2000" i="1" dirty="0">
              <a:solidFill>
                <a:schemeClr val="dk1"/>
              </a:solidFill>
              <a:latin typeface="Calibri"/>
              <a:ea typeface="Calibri"/>
              <a:cs typeface="Calibri"/>
              <a:sym typeface="Calibri"/>
            </a:endParaRPr>
          </a:p>
          <a:p>
            <a:pPr eaLnBrk="1" fontAlgn="auto" hangingPunct="1">
              <a:buSzPct val="100000"/>
              <a:buFont typeface="Arial"/>
              <a:buNone/>
              <a:defRPr/>
            </a:pPr>
            <a:r>
              <a:rPr lang="en-GB" sz="2000" i="1" dirty="0">
                <a:solidFill>
                  <a:schemeClr val="dk1"/>
                </a:solidFill>
                <a:latin typeface="Calibri"/>
                <a:ea typeface="Calibri"/>
                <a:cs typeface="Calibri"/>
                <a:sym typeface="Calibri"/>
              </a:rPr>
              <a:t>Independent Careers Advisors Appointment</a:t>
            </a:r>
            <a:endParaRPr sz="2000" i="1" dirty="0">
              <a:solidFill>
                <a:schemeClr val="dk1"/>
              </a:solidFill>
              <a:latin typeface="Calibri"/>
              <a:ea typeface="Calibri"/>
              <a:cs typeface="Calibri"/>
              <a:sym typeface="Calibri"/>
            </a:endParaRPr>
          </a:p>
          <a:p>
            <a:pPr eaLnBrk="1" fontAlgn="auto" hangingPunct="1">
              <a:buSzPct val="100000"/>
              <a:buFont typeface="Arial"/>
              <a:buNone/>
              <a:defRPr/>
            </a:pPr>
            <a:endParaRPr sz="1275" i="1" dirty="0">
              <a:solidFill>
                <a:schemeClr val="dk1"/>
              </a:solidFill>
              <a:latin typeface="Calibri"/>
              <a:ea typeface="Calibri"/>
              <a:cs typeface="Calibri"/>
              <a:sym typeface="Calibri"/>
            </a:endParaRPr>
          </a:p>
        </p:txBody>
      </p:sp>
      <p:pic>
        <p:nvPicPr>
          <p:cNvPr id="24580" name="Google Shape;90;p1"/>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76700"/>
            <a:ext cx="78851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Google Shape;95;p2"/>
          <p:cNvSpPr txBox="1">
            <a:spLocks noGrp="1"/>
          </p:cNvSpPr>
          <p:nvPr>
            <p:ph type="title"/>
          </p:nvPr>
        </p:nvSpPr>
        <p:spPr>
          <a:xfrm>
            <a:off x="50800" y="77788"/>
            <a:ext cx="7337425" cy="579437"/>
          </a:xfrm>
        </p:spPr>
        <p:txBody>
          <a:bodyPr lIns="68569" tIns="34275" rIns="68569" bIns="34275">
            <a:normAutofit fontScale="90000"/>
          </a:bodyPr>
          <a:lstStyle/>
          <a:p>
            <a:pPr eaLnBrk="1" fontAlgn="auto" hangingPunct="1">
              <a:buSzPts val="4400"/>
              <a:buFont typeface="Calibri"/>
              <a:buNone/>
              <a:defRPr/>
            </a:pPr>
            <a:r>
              <a:rPr lang="en-GB" sz="4400" dirty="0">
                <a:solidFill>
                  <a:schemeClr val="dk1"/>
                </a:solidFill>
                <a:latin typeface="Calibri"/>
                <a:ea typeface="Calibri"/>
                <a:cs typeface="Calibri"/>
                <a:sym typeface="Calibri"/>
              </a:rPr>
              <a:t>Post 16 Routes</a:t>
            </a:r>
            <a:endParaRPr sz="4400" dirty="0">
              <a:solidFill>
                <a:schemeClr val="dk1"/>
              </a:solidFill>
              <a:latin typeface="Calibri"/>
              <a:ea typeface="Calibri"/>
              <a:cs typeface="Calibri"/>
              <a:sym typeface="Calibri"/>
            </a:endParaRPr>
          </a:p>
        </p:txBody>
      </p:sp>
      <p:pic>
        <p:nvPicPr>
          <p:cNvPr id="26627" name="Google Shape;96;p2"/>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36613"/>
            <a:ext cx="57959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Google Shape;97;p2"/>
          <p:cNvSpPr txBox="1">
            <a:spLocks noGrp="1"/>
          </p:cNvSpPr>
          <p:nvPr>
            <p:ph type="body" idx="1"/>
          </p:nvPr>
        </p:nvSpPr>
        <p:spPr>
          <a:xfrm>
            <a:off x="5829300" y="981075"/>
            <a:ext cx="3190875" cy="4102100"/>
          </a:xfrm>
        </p:spPr>
        <p:txBody>
          <a:bodyPr lIns="68569" tIns="34275" rIns="68569" bIns="34275">
            <a:normAutofit fontScale="62500" lnSpcReduction="20000"/>
          </a:bodyPr>
          <a:lstStyle/>
          <a:p>
            <a:pPr marL="171450" indent="-171450" eaLnBrk="1" fontAlgn="auto" hangingPunct="1">
              <a:spcBef>
                <a:spcPts val="0"/>
              </a:spcBef>
              <a:buClr>
                <a:srgbClr val="2F5496"/>
              </a:buClr>
              <a:buSzPct val="100000"/>
              <a:buFont typeface="Calibri"/>
              <a:buChar char="•"/>
              <a:defRPr/>
            </a:pPr>
            <a:r>
              <a:rPr lang="en-GB" sz="4000" dirty="0">
                <a:solidFill>
                  <a:schemeClr val="dk1"/>
                </a:solidFill>
                <a:latin typeface="Calibri"/>
                <a:ea typeface="Calibri"/>
                <a:cs typeface="Calibri"/>
                <a:sym typeface="Calibri"/>
              </a:rPr>
              <a:t>Continue education at Sixth Form or College (A-levels/ </a:t>
            </a:r>
            <a:r>
              <a:rPr lang="en-GB" sz="4000" dirty="0" err="1">
                <a:solidFill>
                  <a:schemeClr val="dk1"/>
                </a:solidFill>
                <a:latin typeface="Calibri"/>
                <a:ea typeface="Calibri"/>
                <a:cs typeface="Calibri"/>
                <a:sym typeface="Calibri"/>
              </a:rPr>
              <a:t>Btech</a:t>
            </a:r>
            <a:r>
              <a:rPr lang="en-GB" sz="4000"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pPr marL="171450" indent="-88106" eaLnBrk="1" fontAlgn="auto" hangingPunct="1">
              <a:buClr>
                <a:srgbClr val="2F5496"/>
              </a:buClr>
              <a:buSzPct val="100000"/>
              <a:buFont typeface="Arial"/>
              <a:buNone/>
              <a:defRPr/>
            </a:pPr>
            <a:endParaRPr sz="4000" dirty="0">
              <a:solidFill>
                <a:schemeClr val="dk1"/>
              </a:solidFill>
              <a:latin typeface="Calibri"/>
              <a:ea typeface="Calibri"/>
              <a:cs typeface="Calibri"/>
              <a:sym typeface="Calibri"/>
            </a:endParaRPr>
          </a:p>
          <a:p>
            <a:pPr marL="171450" indent="-171450" eaLnBrk="1" fontAlgn="auto" hangingPunct="1">
              <a:buClr>
                <a:srgbClr val="2F5496"/>
              </a:buClr>
              <a:buSzPct val="100000"/>
              <a:buFont typeface="Calibri"/>
              <a:buChar char="•"/>
              <a:defRPr/>
            </a:pPr>
            <a:r>
              <a:rPr lang="en-GB" sz="4000" dirty="0">
                <a:solidFill>
                  <a:schemeClr val="dk1"/>
                </a:solidFill>
                <a:latin typeface="Calibri"/>
                <a:ea typeface="Calibri"/>
                <a:cs typeface="Calibri"/>
                <a:sym typeface="Calibri"/>
              </a:rPr>
              <a:t>Learn and earn at the same time through an Apprenticeship</a:t>
            </a:r>
            <a:endParaRPr sz="4000" dirty="0">
              <a:solidFill>
                <a:schemeClr val="dk1"/>
              </a:solidFill>
              <a:latin typeface="Calibri"/>
              <a:ea typeface="Calibri"/>
              <a:cs typeface="Calibri"/>
              <a:sym typeface="Calibri"/>
            </a:endParaRPr>
          </a:p>
          <a:p>
            <a:pPr marL="171450" indent="-88106" eaLnBrk="1" fontAlgn="auto" hangingPunct="1">
              <a:buClr>
                <a:srgbClr val="2F5496"/>
              </a:buClr>
              <a:buSzPct val="100000"/>
              <a:buFont typeface="Arial"/>
              <a:buNone/>
              <a:defRPr/>
            </a:pPr>
            <a:endParaRPr sz="4000" dirty="0">
              <a:solidFill>
                <a:schemeClr val="dk1"/>
              </a:solidFill>
              <a:latin typeface="Calibri"/>
              <a:ea typeface="Calibri"/>
              <a:cs typeface="Calibri"/>
              <a:sym typeface="Calibri"/>
            </a:endParaRPr>
          </a:p>
          <a:p>
            <a:pPr marL="171450" indent="-171450" eaLnBrk="1" fontAlgn="auto" hangingPunct="1">
              <a:buClr>
                <a:srgbClr val="2F5496"/>
              </a:buClr>
              <a:buSzPct val="100000"/>
              <a:buFont typeface="Calibri"/>
              <a:buChar char="•"/>
              <a:defRPr/>
            </a:pPr>
            <a:r>
              <a:rPr lang="en-GB" sz="4000" dirty="0">
                <a:solidFill>
                  <a:schemeClr val="dk1"/>
                </a:solidFill>
                <a:latin typeface="Calibri"/>
                <a:ea typeface="Calibri"/>
                <a:cs typeface="Calibri"/>
                <a:sym typeface="Calibri"/>
              </a:rPr>
              <a:t>Employment with Accredited Training.</a:t>
            </a:r>
            <a:endParaRPr sz="4000" dirty="0">
              <a:solidFill>
                <a:schemeClr val="dk1"/>
              </a:solidFill>
              <a:latin typeface="Calibri"/>
              <a:ea typeface="Calibri"/>
              <a:cs typeface="Calibri"/>
              <a:sym typeface="Calibri"/>
            </a:endParaRPr>
          </a:p>
          <a:p>
            <a:pPr marL="171450" indent="-88106" eaLnBrk="1" fontAlgn="auto" hangingPunct="1">
              <a:buClr>
                <a:srgbClr val="2F5496"/>
              </a:buClr>
              <a:buSzPct val="100000"/>
              <a:buFont typeface="Arial"/>
              <a:buNone/>
              <a:defRPr/>
            </a:pPr>
            <a:endParaRPr sz="2800" dirty="0">
              <a:solidFill>
                <a:schemeClr val="dk1"/>
              </a:solidFill>
              <a:latin typeface="Calibri"/>
              <a:ea typeface="Calibri"/>
              <a:cs typeface="Calibri"/>
              <a:sym typeface="Calibri"/>
            </a:endParaRPr>
          </a:p>
          <a:p>
            <a:pPr marL="171450" indent="-171450" eaLnBrk="1" fontAlgn="auto" hangingPunct="1">
              <a:buClr>
                <a:srgbClr val="2F5496"/>
              </a:buClr>
              <a:buSzPct val="100000"/>
              <a:buFont typeface="Calibri"/>
              <a:buChar char="•"/>
              <a:defRPr/>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02;p3"/>
          <p:cNvSpPr txBox="1">
            <a:spLocks noGrp="1"/>
          </p:cNvSpPr>
          <p:nvPr>
            <p:ph type="title"/>
          </p:nvPr>
        </p:nvSpPr>
        <p:spPr>
          <a:xfrm>
            <a:off x="2668588" y="134938"/>
            <a:ext cx="4659312" cy="931862"/>
          </a:xfrm>
        </p:spPr>
        <p:txBody>
          <a:bodyPr lIns="68569" tIns="34275" rIns="68569" bIns="34275"/>
          <a:lstStyle/>
          <a:p>
            <a:pPr eaLnBrk="1" hangingPunct="1">
              <a:spcBef>
                <a:spcPct val="0"/>
              </a:spcBef>
              <a:spcAft>
                <a:spcPct val="0"/>
              </a:spcAft>
              <a:buClr>
                <a:srgbClr val="000000"/>
              </a:buClr>
              <a:buSzPts val="4400"/>
              <a:buFont typeface="Calibri" panose="020F0502020204030204" pitchFamily="34" charset="0"/>
              <a:buNone/>
            </a:pPr>
            <a:r>
              <a:rPr lang="en-GB" altLang="en-US" sz="4400" b="1" u="sng" smtClean="0">
                <a:latin typeface="Calibri" panose="020F0502020204030204" pitchFamily="34" charset="0"/>
                <a:cs typeface="Calibri" panose="020F0502020204030204" pitchFamily="34" charset="0"/>
                <a:sym typeface="Calibri" panose="020F0502020204030204" pitchFamily="34" charset="0"/>
              </a:rPr>
              <a:t>Help You Choose</a:t>
            </a:r>
            <a:endParaRPr lang="en-US" altLang="en-US" sz="4400" b="1" u="sng" smtClean="0">
              <a:latin typeface="Calibri" panose="020F0502020204030204" pitchFamily="34" charset="0"/>
              <a:cs typeface="Calibri" panose="020F0502020204030204" pitchFamily="34" charset="0"/>
              <a:sym typeface="Calibri" panose="020F0502020204030204" pitchFamily="34" charset="0"/>
            </a:endParaRPr>
          </a:p>
        </p:txBody>
      </p:sp>
      <p:sp>
        <p:nvSpPr>
          <p:cNvPr id="103" name="Google Shape;103;p3"/>
          <p:cNvSpPr txBox="1">
            <a:spLocks noGrp="1"/>
          </p:cNvSpPr>
          <p:nvPr>
            <p:ph type="body" idx="1"/>
          </p:nvPr>
        </p:nvSpPr>
        <p:spPr>
          <a:xfrm>
            <a:off x="6084888" y="2224088"/>
            <a:ext cx="2922587" cy="642937"/>
          </a:xfrm>
        </p:spPr>
        <p:txBody>
          <a:bodyPr lIns="68569" tIns="34275" rIns="68569" bIns="34275">
            <a:normAutofit fontScale="47500" lnSpcReduction="20000"/>
          </a:bodyPr>
          <a:lstStyle/>
          <a:p>
            <a:pPr marL="0" indent="0" algn="just" eaLnBrk="1" fontAlgn="auto" hangingPunct="1">
              <a:spcBef>
                <a:spcPts val="0"/>
              </a:spcBef>
              <a:buClr>
                <a:srgbClr val="2F5496"/>
              </a:buClr>
              <a:buSzPct val="100000"/>
              <a:buFont typeface="Arial"/>
              <a:buNone/>
              <a:defRPr/>
            </a:pPr>
            <a:r>
              <a:rPr lang="en-GB" sz="2800" dirty="0">
                <a:solidFill>
                  <a:schemeClr val="dk1"/>
                </a:solidFill>
                <a:latin typeface="Calibri"/>
                <a:ea typeface="Calibri"/>
                <a:cs typeface="Calibri"/>
                <a:sym typeface="Calibri"/>
              </a:rPr>
              <a:t>You can find lots of useful information to help support your child in the parents section of Help You Choose</a:t>
            </a:r>
            <a:endParaRPr sz="2800" dirty="0">
              <a:solidFill>
                <a:schemeClr val="dk1"/>
              </a:solidFill>
              <a:latin typeface="Calibri"/>
              <a:ea typeface="Calibri"/>
              <a:cs typeface="Calibri"/>
              <a:sym typeface="Calibri"/>
            </a:endParaRPr>
          </a:p>
          <a:p>
            <a:pPr marL="0" indent="0" eaLnBrk="1" fontAlgn="auto" hangingPunct="1">
              <a:buClr>
                <a:srgbClr val="2F5496"/>
              </a:buClr>
              <a:buSzPct val="100000"/>
              <a:buFont typeface="Arial"/>
              <a:buNone/>
              <a:defRPr/>
            </a:pPr>
            <a:endParaRPr sz="2800" dirty="0">
              <a:solidFill>
                <a:schemeClr val="dk1"/>
              </a:solidFill>
              <a:latin typeface="Calibri"/>
              <a:ea typeface="Calibri"/>
              <a:cs typeface="Calibri"/>
              <a:sym typeface="Calibri"/>
            </a:endParaRPr>
          </a:p>
        </p:txBody>
      </p:sp>
      <p:pic>
        <p:nvPicPr>
          <p:cNvPr id="28676" name="Google Shape;104;p3"/>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7838" y="3195638"/>
            <a:ext cx="460057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7" name="Google Shape;105;p3"/>
          <p:cNvCxnSpPr>
            <a:cxnSpLocks noChangeShapeType="1"/>
          </p:cNvCxnSpPr>
          <p:nvPr/>
        </p:nvCxnSpPr>
        <p:spPr bwMode="auto">
          <a:xfrm flipH="1">
            <a:off x="7885113" y="2720975"/>
            <a:ext cx="639762" cy="415925"/>
          </a:xfrm>
          <a:prstGeom prst="straightConnector1">
            <a:avLst/>
          </a:prstGeom>
          <a:noFill/>
          <a:ln w="9525">
            <a:solidFill>
              <a:srgbClr val="FF3300"/>
            </a:solidFill>
            <a:miter lim="800000"/>
            <a:headEnd type="none" w="sm" len="sm"/>
            <a:tailEnd type="triangle" w="med" len="med"/>
          </a:ln>
          <a:extLst>
            <a:ext uri="{909E8E84-426E-40DD-AFC4-6F175D3DCCD1}">
              <a14:hiddenFill xmlns:a14="http://schemas.microsoft.com/office/drawing/2010/main">
                <a:noFill/>
              </a14:hiddenFill>
            </a:ext>
          </a:extLst>
        </p:spPr>
      </p:cxnSp>
      <p:sp>
        <p:nvSpPr>
          <p:cNvPr id="106" name="Google Shape;106;p3"/>
          <p:cNvSpPr/>
          <p:nvPr/>
        </p:nvSpPr>
        <p:spPr>
          <a:xfrm>
            <a:off x="39688" y="925513"/>
            <a:ext cx="5756275" cy="1939925"/>
          </a:xfrm>
          <a:prstGeom prst="rect">
            <a:avLst/>
          </a:prstGeom>
          <a:noFill/>
          <a:ln>
            <a:noFill/>
          </a:ln>
        </p:spPr>
        <p:txBody>
          <a:bodyPr spcFirstLastPara="1" lIns="68569" tIns="34275" rIns="68569" bIns="34275">
            <a:spAutoFit/>
          </a:bodyPr>
          <a:lstStyle/>
          <a:p>
            <a:pPr defTabSz="685800" eaLnBrk="1" fontAlgn="auto" hangingPunct="1">
              <a:spcBef>
                <a:spcPts val="0"/>
              </a:spcBef>
              <a:spcAft>
                <a:spcPts val="0"/>
              </a:spcAft>
              <a:buClr>
                <a:srgbClr val="000000"/>
              </a:buClr>
              <a:defRPr/>
            </a:pPr>
            <a:r>
              <a:rPr lang="en-GB" u="sng" kern="0" dirty="0">
                <a:solidFill>
                  <a:srgbClr val="FF0000"/>
                </a:solidFill>
                <a:latin typeface="Calibri"/>
                <a:ea typeface="Calibri"/>
                <a:cs typeface="Calibri"/>
                <a:sym typeface="Calibri"/>
              </a:rPr>
              <a:t>Why Apply Online via Help You Choose?</a:t>
            </a:r>
            <a:endParaRPr u="sng" kern="0" dirty="0">
              <a:solidFill>
                <a:srgbClr val="FF0000"/>
              </a:solidFill>
              <a:latin typeface="Calibri"/>
              <a:ea typeface="Calibri"/>
              <a:cs typeface="Calibri"/>
              <a:sym typeface="Calibri"/>
            </a:endParaRPr>
          </a:p>
          <a:p>
            <a:pPr marL="214313" indent="-214313" defTabSz="685800" eaLnBrk="1" fontAlgn="auto" hangingPunct="1">
              <a:spcBef>
                <a:spcPts val="0"/>
              </a:spcBef>
              <a:spcAft>
                <a:spcPts val="0"/>
              </a:spcAft>
              <a:buClr>
                <a:srgbClr val="000000"/>
              </a:buClr>
              <a:buSzPts val="1800"/>
              <a:buFont typeface="Arial"/>
              <a:buChar char="•"/>
              <a:defRPr/>
            </a:pPr>
            <a:r>
              <a:rPr lang="en-GB" i="1" kern="0" dirty="0">
                <a:solidFill>
                  <a:srgbClr val="000000"/>
                </a:solidFill>
                <a:latin typeface="Calibri"/>
                <a:ea typeface="Calibri"/>
                <a:cs typeface="Calibri"/>
                <a:sym typeface="Calibri"/>
              </a:rPr>
              <a:t>All the learning options are all in one place.</a:t>
            </a:r>
            <a:endParaRPr sz="1400" kern="0" dirty="0">
              <a:solidFill>
                <a:srgbClr val="000000"/>
              </a:solidFill>
              <a:latin typeface="Arial"/>
              <a:cs typeface="Arial"/>
              <a:sym typeface="Arial"/>
            </a:endParaRPr>
          </a:p>
          <a:p>
            <a:pPr marL="214313" indent="-214313" defTabSz="685800" eaLnBrk="1" fontAlgn="auto" hangingPunct="1">
              <a:spcBef>
                <a:spcPts val="0"/>
              </a:spcBef>
              <a:spcAft>
                <a:spcPts val="0"/>
              </a:spcAft>
              <a:buClr>
                <a:srgbClr val="000000"/>
              </a:buClr>
              <a:buSzPts val="1800"/>
              <a:buFont typeface="Arial"/>
              <a:buChar char="•"/>
              <a:defRPr/>
            </a:pPr>
            <a:r>
              <a:rPr lang="en-GB" i="1" kern="0" dirty="0">
                <a:solidFill>
                  <a:srgbClr val="000000"/>
                </a:solidFill>
                <a:latin typeface="Calibri"/>
                <a:ea typeface="Calibri"/>
                <a:cs typeface="Calibri"/>
                <a:sym typeface="Calibri"/>
              </a:rPr>
              <a:t>Young people can apply to multiple providers using the same information.</a:t>
            </a:r>
            <a:endParaRPr sz="1400" kern="0" dirty="0">
              <a:solidFill>
                <a:srgbClr val="000000"/>
              </a:solidFill>
              <a:latin typeface="Arial"/>
              <a:cs typeface="Arial"/>
              <a:sym typeface="Arial"/>
            </a:endParaRPr>
          </a:p>
          <a:p>
            <a:pPr marL="214313" indent="-214313" defTabSz="685800" eaLnBrk="1" fontAlgn="auto" hangingPunct="1">
              <a:spcBef>
                <a:spcPts val="0"/>
              </a:spcBef>
              <a:spcAft>
                <a:spcPts val="0"/>
              </a:spcAft>
              <a:buClr>
                <a:srgbClr val="000000"/>
              </a:buClr>
              <a:buSzPts val="1800"/>
              <a:buFont typeface="Arial"/>
              <a:buChar char="•"/>
              <a:defRPr/>
            </a:pPr>
            <a:r>
              <a:rPr lang="en-GB" i="1" kern="0" dirty="0">
                <a:solidFill>
                  <a:srgbClr val="000000"/>
                </a:solidFill>
                <a:latin typeface="Calibri"/>
                <a:ea typeface="Calibri"/>
                <a:cs typeface="Calibri"/>
                <a:sym typeface="Calibri"/>
              </a:rPr>
              <a:t>They will receive emails to keep them up-to-date with the progress of their applications.</a:t>
            </a:r>
            <a:endParaRPr sz="1400" kern="0" dirty="0">
              <a:solidFill>
                <a:srgbClr val="000000"/>
              </a:solidFill>
              <a:latin typeface="Arial"/>
              <a:cs typeface="Arial"/>
              <a:sym typeface="Arial"/>
            </a:endParaRPr>
          </a:p>
          <a:p>
            <a:pPr defTabSz="685800" eaLnBrk="1" fontAlgn="auto" hangingPunct="1">
              <a:spcBef>
                <a:spcPts val="0"/>
              </a:spcBef>
              <a:spcAft>
                <a:spcPts val="0"/>
              </a:spcAft>
              <a:buClr>
                <a:srgbClr val="000000"/>
              </a:buClr>
              <a:defRPr/>
            </a:pPr>
            <a:endParaRPr sz="1350" kern="0" dirty="0">
              <a:solidFill>
                <a:srgbClr val="000000"/>
              </a:solidFill>
              <a:latin typeface="Calibri"/>
              <a:ea typeface="Calibri"/>
              <a:cs typeface="Calibri"/>
              <a:sym typeface="Calibri"/>
            </a:endParaRPr>
          </a:p>
        </p:txBody>
      </p:sp>
      <p:sp>
        <p:nvSpPr>
          <p:cNvPr id="107" name="Google Shape;107;p3"/>
          <p:cNvSpPr/>
          <p:nvPr/>
        </p:nvSpPr>
        <p:spPr>
          <a:xfrm>
            <a:off x="176213" y="3349625"/>
            <a:ext cx="4111625" cy="3046413"/>
          </a:xfrm>
          <a:prstGeom prst="rect">
            <a:avLst/>
          </a:prstGeom>
          <a:noFill/>
          <a:ln>
            <a:noFill/>
          </a:ln>
        </p:spPr>
        <p:txBody>
          <a:bodyPr spcFirstLastPara="1" lIns="68569" tIns="34275" rIns="68569" bIns="34275">
            <a:spAutoFit/>
          </a:bodyPr>
          <a:lstStyle/>
          <a:p>
            <a:pPr defTabSz="685800" eaLnBrk="1" fontAlgn="auto" hangingPunct="1">
              <a:spcBef>
                <a:spcPts val="0"/>
              </a:spcBef>
              <a:spcAft>
                <a:spcPts val="0"/>
              </a:spcAft>
              <a:buClr>
                <a:srgbClr val="000000"/>
              </a:buClr>
              <a:defRPr/>
            </a:pPr>
            <a:r>
              <a:rPr lang="en-GB" u="sng" kern="0" dirty="0">
                <a:solidFill>
                  <a:srgbClr val="FF0000"/>
                </a:solidFill>
                <a:latin typeface="Calibri"/>
                <a:ea typeface="Calibri"/>
                <a:cs typeface="Calibri"/>
                <a:sym typeface="Calibri"/>
              </a:rPr>
              <a:t>What Happens After Applying?</a:t>
            </a:r>
            <a:endParaRPr sz="1400" kern="0" dirty="0">
              <a:solidFill>
                <a:srgbClr val="000000"/>
              </a:solidFill>
              <a:latin typeface="Arial"/>
              <a:cs typeface="Arial"/>
              <a:sym typeface="Arial"/>
            </a:endParaRPr>
          </a:p>
          <a:p>
            <a:pPr marL="214313" indent="-214313" defTabSz="685800" eaLnBrk="1" fontAlgn="auto" hangingPunct="1">
              <a:spcBef>
                <a:spcPts val="0"/>
              </a:spcBef>
              <a:spcAft>
                <a:spcPts val="0"/>
              </a:spcAft>
              <a:buClr>
                <a:srgbClr val="2F5496"/>
              </a:buClr>
              <a:buSzPts val="1800"/>
              <a:buFont typeface="Arial"/>
              <a:buChar char="•"/>
              <a:defRPr/>
            </a:pPr>
            <a:r>
              <a:rPr lang="en-GB" i="1" kern="0" dirty="0">
                <a:solidFill>
                  <a:srgbClr val="000000"/>
                </a:solidFill>
                <a:latin typeface="Calibri"/>
                <a:ea typeface="Calibri"/>
                <a:cs typeface="Calibri"/>
                <a:sym typeface="Calibri"/>
              </a:rPr>
              <a:t>The student gets an </a:t>
            </a:r>
            <a:r>
              <a:rPr lang="en-GB" b="1" i="1" kern="0" dirty="0">
                <a:solidFill>
                  <a:srgbClr val="4472C4"/>
                </a:solidFill>
                <a:latin typeface="Calibri"/>
                <a:ea typeface="Calibri"/>
                <a:cs typeface="Calibri"/>
                <a:sym typeface="Calibri"/>
              </a:rPr>
              <a:t>Email Receipt</a:t>
            </a:r>
            <a:r>
              <a:rPr lang="en-GB" i="1" kern="0" dirty="0">
                <a:solidFill>
                  <a:srgbClr val="000000"/>
                </a:solidFill>
                <a:latin typeface="Calibri"/>
                <a:ea typeface="Calibri"/>
                <a:cs typeface="Calibri"/>
                <a:sym typeface="Calibri"/>
              </a:rPr>
              <a:t> to confirm their application’s been sent</a:t>
            </a:r>
            <a:endParaRPr sz="1400" kern="0" dirty="0">
              <a:solidFill>
                <a:srgbClr val="000000"/>
              </a:solidFill>
              <a:latin typeface="Arial"/>
              <a:cs typeface="Arial"/>
              <a:sym typeface="Arial"/>
            </a:endParaRPr>
          </a:p>
          <a:p>
            <a:pPr marL="214313" indent="-214313" defTabSz="685800" eaLnBrk="1" fontAlgn="auto" hangingPunct="1">
              <a:spcBef>
                <a:spcPts val="0"/>
              </a:spcBef>
              <a:spcAft>
                <a:spcPts val="0"/>
              </a:spcAft>
              <a:buClr>
                <a:srgbClr val="2F5496"/>
              </a:buClr>
              <a:buSzPts val="1800"/>
              <a:buFont typeface="Arial"/>
              <a:buChar char="•"/>
              <a:defRPr/>
            </a:pPr>
            <a:r>
              <a:rPr lang="en-GB" i="1" kern="0" dirty="0">
                <a:solidFill>
                  <a:srgbClr val="000000"/>
                </a:solidFill>
                <a:latin typeface="Calibri"/>
                <a:ea typeface="Calibri"/>
                <a:cs typeface="Calibri"/>
                <a:sym typeface="Calibri"/>
              </a:rPr>
              <a:t>They’ll then get an </a:t>
            </a:r>
            <a:r>
              <a:rPr lang="en-GB" b="1" i="1" kern="0" dirty="0">
                <a:solidFill>
                  <a:srgbClr val="4472C4"/>
                </a:solidFill>
                <a:latin typeface="Calibri"/>
                <a:ea typeface="Calibri"/>
                <a:cs typeface="Calibri"/>
                <a:sym typeface="Calibri"/>
              </a:rPr>
              <a:t>Email acknowledgement</a:t>
            </a:r>
            <a:r>
              <a:rPr lang="en-GB" i="1" kern="0" dirty="0">
                <a:solidFill>
                  <a:srgbClr val="000000"/>
                </a:solidFill>
                <a:latin typeface="Calibri"/>
                <a:ea typeface="Calibri"/>
                <a:cs typeface="Calibri"/>
                <a:sym typeface="Calibri"/>
              </a:rPr>
              <a:t> from each sixth form and college when they start processing the application</a:t>
            </a:r>
            <a:endParaRPr sz="1400" kern="0" dirty="0">
              <a:solidFill>
                <a:srgbClr val="000000"/>
              </a:solidFill>
              <a:latin typeface="Arial"/>
              <a:cs typeface="Arial"/>
              <a:sym typeface="Arial"/>
            </a:endParaRPr>
          </a:p>
          <a:p>
            <a:pPr marL="214313" indent="-214313" defTabSz="685800" eaLnBrk="1" fontAlgn="auto" hangingPunct="1">
              <a:spcBef>
                <a:spcPts val="0"/>
              </a:spcBef>
              <a:spcAft>
                <a:spcPts val="0"/>
              </a:spcAft>
              <a:buClr>
                <a:srgbClr val="2F5496"/>
              </a:buClr>
              <a:buSzPts val="1800"/>
              <a:buFont typeface="Arial"/>
              <a:buChar char="•"/>
              <a:defRPr/>
            </a:pPr>
            <a:r>
              <a:rPr lang="en-GB" i="1" kern="0" dirty="0">
                <a:solidFill>
                  <a:srgbClr val="000000"/>
                </a:solidFill>
                <a:latin typeface="Calibri"/>
                <a:ea typeface="Calibri"/>
                <a:cs typeface="Calibri"/>
                <a:sym typeface="Calibri"/>
              </a:rPr>
              <a:t>Some sixth forms and colleges then contact the student to arrange an </a:t>
            </a:r>
            <a:r>
              <a:rPr lang="en-GB" b="1" i="1" kern="0" dirty="0">
                <a:solidFill>
                  <a:srgbClr val="4472C4"/>
                </a:solidFill>
                <a:latin typeface="Calibri"/>
                <a:ea typeface="Calibri"/>
                <a:cs typeface="Calibri"/>
                <a:sym typeface="Calibri"/>
              </a:rPr>
              <a:t>Advice Interview</a:t>
            </a:r>
            <a:endParaRPr sz="1400" kern="0" dirty="0">
              <a:solidFill>
                <a:srgbClr val="000000"/>
              </a:solidFill>
              <a:latin typeface="Arial"/>
              <a:cs typeface="Arial"/>
              <a:sym typeface="Arial"/>
            </a:endParaRPr>
          </a:p>
          <a:p>
            <a:pPr defTabSz="685800" eaLnBrk="1" fontAlgn="auto" hangingPunct="1">
              <a:spcBef>
                <a:spcPts val="0"/>
              </a:spcBef>
              <a:spcAft>
                <a:spcPts val="0"/>
              </a:spcAft>
              <a:buClr>
                <a:srgbClr val="000000"/>
              </a:buClr>
              <a:defRPr/>
            </a:pPr>
            <a:endParaRPr sz="1350" u="sng" kern="0"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113;p4"/>
          <p:cNvSpPr txBox="1">
            <a:spLocks noGrp="1"/>
          </p:cNvSpPr>
          <p:nvPr>
            <p:ph type="title" idx="4294967295"/>
          </p:nvPr>
        </p:nvSpPr>
        <p:spPr>
          <a:xfrm>
            <a:off x="4067175" y="69850"/>
            <a:ext cx="4929188" cy="552450"/>
          </a:xfrm>
        </p:spPr>
        <p:txBody>
          <a:bodyPr lIns="68569" tIns="34275" rIns="68569" bIns="34275"/>
          <a:lstStyle/>
          <a:p>
            <a:pPr algn="r" eaLnBrk="1" hangingPunct="1">
              <a:lnSpc>
                <a:spcPct val="90000"/>
              </a:lnSpc>
              <a:buSzPts val="3600"/>
              <a:buFont typeface="Calibri" panose="020F0502020204030204" pitchFamily="34" charset="0"/>
              <a:buNone/>
            </a:pPr>
            <a:r>
              <a:rPr lang="en-GB" altLang="en-US" sz="3200" b="1" u="sng" smtClean="0">
                <a:latin typeface="Calibri" panose="020F0502020204030204" pitchFamily="34" charset="0"/>
                <a:cs typeface="Calibri" panose="020F0502020204030204" pitchFamily="34" charset="0"/>
                <a:sym typeface="Calibri" panose="020F0502020204030204" pitchFamily="34" charset="0"/>
              </a:rPr>
              <a:t>Apprenticeships &amp; Training</a:t>
            </a:r>
            <a:endParaRPr lang="en-US" altLang="en-US" sz="5400" b="1" u="sng" smtClean="0">
              <a:latin typeface="Calibri" panose="020F0502020204030204" pitchFamily="34" charset="0"/>
              <a:cs typeface="Calibri" panose="020F0502020204030204" pitchFamily="34" charset="0"/>
              <a:sym typeface="Calibri" panose="020F0502020204030204" pitchFamily="34" charset="0"/>
            </a:endParaRPr>
          </a:p>
        </p:txBody>
      </p:sp>
      <p:sp>
        <p:nvSpPr>
          <p:cNvPr id="30723" name="Google Shape;114;p4"/>
          <p:cNvSpPr txBox="1">
            <a:spLocks noGrp="1"/>
          </p:cNvSpPr>
          <p:nvPr>
            <p:ph type="body" idx="4294967295"/>
          </p:nvPr>
        </p:nvSpPr>
        <p:spPr>
          <a:xfrm>
            <a:off x="77788" y="804863"/>
            <a:ext cx="4795837" cy="1268412"/>
          </a:xfrm>
        </p:spPr>
        <p:txBody>
          <a:bodyPr lIns="68569" tIns="34275" rIns="68569" bIns="34275"/>
          <a:lstStyle/>
          <a:p>
            <a:pPr algn="ctr" eaLnBrk="1" hangingPunct="1">
              <a:lnSpc>
                <a:spcPct val="90000"/>
              </a:lnSpc>
              <a:buSzPts val="2000"/>
            </a:pPr>
            <a:r>
              <a:rPr lang="en-GB" altLang="en-US" sz="2000" smtClean="0">
                <a:latin typeface="Calibri" panose="020F0502020204030204" pitchFamily="34" charset="0"/>
                <a:cs typeface="Calibri" panose="020F0502020204030204" pitchFamily="34" charset="0"/>
                <a:sym typeface="Calibri" panose="020F0502020204030204" pitchFamily="34" charset="0"/>
              </a:rPr>
              <a:t>If you/your child are interested in an apprenticeship go to the Apprenticeships &amp; Training section on Help You Choose.</a:t>
            </a:r>
            <a:r>
              <a:rPr lang="en-GB" altLang="en-US" sz="2000" b="1" smtClean="0">
                <a:latin typeface="Calibri" panose="020F0502020204030204" pitchFamily="34" charset="0"/>
                <a:cs typeface="Calibri" panose="020F0502020204030204" pitchFamily="34" charset="0"/>
                <a:sym typeface="Calibri" panose="020F0502020204030204" pitchFamily="34" charset="0"/>
              </a:rPr>
              <a:t> </a:t>
            </a:r>
            <a:endParaRPr lang="en-US" altLang="en-US" sz="4000" smtClean="0">
              <a:latin typeface="Calibri" panose="020F0502020204030204" pitchFamily="34" charset="0"/>
              <a:cs typeface="Calibri" panose="020F0502020204030204" pitchFamily="34" charset="0"/>
              <a:sym typeface="Calibri" panose="020F0502020204030204" pitchFamily="34" charset="0"/>
            </a:endParaRPr>
          </a:p>
        </p:txBody>
      </p:sp>
      <p:pic>
        <p:nvPicPr>
          <p:cNvPr id="30724" name="Google Shape;115;p4"/>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538" y="1473200"/>
            <a:ext cx="4424362"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5" name="Google Shape;116;p4"/>
          <p:cNvCxnSpPr>
            <a:cxnSpLocks noChangeShapeType="1"/>
          </p:cNvCxnSpPr>
          <p:nvPr/>
        </p:nvCxnSpPr>
        <p:spPr bwMode="auto">
          <a:xfrm>
            <a:off x="4298950" y="1655763"/>
            <a:ext cx="1808163" cy="479425"/>
          </a:xfrm>
          <a:prstGeom prst="straightConnector1">
            <a:avLst/>
          </a:prstGeom>
          <a:noFill/>
          <a:ln w="9525">
            <a:solidFill>
              <a:srgbClr val="FF3300"/>
            </a:solidFill>
            <a:miter lim="800000"/>
            <a:headEnd type="none" w="sm" len="sm"/>
            <a:tailEnd type="triangle" w="med" len="med"/>
          </a:ln>
          <a:extLst>
            <a:ext uri="{909E8E84-426E-40DD-AFC4-6F175D3DCCD1}">
              <a14:hiddenFill xmlns:a14="http://schemas.microsoft.com/office/drawing/2010/main">
                <a:noFill/>
              </a14:hiddenFill>
            </a:ext>
          </a:extLst>
        </p:spPr>
      </p:cxnSp>
      <p:pic>
        <p:nvPicPr>
          <p:cNvPr id="30726" name="Google Shape;117;p4"/>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88" y="2073275"/>
            <a:ext cx="601662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Google Shape;123;p5"/>
          <p:cNvSpPr txBox="1">
            <a:spLocks noGrp="1"/>
          </p:cNvSpPr>
          <p:nvPr>
            <p:ph type="title"/>
          </p:nvPr>
        </p:nvSpPr>
        <p:spPr>
          <a:xfrm>
            <a:off x="0" y="225425"/>
            <a:ext cx="5778500" cy="369888"/>
          </a:xfrm>
        </p:spPr>
        <p:txBody>
          <a:bodyPr lIns="68569" tIns="34275" rIns="68569" bIns="34275">
            <a:normAutofit fontScale="90000"/>
          </a:bodyPr>
          <a:lstStyle/>
          <a:p>
            <a:pPr eaLnBrk="1" hangingPunct="1">
              <a:spcBef>
                <a:spcPct val="0"/>
              </a:spcBef>
              <a:spcAft>
                <a:spcPct val="0"/>
              </a:spcAft>
              <a:buClr>
                <a:srgbClr val="000000"/>
              </a:buClr>
              <a:buSzPts val="3200"/>
              <a:buFont typeface="Calibri" panose="020F0502020204030204" pitchFamily="34" charset="0"/>
              <a:buNone/>
              <a:defRPr/>
            </a:pPr>
            <a:r>
              <a:rPr lang="en-GB" altLang="en-US" sz="3200" b="1" u="sng">
                <a:latin typeface="Calibri" panose="020F0502020204030204" pitchFamily="34" charset="0"/>
                <a:cs typeface="Calibri" panose="020F0502020204030204" pitchFamily="34" charset="0"/>
                <a:sym typeface="Calibri" panose="020F0502020204030204" pitchFamily="34" charset="0"/>
              </a:rPr>
              <a:t>Apprenticeships Norfolk</a:t>
            </a:r>
            <a:endParaRPr lang="en-US" altLang="en-US" sz="5400">
              <a:latin typeface="Calibri" panose="020F0502020204030204" pitchFamily="34" charset="0"/>
              <a:cs typeface="Calibri" panose="020F0502020204030204" pitchFamily="34" charset="0"/>
              <a:sym typeface="Calibri" panose="020F0502020204030204" pitchFamily="34" charset="0"/>
            </a:endParaRPr>
          </a:p>
        </p:txBody>
      </p:sp>
      <p:sp>
        <p:nvSpPr>
          <p:cNvPr id="124" name="Google Shape;124;p5"/>
          <p:cNvSpPr txBox="1">
            <a:spLocks noGrp="1"/>
          </p:cNvSpPr>
          <p:nvPr>
            <p:ph type="body" idx="1"/>
          </p:nvPr>
        </p:nvSpPr>
        <p:spPr>
          <a:xfrm>
            <a:off x="84138" y="1619250"/>
            <a:ext cx="4678362" cy="946150"/>
          </a:xfrm>
        </p:spPr>
        <p:txBody>
          <a:bodyPr lIns="68569" tIns="34275" rIns="68569" bIns="34275">
            <a:normAutofit fontScale="92500" lnSpcReduction="20000"/>
          </a:bodyPr>
          <a:lstStyle/>
          <a:p>
            <a:pPr marL="0" indent="0" algn="ctr" eaLnBrk="1" fontAlgn="auto" hangingPunct="1">
              <a:spcBef>
                <a:spcPts val="0"/>
              </a:spcBef>
              <a:buClr>
                <a:srgbClr val="2F5496"/>
              </a:buClr>
              <a:buSzPct val="100000"/>
              <a:buFont typeface="Arial"/>
              <a:buNone/>
              <a:defRPr/>
            </a:pPr>
            <a:r>
              <a:rPr lang="en-GB" sz="2200" dirty="0">
                <a:solidFill>
                  <a:schemeClr val="dk1"/>
                </a:solidFill>
                <a:latin typeface="Calibri"/>
                <a:ea typeface="Calibri"/>
                <a:cs typeface="Calibri"/>
                <a:sym typeface="Calibri"/>
              </a:rPr>
              <a:t>You can find further information about apprenticeships in Norfolk on the Apprenticeships Norfolk website at: </a:t>
            </a:r>
            <a:r>
              <a:rPr lang="en-GB" sz="2200" u="sng" dirty="0">
                <a:solidFill>
                  <a:schemeClr val="hlink"/>
                </a:solidFill>
                <a:latin typeface="Calibri"/>
                <a:ea typeface="Calibri"/>
                <a:cs typeface="Calibri"/>
                <a:sym typeface="Calibri"/>
                <a:hlinkClick r:id="rId3"/>
              </a:rPr>
              <a:t>www.apprenticeshipsnorfolk.org</a:t>
            </a:r>
            <a:endParaRPr sz="2200" dirty="0">
              <a:solidFill>
                <a:schemeClr val="dk1"/>
              </a:solidFill>
              <a:latin typeface="Calibri"/>
              <a:ea typeface="Calibri"/>
              <a:cs typeface="Calibri"/>
              <a:sym typeface="Calibri"/>
            </a:endParaRPr>
          </a:p>
          <a:p>
            <a:pPr marL="171450" indent="-65722" eaLnBrk="1" fontAlgn="auto" hangingPunct="1">
              <a:buClr>
                <a:srgbClr val="2F5496"/>
              </a:buClr>
              <a:buSzPct val="100000"/>
              <a:buFont typeface="Arial"/>
              <a:buNone/>
              <a:defRPr/>
            </a:pPr>
            <a:endParaRPr sz="1800" dirty="0">
              <a:solidFill>
                <a:schemeClr val="dk1"/>
              </a:solidFill>
              <a:latin typeface="Calibri"/>
              <a:ea typeface="Calibri"/>
              <a:cs typeface="Calibri"/>
              <a:sym typeface="Calibri"/>
            </a:endParaRPr>
          </a:p>
        </p:txBody>
      </p:sp>
      <p:pic>
        <p:nvPicPr>
          <p:cNvPr id="32772" name="Google Shape;125;p5"/>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563" y="2844800"/>
            <a:ext cx="4672012"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Google Shape;126;p5"/>
          <p:cNvSpPr/>
          <p:nvPr/>
        </p:nvSpPr>
        <p:spPr>
          <a:xfrm>
            <a:off x="4764088" y="157163"/>
            <a:ext cx="4392612" cy="1054100"/>
          </a:xfrm>
          <a:prstGeom prst="rect">
            <a:avLst/>
          </a:prstGeom>
          <a:noFill/>
          <a:ln>
            <a:noFill/>
          </a:ln>
        </p:spPr>
        <p:txBody>
          <a:bodyPr spcFirstLastPara="1" lIns="68569" tIns="34275" rIns="68569" bIns="34275">
            <a:spAutoFit/>
          </a:bodyPr>
          <a:lstStyle/>
          <a:p>
            <a:pPr defTabSz="685800" eaLnBrk="1" fontAlgn="auto" hangingPunct="1">
              <a:spcBef>
                <a:spcPts val="0"/>
              </a:spcBef>
              <a:spcAft>
                <a:spcPts val="0"/>
              </a:spcAft>
              <a:buClr>
                <a:srgbClr val="000000"/>
              </a:buClr>
              <a:defRPr/>
            </a:pPr>
            <a:r>
              <a:rPr lang="en-GB" sz="3200" b="1" u="sng" kern="0">
                <a:solidFill>
                  <a:srgbClr val="000000"/>
                </a:solidFill>
                <a:latin typeface="Calibri"/>
                <a:ea typeface="Calibri"/>
                <a:cs typeface="Calibri"/>
                <a:sym typeface="Calibri"/>
              </a:rPr>
              <a:t>National apprenticeships website</a:t>
            </a:r>
            <a:endParaRPr sz="3200" b="1" u="sng" kern="0">
              <a:solidFill>
                <a:srgbClr val="000000"/>
              </a:solidFill>
              <a:latin typeface="Calibri"/>
              <a:ea typeface="Calibri"/>
              <a:cs typeface="Calibri"/>
              <a:sym typeface="Calibri"/>
            </a:endParaRPr>
          </a:p>
        </p:txBody>
      </p:sp>
      <p:sp>
        <p:nvSpPr>
          <p:cNvPr id="127" name="Google Shape;127;p5"/>
          <p:cNvSpPr/>
          <p:nvPr/>
        </p:nvSpPr>
        <p:spPr>
          <a:xfrm>
            <a:off x="4584700" y="1439863"/>
            <a:ext cx="4572000" cy="622300"/>
          </a:xfrm>
          <a:prstGeom prst="rect">
            <a:avLst/>
          </a:prstGeom>
          <a:noFill/>
          <a:ln>
            <a:noFill/>
          </a:ln>
        </p:spPr>
        <p:txBody>
          <a:bodyPr spcFirstLastPara="1" lIns="68569" tIns="34275" rIns="68569" bIns="34275">
            <a:spAutoFit/>
          </a:bodyPr>
          <a:lstStyle/>
          <a:p>
            <a:pPr algn="ctr" defTabSz="685800" eaLnBrk="1" fontAlgn="auto" hangingPunct="1">
              <a:spcBef>
                <a:spcPts val="0"/>
              </a:spcBef>
              <a:spcAft>
                <a:spcPts val="0"/>
              </a:spcAft>
              <a:buClr>
                <a:srgbClr val="000000"/>
              </a:buClr>
              <a:defRPr/>
            </a:pPr>
            <a:r>
              <a:rPr lang="en-GB" kern="0" dirty="0">
                <a:solidFill>
                  <a:srgbClr val="000000"/>
                </a:solidFill>
                <a:latin typeface="Calibri"/>
                <a:ea typeface="Calibri"/>
                <a:cs typeface="Calibri"/>
                <a:sym typeface="Calibri"/>
              </a:rPr>
              <a:t>You can register for apprenticeship vacancies at </a:t>
            </a:r>
            <a:r>
              <a:rPr lang="en-GB" u="sng" kern="0" dirty="0">
                <a:solidFill>
                  <a:srgbClr val="000000"/>
                </a:solidFill>
                <a:latin typeface="Calibri"/>
                <a:ea typeface="Calibri"/>
                <a:cs typeface="Calibri"/>
                <a:sym typeface="Calibri"/>
                <a:hlinkClick r:id="rId5"/>
              </a:rPr>
              <a:t>www.gov.uk/apply-apprenticeship</a:t>
            </a:r>
            <a:endParaRPr kern="0" dirty="0">
              <a:solidFill>
                <a:srgbClr val="000000"/>
              </a:solidFill>
              <a:latin typeface="Calibri"/>
              <a:ea typeface="Calibri"/>
              <a:cs typeface="Calibri"/>
              <a:sym typeface="Calibri"/>
            </a:endParaRPr>
          </a:p>
        </p:txBody>
      </p:sp>
      <p:pic>
        <p:nvPicPr>
          <p:cNvPr id="32775" name="Google Shape;128;p5"/>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75250" y="2266950"/>
            <a:ext cx="3657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Google Shape;129;p5"/>
          <p:cNvSpPr txBox="1"/>
          <p:nvPr/>
        </p:nvSpPr>
        <p:spPr>
          <a:xfrm>
            <a:off x="5410200" y="4546600"/>
            <a:ext cx="3733800" cy="1708150"/>
          </a:xfrm>
          <a:prstGeom prst="rect">
            <a:avLst/>
          </a:prstGeom>
          <a:noFill/>
          <a:ln>
            <a:noFill/>
          </a:ln>
        </p:spPr>
        <p:txBody>
          <a:bodyPr spcFirstLastPara="1" lIns="68569" tIns="68569" rIns="68569" bIns="68569">
            <a:spAutoFit/>
          </a:bodyPr>
          <a:lstStyle/>
          <a:p>
            <a:pPr defTabSz="685800" eaLnBrk="1" fontAlgn="auto" hangingPunct="1">
              <a:spcBef>
                <a:spcPts val="0"/>
              </a:spcBef>
              <a:spcAft>
                <a:spcPts val="0"/>
              </a:spcAft>
              <a:buClr>
                <a:srgbClr val="000000"/>
              </a:buClr>
              <a:defRPr/>
            </a:pPr>
            <a:r>
              <a:rPr lang="en-GB" kern="0" dirty="0">
                <a:solidFill>
                  <a:srgbClr val="000000"/>
                </a:solidFill>
                <a:latin typeface="Calibri"/>
                <a:ea typeface="Calibri"/>
                <a:cs typeface="Calibri"/>
                <a:sym typeface="Calibri"/>
              </a:rPr>
              <a:t>National Apprenticeship week (6-12th February 2023)</a:t>
            </a:r>
            <a:endParaRPr kern="0" dirty="0">
              <a:solidFill>
                <a:srgbClr val="000000"/>
              </a:solidFill>
              <a:latin typeface="Calibri"/>
              <a:ea typeface="Calibri"/>
              <a:cs typeface="Calibri"/>
              <a:sym typeface="Calibri"/>
            </a:endParaRPr>
          </a:p>
          <a:p>
            <a:pPr algn="ctr" defTabSz="685800" eaLnBrk="1" fontAlgn="auto" hangingPunct="1">
              <a:spcBef>
                <a:spcPts val="0"/>
              </a:spcBef>
              <a:spcAft>
                <a:spcPts val="0"/>
              </a:spcAft>
              <a:buClr>
                <a:srgbClr val="000000"/>
              </a:buClr>
              <a:defRPr/>
            </a:pPr>
            <a:r>
              <a:rPr lang="en-GB" i="1" kern="0" dirty="0">
                <a:solidFill>
                  <a:srgbClr val="000000"/>
                </a:solidFill>
                <a:latin typeface="Calibri"/>
                <a:ea typeface="Calibri"/>
                <a:cs typeface="Calibri"/>
                <a:sym typeface="Calibri"/>
              </a:rPr>
              <a:t>Drop down Morning - support with applications</a:t>
            </a:r>
            <a:endParaRPr i="1" kern="0" dirty="0">
              <a:solidFill>
                <a:srgbClr val="000000"/>
              </a:solidFill>
              <a:latin typeface="Calibri"/>
              <a:ea typeface="Calibri"/>
              <a:cs typeface="Calibri"/>
              <a:sym typeface="Calibri"/>
            </a:endParaRPr>
          </a:p>
          <a:p>
            <a:pPr algn="ctr" defTabSz="685800" eaLnBrk="1" fontAlgn="auto" hangingPunct="1">
              <a:spcBef>
                <a:spcPts val="0"/>
              </a:spcBef>
              <a:spcAft>
                <a:spcPts val="0"/>
              </a:spcAft>
              <a:buClr>
                <a:srgbClr val="000000"/>
              </a:buClr>
              <a:defRPr/>
            </a:pPr>
            <a:r>
              <a:rPr lang="en-GB" i="1" kern="0" dirty="0">
                <a:solidFill>
                  <a:srgbClr val="000000"/>
                </a:solidFill>
                <a:latin typeface="Calibri"/>
                <a:ea typeface="Calibri"/>
                <a:cs typeface="Calibri"/>
                <a:sym typeface="Calibri"/>
              </a:rPr>
              <a:t>Taster Sessions</a:t>
            </a:r>
            <a:endParaRPr i="1" kern="0" dirty="0">
              <a:solidFill>
                <a:srgbClr val="000000"/>
              </a:solidFill>
              <a:latin typeface="Calibri"/>
              <a:ea typeface="Calibri"/>
              <a:cs typeface="Calibri"/>
              <a:sym typeface="Calibri"/>
            </a:endParaRPr>
          </a:p>
          <a:p>
            <a:pPr defTabSz="685800" eaLnBrk="1" fontAlgn="auto" hangingPunct="1">
              <a:spcBef>
                <a:spcPts val="0"/>
              </a:spcBef>
              <a:spcAft>
                <a:spcPts val="0"/>
              </a:spcAft>
              <a:buClr>
                <a:srgbClr val="000000"/>
              </a:buClr>
              <a:defRPr/>
            </a:pPr>
            <a:endParaRPr sz="1200" i="1" kern="0"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9525"/>
            <a:ext cx="8229600" cy="755650"/>
          </a:xfrm>
        </p:spPr>
        <p:txBody>
          <a:bodyPr/>
          <a:lstStyle/>
          <a:p>
            <a:r>
              <a:rPr lang="en-GB" altLang="en-US" b="1" u="sng" smtClean="0">
                <a:cs typeface="Calibri Light" panose="020F0302020204030204" pitchFamily="34" charset="0"/>
              </a:rPr>
              <a:t>Purpose of the Evening: </a:t>
            </a:r>
          </a:p>
        </p:txBody>
      </p:sp>
      <p:sp>
        <p:nvSpPr>
          <p:cNvPr id="7171" name="Content Placeholder 2"/>
          <p:cNvSpPr>
            <a:spLocks noGrp="1"/>
          </p:cNvSpPr>
          <p:nvPr>
            <p:ph idx="1"/>
          </p:nvPr>
        </p:nvSpPr>
        <p:spPr>
          <a:xfrm>
            <a:off x="-1588" y="742950"/>
            <a:ext cx="7219951" cy="4997450"/>
          </a:xfrm>
        </p:spPr>
        <p:txBody>
          <a:bodyPr/>
          <a:lstStyle/>
          <a:p>
            <a:r>
              <a:rPr lang="en-GB" altLang="en-US" sz="2200" b="1" smtClean="0">
                <a:cs typeface="Calibri Light" panose="020F0302020204030204" pitchFamily="34" charset="0"/>
              </a:rPr>
              <a:t>Give you key information to help you maximise your child’s potential at GCSE.</a:t>
            </a:r>
          </a:p>
          <a:p>
            <a:endParaRPr lang="en-GB" altLang="en-US" sz="2200" b="1" smtClean="0">
              <a:cs typeface="Calibri Light" panose="020F0302020204030204" pitchFamily="34" charset="0"/>
            </a:endParaRPr>
          </a:p>
          <a:p>
            <a:r>
              <a:rPr lang="en-GB" altLang="en-US" sz="2200" b="1" smtClean="0">
                <a:cs typeface="Calibri Light" panose="020F0302020204030204" pitchFamily="34" charset="0"/>
              </a:rPr>
              <a:t>To share our high expectations of GCSE students.</a:t>
            </a:r>
          </a:p>
          <a:p>
            <a:endParaRPr lang="en-GB" altLang="en-US" sz="2200" b="1" smtClean="0">
              <a:cs typeface="Calibri Light" panose="020F0302020204030204" pitchFamily="34" charset="0"/>
            </a:endParaRPr>
          </a:p>
          <a:p>
            <a:r>
              <a:rPr lang="en-GB" altLang="en-US" sz="2200" smtClean="0">
                <a:cs typeface="Calibri Light" panose="020F0302020204030204" pitchFamily="34" charset="0"/>
              </a:rPr>
              <a:t>To give you an overview of the key subject specific information surrounding your child’s GCSEs. </a:t>
            </a:r>
          </a:p>
          <a:p>
            <a:endParaRPr lang="en-GB" altLang="en-US" sz="2200" smtClean="0">
              <a:cs typeface="Calibri Light" panose="020F0302020204030204" pitchFamily="34" charset="0"/>
            </a:endParaRPr>
          </a:p>
          <a:p>
            <a:r>
              <a:rPr lang="en-GB" altLang="en-US" sz="2200" smtClean="0">
                <a:cs typeface="Calibri Light" panose="020F0302020204030204" pitchFamily="34" charset="0"/>
              </a:rPr>
              <a:t>To update you on any government or exam related changes that affect current students.</a:t>
            </a:r>
          </a:p>
          <a:p>
            <a:endParaRPr lang="en-GB" altLang="en-US" sz="2200" smtClean="0">
              <a:cs typeface="Calibri Light" panose="020F0302020204030204" pitchFamily="34" charset="0"/>
            </a:endParaRPr>
          </a:p>
          <a:p>
            <a:r>
              <a:rPr lang="en-GB" altLang="en-US" sz="2200" smtClean="0">
                <a:cs typeface="Calibri Light" panose="020F0302020204030204" pitchFamily="34" charset="0"/>
              </a:rPr>
              <a:t>Allow you to access all the key information which can support your child at home with their GCSEs.</a:t>
            </a:r>
          </a:p>
          <a:p>
            <a:endParaRPr lang="en-GB" altLang="en-US" sz="2200" smtClean="0">
              <a:cs typeface="Calibri Light" panose="020F0302020204030204" pitchFamily="34" charset="0"/>
            </a:endParaRPr>
          </a:p>
          <a:p>
            <a:r>
              <a:rPr lang="en-GB" altLang="en-US" sz="2200" smtClean="0">
                <a:cs typeface="Calibri Light" panose="020F0302020204030204" pitchFamily="34" charset="0"/>
              </a:rPr>
              <a:t>Answer any questions you might have about your child’s GCSEs. </a:t>
            </a:r>
          </a:p>
          <a:p>
            <a:endParaRPr lang="en-GB" altLang="en-US" sz="2600" smtClean="0">
              <a:cs typeface="Calibri Light" panose="020F0302020204030204" pitchFamily="34" charset="0"/>
            </a:endParaRPr>
          </a:p>
        </p:txBody>
      </p:sp>
      <p:sp>
        <p:nvSpPr>
          <p:cNvPr id="7172" name="AutoShape 6" descr="What Is A Purpose Statement? (And How To Write One) – Pow Agenc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134;p6"/>
          <p:cNvSpPr txBox="1">
            <a:spLocks noGrp="1"/>
          </p:cNvSpPr>
          <p:nvPr>
            <p:ph type="title"/>
          </p:nvPr>
        </p:nvSpPr>
        <p:spPr>
          <a:xfrm>
            <a:off x="628650" y="1131888"/>
            <a:ext cx="7886700" cy="993775"/>
          </a:xfrm>
        </p:spPr>
        <p:txBody>
          <a:bodyPr lIns="68569" tIns="34275" rIns="68569" bIns="34275"/>
          <a:lstStyle/>
          <a:p>
            <a:pPr eaLnBrk="1" hangingPunct="1">
              <a:spcBef>
                <a:spcPct val="0"/>
              </a:spcBef>
              <a:spcAft>
                <a:spcPct val="0"/>
              </a:spcAft>
              <a:buClr>
                <a:srgbClr val="000000"/>
              </a:buClr>
              <a:buSzPts val="4400"/>
              <a:buFont typeface="Calibri" panose="020F0502020204030204" pitchFamily="34" charset="0"/>
              <a:buNone/>
            </a:pPr>
            <a:endParaRPr lang="en-US" altLang="en-US" sz="4400" smtClean="0">
              <a:latin typeface="Calibri" panose="020F0502020204030204" pitchFamily="34" charset="0"/>
              <a:cs typeface="Calibri" panose="020F0502020204030204" pitchFamily="34" charset="0"/>
              <a:sym typeface="Calibri" panose="020F0502020204030204" pitchFamily="34" charset="0"/>
            </a:endParaRPr>
          </a:p>
        </p:txBody>
      </p:sp>
      <p:sp>
        <p:nvSpPr>
          <p:cNvPr id="34819" name="Google Shape;135;p6"/>
          <p:cNvSpPr txBox="1">
            <a:spLocks noGrp="1"/>
          </p:cNvSpPr>
          <p:nvPr>
            <p:ph type="body" idx="1"/>
          </p:nvPr>
        </p:nvSpPr>
        <p:spPr>
          <a:xfrm>
            <a:off x="628650" y="2227263"/>
            <a:ext cx="7886700" cy="3262312"/>
          </a:xfrm>
        </p:spPr>
        <p:txBody>
          <a:bodyPr lIns="68569" tIns="34275" rIns="68569" bIns="34275"/>
          <a:lstStyle/>
          <a:p>
            <a:pPr marL="171450" indent="-38100" eaLnBrk="1" hangingPunct="1">
              <a:spcBef>
                <a:spcPct val="0"/>
              </a:spcBef>
              <a:spcAft>
                <a:spcPct val="0"/>
              </a:spcAft>
              <a:buClr>
                <a:srgbClr val="000000"/>
              </a:buClr>
              <a:buSzPts val="2800"/>
              <a:buFont typeface="Arial" panose="020B0604020202020204" pitchFamily="34" charset="0"/>
              <a:buNone/>
            </a:pPr>
            <a:endParaRPr lang="en-US" altLang="en-US" sz="2800" smtClean="0">
              <a:latin typeface="Calibri" panose="020F0502020204030204" pitchFamily="34" charset="0"/>
              <a:cs typeface="Calibri" panose="020F0502020204030204" pitchFamily="34" charset="0"/>
              <a:sym typeface="Calibri" panose="020F0502020204030204" pitchFamily="34" charset="0"/>
            </a:endParaRPr>
          </a:p>
        </p:txBody>
      </p:sp>
      <p:pic>
        <p:nvPicPr>
          <p:cNvPr id="34820" name="Google Shape;136;p6"/>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5638" y="692150"/>
            <a:ext cx="4522787"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oogle Shape;137;p6"/>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476250"/>
            <a:ext cx="44418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Google Shape;138;p6"/>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5575" y="3870325"/>
            <a:ext cx="83597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Google Shape;143;p7"/>
          <p:cNvSpPr txBox="1">
            <a:spLocks noGrp="1"/>
          </p:cNvSpPr>
          <p:nvPr>
            <p:ph type="title"/>
          </p:nvPr>
        </p:nvSpPr>
        <p:spPr>
          <a:xfrm>
            <a:off x="228600" y="260350"/>
            <a:ext cx="7296150" cy="947738"/>
          </a:xfrm>
        </p:spPr>
        <p:txBody>
          <a:bodyPr lIns="68569" tIns="34275" rIns="68569" bIns="34275">
            <a:normAutofit fontScale="90000"/>
          </a:bodyPr>
          <a:lstStyle/>
          <a:p>
            <a:pPr eaLnBrk="1" hangingPunct="1">
              <a:spcBef>
                <a:spcPct val="0"/>
              </a:spcBef>
              <a:spcAft>
                <a:spcPct val="0"/>
              </a:spcAft>
              <a:buClr>
                <a:srgbClr val="000000"/>
              </a:buClr>
              <a:buSzPct val="142000"/>
              <a:buFont typeface="Calibri" panose="020F0502020204030204" pitchFamily="34" charset="0"/>
              <a:buNone/>
              <a:defRPr/>
            </a:pPr>
            <a:r>
              <a:rPr lang="en-GB" altLang="en-US" sz="4800">
                <a:latin typeface="Calibri" panose="020F0502020204030204" pitchFamily="34" charset="0"/>
                <a:cs typeface="Calibri" panose="020F0502020204030204" pitchFamily="34" charset="0"/>
                <a:sym typeface="Calibri" panose="020F0502020204030204" pitchFamily="34" charset="0"/>
              </a:rPr>
              <a:t>More information…</a:t>
            </a:r>
            <a:br>
              <a:rPr lang="en-GB" altLang="en-US" sz="4800">
                <a:latin typeface="Calibri" panose="020F0502020204030204" pitchFamily="34" charset="0"/>
                <a:cs typeface="Calibri" panose="020F0502020204030204" pitchFamily="34" charset="0"/>
                <a:sym typeface="Calibri" panose="020F0502020204030204" pitchFamily="34" charset="0"/>
              </a:rPr>
            </a:br>
            <a:r>
              <a:rPr lang="en-GB" altLang="en-US" sz="2800" i="1">
                <a:latin typeface="Calibri" panose="020F0502020204030204" pitchFamily="34" charset="0"/>
                <a:cs typeface="Calibri" panose="020F0502020204030204" pitchFamily="34" charset="0"/>
                <a:sym typeface="Calibri" panose="020F0502020204030204" pitchFamily="34" charset="0"/>
              </a:rPr>
              <a:t>Careers Page on Acle Academy Website</a:t>
            </a:r>
            <a:br>
              <a:rPr lang="en-GB" altLang="en-US" sz="2800" i="1">
                <a:latin typeface="Calibri" panose="020F0502020204030204" pitchFamily="34" charset="0"/>
                <a:cs typeface="Calibri" panose="020F0502020204030204" pitchFamily="34" charset="0"/>
                <a:sym typeface="Calibri" panose="020F0502020204030204" pitchFamily="34" charset="0"/>
              </a:rPr>
            </a:br>
            <a:r>
              <a:rPr lang="en-GB" altLang="en-US" sz="2800" i="1">
                <a:latin typeface="Calibri" panose="020F0502020204030204" pitchFamily="34" charset="0"/>
                <a:cs typeface="Calibri" panose="020F0502020204030204" pitchFamily="34" charset="0"/>
                <a:sym typeface="Calibri" panose="020F0502020204030204" pitchFamily="34" charset="0"/>
              </a:rPr>
              <a:t>Parents Section on Help you Choose</a:t>
            </a:r>
            <a:endParaRPr lang="en-US" altLang="en-US" sz="2800" i="1">
              <a:latin typeface="Calibri" panose="020F0502020204030204" pitchFamily="34" charset="0"/>
              <a:cs typeface="Calibri" panose="020F0502020204030204" pitchFamily="34" charset="0"/>
              <a:sym typeface="Calibri" panose="020F0502020204030204" pitchFamily="34" charset="0"/>
            </a:endParaRPr>
          </a:p>
        </p:txBody>
      </p:sp>
      <p:pic>
        <p:nvPicPr>
          <p:cNvPr id="36867" name="Google Shape;144;p7"/>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25" y="1773238"/>
            <a:ext cx="423703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Google Shape;145;p7"/>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6050" y="2781300"/>
            <a:ext cx="64674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31788" y="30163"/>
            <a:ext cx="8229600" cy="419100"/>
          </a:xfrm>
        </p:spPr>
        <p:txBody>
          <a:bodyPr/>
          <a:lstStyle/>
          <a:p>
            <a:r>
              <a:rPr lang="en-GB" altLang="en-US" b="1" u="sng" smtClean="0"/>
              <a:t>The mock exams…</a:t>
            </a:r>
          </a:p>
        </p:txBody>
      </p:sp>
      <p:sp>
        <p:nvSpPr>
          <p:cNvPr id="3" name="Content Placeholder 2"/>
          <p:cNvSpPr>
            <a:spLocks noGrp="1"/>
          </p:cNvSpPr>
          <p:nvPr>
            <p:ph idx="1"/>
          </p:nvPr>
        </p:nvSpPr>
        <p:spPr>
          <a:xfrm>
            <a:off x="-34925" y="620713"/>
            <a:ext cx="8964613" cy="5505450"/>
          </a:xfrm>
        </p:spPr>
        <p:txBody>
          <a:bodyPr/>
          <a:lstStyle/>
          <a:p>
            <a:pPr marL="0" indent="0">
              <a:buFont typeface="Arial" panose="020B0604020202020204" pitchFamily="34" charset="0"/>
              <a:buNone/>
              <a:defRPr/>
            </a:pPr>
            <a:r>
              <a:rPr lang="en-GB" sz="2400" b="1" u="sng" dirty="0"/>
              <a:t>The purpose of the mock exams are to:</a:t>
            </a:r>
          </a:p>
          <a:p>
            <a:pPr>
              <a:defRPr/>
            </a:pPr>
            <a:endParaRPr lang="en-GB" sz="2200" dirty="0"/>
          </a:p>
          <a:p>
            <a:pPr>
              <a:defRPr/>
            </a:pPr>
            <a:r>
              <a:rPr lang="en-GB" sz="2200" b="1" dirty="0">
                <a:solidFill>
                  <a:srgbClr val="FF0000"/>
                </a:solidFill>
              </a:rPr>
              <a:t>Experience</a:t>
            </a:r>
            <a:r>
              <a:rPr lang="en-GB" sz="2200" dirty="0"/>
              <a:t> a realistic, extended exam programme.</a:t>
            </a:r>
          </a:p>
          <a:p>
            <a:pPr>
              <a:defRPr/>
            </a:pPr>
            <a:endParaRPr lang="en-GB" sz="2200" dirty="0"/>
          </a:p>
          <a:p>
            <a:pPr>
              <a:defRPr/>
            </a:pPr>
            <a:r>
              <a:rPr lang="en-GB" sz="2200" dirty="0"/>
              <a:t>Develop and embed </a:t>
            </a:r>
            <a:r>
              <a:rPr lang="en-GB" sz="2200" b="1" dirty="0">
                <a:solidFill>
                  <a:srgbClr val="FF0000"/>
                </a:solidFill>
              </a:rPr>
              <a:t>revision techniques </a:t>
            </a:r>
            <a:r>
              <a:rPr lang="en-GB" sz="2200" dirty="0"/>
              <a:t>and </a:t>
            </a:r>
            <a:r>
              <a:rPr lang="en-GB" sz="2200" b="1" dirty="0">
                <a:solidFill>
                  <a:srgbClr val="FF0000"/>
                </a:solidFill>
              </a:rPr>
              <a:t>organisational skills</a:t>
            </a:r>
            <a:r>
              <a:rPr lang="en-GB" sz="2200" dirty="0"/>
              <a:t>. Find what works for you!</a:t>
            </a:r>
          </a:p>
          <a:p>
            <a:pPr>
              <a:defRPr/>
            </a:pPr>
            <a:endParaRPr lang="en-GB" sz="2200" dirty="0"/>
          </a:p>
          <a:p>
            <a:pPr>
              <a:defRPr/>
            </a:pPr>
            <a:r>
              <a:rPr lang="en-GB" sz="2200" dirty="0"/>
              <a:t>Sit exams in the </a:t>
            </a:r>
            <a:r>
              <a:rPr lang="en-GB" sz="2200" b="1" dirty="0">
                <a:solidFill>
                  <a:srgbClr val="FF0000"/>
                </a:solidFill>
              </a:rPr>
              <a:t>exact conditions </a:t>
            </a:r>
            <a:r>
              <a:rPr lang="en-GB" sz="2200" dirty="0"/>
              <a:t>the final exams will be in, following the correct protocols.</a:t>
            </a:r>
          </a:p>
          <a:p>
            <a:pPr>
              <a:defRPr/>
            </a:pPr>
            <a:endParaRPr lang="en-GB" sz="2200" dirty="0"/>
          </a:p>
          <a:p>
            <a:pPr>
              <a:defRPr/>
            </a:pPr>
            <a:r>
              <a:rPr lang="en-GB" sz="2200" dirty="0"/>
              <a:t>Get into good </a:t>
            </a:r>
            <a:r>
              <a:rPr lang="en-GB" sz="2200" b="1" dirty="0">
                <a:solidFill>
                  <a:srgbClr val="FF0000"/>
                </a:solidFill>
              </a:rPr>
              <a:t>habits</a:t>
            </a:r>
            <a:r>
              <a:rPr lang="en-GB" sz="2200" dirty="0"/>
              <a:t> of checking the exam </a:t>
            </a:r>
            <a:r>
              <a:rPr lang="en-GB" sz="2200" b="1" dirty="0">
                <a:solidFill>
                  <a:srgbClr val="FF0000"/>
                </a:solidFill>
              </a:rPr>
              <a:t>notice board</a:t>
            </a:r>
            <a:r>
              <a:rPr lang="en-GB" sz="2200" dirty="0"/>
              <a:t>.</a:t>
            </a:r>
          </a:p>
          <a:p>
            <a:pPr>
              <a:defRPr/>
            </a:pPr>
            <a:endParaRPr lang="en-GB" sz="2200" dirty="0"/>
          </a:p>
          <a:p>
            <a:pPr>
              <a:defRPr/>
            </a:pPr>
            <a:r>
              <a:rPr lang="en-GB" sz="2200" dirty="0"/>
              <a:t>Provide us with </a:t>
            </a:r>
            <a:r>
              <a:rPr lang="en-GB" sz="2200" b="1" dirty="0">
                <a:solidFill>
                  <a:srgbClr val="FF0000"/>
                </a:solidFill>
              </a:rPr>
              <a:t>accurate information </a:t>
            </a:r>
            <a:r>
              <a:rPr lang="en-GB" sz="2200" dirty="0"/>
              <a:t>and data for intervention and support.</a:t>
            </a:r>
          </a:p>
          <a:p>
            <a:pPr>
              <a:defRPr/>
            </a:pPr>
            <a:endParaRPr lang="en-GB" sz="2200" dirty="0"/>
          </a:p>
          <a:p>
            <a:pPr>
              <a:defRPr/>
            </a:pPr>
            <a:r>
              <a:rPr lang="en-GB" sz="2200" dirty="0"/>
              <a:t>Receive </a:t>
            </a:r>
            <a:r>
              <a:rPr lang="en-GB" sz="2200" b="1" dirty="0">
                <a:solidFill>
                  <a:srgbClr val="FF0000"/>
                </a:solidFill>
              </a:rPr>
              <a:t>positive news </a:t>
            </a:r>
            <a:r>
              <a:rPr lang="en-GB" sz="2200" dirty="0"/>
              <a:t>as well as potentially less positive!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23850" y="115888"/>
            <a:ext cx="6048375" cy="850900"/>
          </a:xfrm>
        </p:spPr>
        <p:txBody>
          <a:bodyPr/>
          <a:lstStyle/>
          <a:p>
            <a:r>
              <a:rPr lang="en-GB" altLang="en-US" b="1" u="sng" smtClean="0"/>
              <a:t>Fail to plan, plan to fail’</a:t>
            </a:r>
          </a:p>
        </p:txBody>
      </p:sp>
      <p:sp>
        <p:nvSpPr>
          <p:cNvPr id="39939" name="Content Placeholder 2"/>
          <p:cNvSpPr>
            <a:spLocks noGrp="1"/>
          </p:cNvSpPr>
          <p:nvPr>
            <p:ph idx="1"/>
          </p:nvPr>
        </p:nvSpPr>
        <p:spPr>
          <a:xfrm>
            <a:off x="0" y="1600200"/>
            <a:ext cx="3851275" cy="4525963"/>
          </a:xfrm>
        </p:spPr>
        <p:txBody>
          <a:bodyPr/>
          <a:lstStyle/>
          <a:p>
            <a:pPr>
              <a:buFont typeface="Wingdings" panose="05000000000000000000" pitchFamily="2" charset="2"/>
              <a:buChar char="ü"/>
            </a:pPr>
            <a:r>
              <a:rPr lang="en-GB" altLang="en-US" smtClean="0"/>
              <a:t>Revision timetables</a:t>
            </a:r>
          </a:p>
          <a:p>
            <a:pPr>
              <a:buFont typeface="Wingdings" panose="05000000000000000000" pitchFamily="2" charset="2"/>
              <a:buChar char="ü"/>
            </a:pPr>
            <a:endParaRPr lang="en-GB" altLang="en-US" smtClean="0"/>
          </a:p>
          <a:p>
            <a:pPr>
              <a:buFont typeface="Wingdings" panose="05000000000000000000" pitchFamily="2" charset="2"/>
              <a:buChar char="ü"/>
            </a:pPr>
            <a:r>
              <a:rPr lang="en-GB" altLang="en-US" smtClean="0"/>
              <a:t>Study planners</a:t>
            </a:r>
          </a:p>
          <a:p>
            <a:pPr>
              <a:buFont typeface="Wingdings" panose="05000000000000000000" pitchFamily="2" charset="2"/>
              <a:buChar char="ü"/>
            </a:pPr>
            <a:endParaRPr lang="en-GB" altLang="en-US" smtClean="0"/>
          </a:p>
          <a:p>
            <a:pPr>
              <a:buFont typeface="Wingdings" panose="05000000000000000000" pitchFamily="2" charset="2"/>
              <a:buChar char="ü"/>
            </a:pPr>
            <a:r>
              <a:rPr lang="en-GB" altLang="en-US" smtClean="0"/>
              <a:t>Short-term week priority sheet</a:t>
            </a:r>
          </a:p>
        </p:txBody>
      </p:sp>
      <p:pic>
        <p:nvPicPr>
          <p:cNvPr id="3994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488" y="-3175"/>
            <a:ext cx="211296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250825" y="5300663"/>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2800" b="1">
                <a:solidFill>
                  <a:srgbClr val="00B050"/>
                </a:solidFill>
                <a:cs typeface="Calibri Light" panose="020F0302020204030204" pitchFamily="34" charset="0"/>
              </a:rPr>
              <a:t>Little but often                  </a:t>
            </a:r>
            <a:r>
              <a:rPr lang="en-GB" altLang="en-US" sz="2800" b="1">
                <a:solidFill>
                  <a:srgbClr val="0070C0"/>
                </a:solidFill>
                <a:cs typeface="Calibri Light" panose="020F0302020204030204" pitchFamily="34" charset="0"/>
              </a:rPr>
              <a:t>Embed the organisational skills necessary to succeed</a:t>
            </a:r>
          </a:p>
        </p:txBody>
      </p:sp>
      <p:pic>
        <p:nvPicPr>
          <p:cNvPr id="3994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4613" y="2163763"/>
            <a:ext cx="38147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777875"/>
          </a:xfrm>
        </p:spPr>
        <p:txBody>
          <a:bodyPr/>
          <a:lstStyle/>
          <a:p>
            <a:r>
              <a:rPr lang="en-GB" altLang="en-US" sz="4000" b="1" u="sng" smtClean="0"/>
              <a:t>Is it ever too early to begin revising?</a:t>
            </a:r>
          </a:p>
        </p:txBody>
      </p:sp>
      <p:sp>
        <p:nvSpPr>
          <p:cNvPr id="40963" name="Content Placeholder 2"/>
          <p:cNvSpPr>
            <a:spLocks noGrp="1"/>
          </p:cNvSpPr>
          <p:nvPr>
            <p:ph idx="1"/>
          </p:nvPr>
        </p:nvSpPr>
        <p:spPr>
          <a:xfrm>
            <a:off x="0" y="981075"/>
            <a:ext cx="6659563" cy="5761038"/>
          </a:xfrm>
        </p:spPr>
        <p:txBody>
          <a:bodyPr/>
          <a:lstStyle/>
          <a:p>
            <a:r>
              <a:rPr lang="en-GB" altLang="en-US" sz="2600" smtClean="0"/>
              <a:t>Students who do their best in the GCSE exams, </a:t>
            </a:r>
            <a:r>
              <a:rPr lang="en-GB" altLang="en-US" sz="2600" b="1" smtClean="0">
                <a:solidFill>
                  <a:srgbClr val="FF0000"/>
                </a:solidFill>
              </a:rPr>
              <a:t>work hard all through Year 10 &amp; 11 </a:t>
            </a:r>
            <a:r>
              <a:rPr lang="en-GB" altLang="en-US" sz="2600" smtClean="0"/>
              <a:t>rather than relying on last minute revision. </a:t>
            </a:r>
          </a:p>
          <a:p>
            <a:endParaRPr lang="en-GB" altLang="en-US" sz="2600" smtClean="0"/>
          </a:p>
          <a:p>
            <a:r>
              <a:rPr lang="en-GB" altLang="en-US" sz="2600" smtClean="0"/>
              <a:t>It is best for students to start revision early and to keep revising during the year by doing little but often. </a:t>
            </a:r>
          </a:p>
          <a:p>
            <a:endParaRPr lang="en-GB" altLang="en-US" sz="2600" smtClean="0"/>
          </a:p>
          <a:p>
            <a:r>
              <a:rPr lang="en-GB" altLang="en-US" sz="2600" smtClean="0"/>
              <a:t>This will give your child time to review what he/she has studied and to strengthen the memory and this will avoid the panic of leaving things to the last minute.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388" y="9525"/>
            <a:ext cx="8785225" cy="777875"/>
          </a:xfrm>
        </p:spPr>
        <p:txBody>
          <a:bodyPr/>
          <a:lstStyle/>
          <a:p>
            <a:r>
              <a:rPr lang="en-GB" altLang="en-US" sz="3600" b="1" u="sng" smtClean="0"/>
              <a:t>Making use of the resources available to you</a:t>
            </a:r>
          </a:p>
        </p:txBody>
      </p:sp>
      <p:sp>
        <p:nvSpPr>
          <p:cNvPr id="41987" name="Content Placeholder 2"/>
          <p:cNvSpPr>
            <a:spLocks noGrp="1"/>
          </p:cNvSpPr>
          <p:nvPr>
            <p:ph idx="1"/>
          </p:nvPr>
        </p:nvSpPr>
        <p:spPr>
          <a:xfrm>
            <a:off x="90488" y="981075"/>
            <a:ext cx="8963025" cy="892175"/>
          </a:xfrm>
        </p:spPr>
        <p:txBody>
          <a:bodyPr/>
          <a:lstStyle/>
          <a:p>
            <a:pPr marL="0" indent="0">
              <a:buFont typeface="Arial" panose="020B0604020202020204" pitchFamily="34" charset="0"/>
              <a:buNone/>
            </a:pPr>
            <a:r>
              <a:rPr lang="en-GB" altLang="en-US" sz="2800" i="1" smtClean="0"/>
              <a:t>We have wealth of incredibly useful and proven revision resources at our disposal to help GCSE students attain highly. </a:t>
            </a:r>
          </a:p>
        </p:txBody>
      </p:sp>
      <p:sp>
        <p:nvSpPr>
          <p:cNvPr id="41988" name="TextBox 3"/>
          <p:cNvSpPr txBox="1">
            <a:spLocks noChangeArrowheads="1"/>
          </p:cNvSpPr>
          <p:nvPr/>
        </p:nvSpPr>
        <p:spPr bwMode="auto">
          <a:xfrm>
            <a:off x="539750" y="3790950"/>
            <a:ext cx="172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800" b="1" u="sng">
                <a:cs typeface="Calibri Light" panose="020F0302020204030204" pitchFamily="34" charset="0"/>
              </a:rPr>
              <a:t>GCSEPod</a:t>
            </a:r>
          </a:p>
        </p:txBody>
      </p:sp>
      <p:sp>
        <p:nvSpPr>
          <p:cNvPr id="41989" name="TextBox 4"/>
          <p:cNvSpPr txBox="1">
            <a:spLocks noChangeArrowheads="1"/>
          </p:cNvSpPr>
          <p:nvPr/>
        </p:nvSpPr>
        <p:spPr bwMode="auto">
          <a:xfrm>
            <a:off x="4505325" y="3754438"/>
            <a:ext cx="454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b="1" u="sng">
                <a:cs typeface="Calibri Light" panose="020F0302020204030204" pitchFamily="34" charset="0"/>
              </a:rPr>
              <a:t>Acle Academy GCSE Revision Zone</a:t>
            </a:r>
          </a:p>
        </p:txBody>
      </p:sp>
      <p:sp>
        <p:nvSpPr>
          <p:cNvPr id="41990" name="TextBox 5"/>
          <p:cNvSpPr txBox="1">
            <a:spLocks noChangeArrowheads="1"/>
          </p:cNvSpPr>
          <p:nvPr/>
        </p:nvSpPr>
        <p:spPr bwMode="auto">
          <a:xfrm>
            <a:off x="250825" y="6230938"/>
            <a:ext cx="144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b="1" u="sng">
                <a:cs typeface="Calibri Light" panose="020F0302020204030204" pitchFamily="34" charset="0"/>
              </a:rPr>
              <a:t>Seneca</a:t>
            </a:r>
            <a:r>
              <a:rPr lang="en-GB" altLang="en-US" sz="1800">
                <a:cs typeface="Calibri Light" panose="020F0302020204030204" pitchFamily="34" charset="0"/>
              </a:rPr>
              <a:t> </a:t>
            </a:r>
          </a:p>
        </p:txBody>
      </p:sp>
      <p:sp>
        <p:nvSpPr>
          <p:cNvPr id="41991" name="TextBox 6"/>
          <p:cNvSpPr txBox="1">
            <a:spLocks noChangeArrowheads="1"/>
          </p:cNvSpPr>
          <p:nvPr/>
        </p:nvSpPr>
        <p:spPr bwMode="auto">
          <a:xfrm>
            <a:off x="2306638" y="619125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b="1" u="sng">
                <a:cs typeface="Calibri Light" panose="020F0302020204030204" pitchFamily="34" charset="0"/>
              </a:rPr>
              <a:t>Pixl Apps</a:t>
            </a:r>
            <a:r>
              <a:rPr lang="en-GB" altLang="en-US" sz="1800">
                <a:cs typeface="Calibri Light" panose="020F0302020204030204" pitchFamily="34" charset="0"/>
              </a:rPr>
              <a:t> </a:t>
            </a:r>
          </a:p>
        </p:txBody>
      </p:sp>
      <p:sp>
        <p:nvSpPr>
          <p:cNvPr id="41992" name="TextBox 7"/>
          <p:cNvSpPr txBox="1">
            <a:spLocks noChangeArrowheads="1"/>
          </p:cNvSpPr>
          <p:nvPr/>
        </p:nvSpPr>
        <p:spPr bwMode="auto">
          <a:xfrm>
            <a:off x="6588125" y="6007100"/>
            <a:ext cx="255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2400" b="1" u="sng">
                <a:cs typeface="Calibri Light" panose="020F0302020204030204" pitchFamily="34" charset="0"/>
              </a:rPr>
              <a:t>Traditional revision materials</a:t>
            </a:r>
            <a:r>
              <a:rPr lang="en-GB" altLang="en-US" sz="1800">
                <a:cs typeface="Calibri Light" panose="020F0302020204030204" pitchFamily="34" charset="0"/>
              </a:rPr>
              <a:t> </a:t>
            </a:r>
          </a:p>
        </p:txBody>
      </p:sp>
      <p:sp>
        <p:nvSpPr>
          <p:cNvPr id="41993" name="TextBox 8"/>
          <p:cNvSpPr txBox="1">
            <a:spLocks noChangeArrowheads="1"/>
          </p:cNvSpPr>
          <p:nvPr/>
        </p:nvSpPr>
        <p:spPr bwMode="auto">
          <a:xfrm>
            <a:off x="4532313" y="6069013"/>
            <a:ext cx="17287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2000" b="1" u="sng">
                <a:cs typeface="Calibri Light" panose="020F0302020204030204" pitchFamily="34" charset="0"/>
              </a:rPr>
              <a:t>Oak National Academy</a:t>
            </a:r>
          </a:p>
        </p:txBody>
      </p:sp>
      <p:pic>
        <p:nvPicPr>
          <p:cNvPr id="41994" name="Picture 2" descr="Altrincham College - GCSEPo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2046288"/>
            <a:ext cx="15652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4" descr="Acle Academy - Wikiped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438" y="1989138"/>
            <a:ext cx="15192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6" descr="Seneca Learning – How to get star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88" y="4797425"/>
            <a:ext cx="1601787"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8" descr="Students use &amp;#39;PiXL Apps&amp;#39; to help support their learning | The Birkenhead  Park Schoo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1025" y="4962525"/>
            <a:ext cx="24066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0" descr="Oak National Academy | Johnson Bank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1688" y="5059363"/>
            <a:ext cx="174466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2" descr="REVISE Edexcel GCSE 9-1 History Weimar Nazi Germany Revision Guide Study  9781292169736 | eBa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9300" y="4433888"/>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Left-Right 9"/>
          <p:cNvSpPr/>
          <p:nvPr/>
        </p:nvSpPr>
        <p:spPr>
          <a:xfrm>
            <a:off x="2306638" y="2554288"/>
            <a:ext cx="3633787" cy="6397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9"/>
          <p:cNvSpPr txBox="1">
            <a:spLocks noChangeArrowheads="1"/>
          </p:cNvSpPr>
          <p:nvPr/>
        </p:nvSpPr>
        <p:spPr bwMode="auto">
          <a:xfrm>
            <a:off x="1941513" y="958850"/>
            <a:ext cx="61039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4500" b="1">
                <a:solidFill>
                  <a:schemeClr val="bg1"/>
                </a:solidFill>
                <a:cs typeface="Calibri Light" panose="020F0302020204030204" pitchFamily="34" charset="0"/>
              </a:rPr>
              <a:t>r Introduction</a:t>
            </a:r>
          </a:p>
        </p:txBody>
      </p:sp>
      <p:grpSp>
        <p:nvGrpSpPr>
          <p:cNvPr id="12" name="Group 11"/>
          <p:cNvGrpSpPr>
            <a:grpSpLocks/>
          </p:cNvGrpSpPr>
          <p:nvPr/>
        </p:nvGrpSpPr>
        <p:grpSpPr bwMode="auto">
          <a:xfrm>
            <a:off x="233363" y="1062038"/>
            <a:ext cx="1373187" cy="1446212"/>
            <a:chOff x="6278297" y="3077441"/>
            <a:chExt cx="1434067" cy="1434365"/>
          </a:xfrm>
        </p:grpSpPr>
        <p:sp>
          <p:nvSpPr>
            <p:cNvPr id="31" name="Oval 30"/>
            <p:cNvSpPr/>
            <p:nvPr/>
          </p:nvSpPr>
          <p:spPr>
            <a:xfrm>
              <a:off x="6278297" y="3077441"/>
              <a:ext cx="1434067" cy="1434365"/>
            </a:xfrm>
            <a:prstGeom prst="ellipse">
              <a:avLst/>
            </a:prstGeom>
            <a:solidFill>
              <a:srgbClr val="F6817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E3F3E"/>
                </a:solidFill>
                <a:latin typeface="Calibri Light" panose="020F0302020204030204" pitchFamily="34" charset="0"/>
              </a:endParaRPr>
            </a:p>
          </p:txBody>
        </p:sp>
        <p:sp>
          <p:nvSpPr>
            <p:cNvPr id="43041" name="TextBox 4"/>
            <p:cNvSpPr txBox="1">
              <a:spLocks noChangeArrowheads="1"/>
            </p:cNvSpPr>
            <p:nvPr/>
          </p:nvSpPr>
          <p:spPr bwMode="auto">
            <a:xfrm>
              <a:off x="6278297" y="3327785"/>
              <a:ext cx="1434067" cy="9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1800">
                  <a:solidFill>
                    <a:schemeClr val="bg1"/>
                  </a:solidFill>
                  <a:cs typeface="Calibri Light" panose="020F0302020204030204" pitchFamily="34" charset="0"/>
                </a:rPr>
                <a:t>3-5 </a:t>
              </a:r>
            </a:p>
            <a:p>
              <a:pPr algn="ctr">
                <a:spcBef>
                  <a:spcPct val="0"/>
                </a:spcBef>
                <a:buFontTx/>
                <a:buNone/>
              </a:pPr>
              <a:r>
                <a:rPr lang="en-GB" altLang="en-US" sz="1800">
                  <a:solidFill>
                    <a:schemeClr val="bg1"/>
                  </a:solidFill>
                  <a:cs typeface="Calibri Light" panose="020F0302020204030204" pitchFamily="34" charset="0"/>
                </a:rPr>
                <a:t>minute </a:t>
              </a:r>
            </a:p>
            <a:p>
              <a:pPr algn="ctr">
                <a:spcBef>
                  <a:spcPct val="0"/>
                </a:spcBef>
                <a:buFontTx/>
                <a:buNone/>
              </a:pPr>
              <a:r>
                <a:rPr lang="en-GB" altLang="en-US" sz="1800">
                  <a:solidFill>
                    <a:schemeClr val="bg1"/>
                  </a:solidFill>
                  <a:cs typeface="Calibri Light" panose="020F0302020204030204" pitchFamily="34" charset="0"/>
                </a:rPr>
                <a:t>‘Pods’</a:t>
              </a:r>
            </a:p>
          </p:txBody>
        </p:sp>
      </p:grpSp>
      <p:grpSp>
        <p:nvGrpSpPr>
          <p:cNvPr id="14" name="Group 13"/>
          <p:cNvGrpSpPr>
            <a:grpSpLocks/>
          </p:cNvGrpSpPr>
          <p:nvPr/>
        </p:nvGrpSpPr>
        <p:grpSpPr bwMode="auto">
          <a:xfrm>
            <a:off x="1692275" y="958850"/>
            <a:ext cx="1235075" cy="1446213"/>
            <a:chOff x="7911360" y="4140612"/>
            <a:chExt cx="1441636" cy="1434067"/>
          </a:xfrm>
        </p:grpSpPr>
        <p:sp>
          <p:nvSpPr>
            <p:cNvPr id="38" name="Oval 37"/>
            <p:cNvSpPr/>
            <p:nvPr/>
          </p:nvSpPr>
          <p:spPr>
            <a:xfrm>
              <a:off x="7911360" y="4140612"/>
              <a:ext cx="1434224" cy="1434067"/>
            </a:xfrm>
            <a:prstGeom prst="ellipse">
              <a:avLst/>
            </a:prstGeom>
            <a:solidFill>
              <a:srgbClr val="F6817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E3F3E"/>
                </a:solidFill>
                <a:latin typeface="Calibri Light" panose="020F0302020204030204" pitchFamily="34" charset="0"/>
              </a:endParaRPr>
            </a:p>
          </p:txBody>
        </p:sp>
        <p:sp>
          <p:nvSpPr>
            <p:cNvPr id="43039" name="TextBox 38"/>
            <p:cNvSpPr txBox="1">
              <a:spLocks noChangeArrowheads="1"/>
            </p:cNvSpPr>
            <p:nvPr/>
          </p:nvSpPr>
          <p:spPr bwMode="auto">
            <a:xfrm>
              <a:off x="7918772" y="4510542"/>
              <a:ext cx="1434224" cy="64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1800">
                  <a:solidFill>
                    <a:schemeClr val="bg1"/>
                  </a:solidFill>
                  <a:cs typeface="Calibri Light" panose="020F0302020204030204" pitchFamily="34" charset="0"/>
                </a:rPr>
                <a:t>28+</a:t>
              </a:r>
            </a:p>
            <a:p>
              <a:pPr algn="ctr">
                <a:spcBef>
                  <a:spcPct val="0"/>
                </a:spcBef>
                <a:buFontTx/>
                <a:buNone/>
              </a:pPr>
              <a:r>
                <a:rPr lang="en-GB" altLang="en-US" sz="1800">
                  <a:solidFill>
                    <a:schemeClr val="bg1"/>
                  </a:solidFill>
                  <a:cs typeface="Calibri Light" panose="020F0302020204030204" pitchFamily="34" charset="0"/>
                </a:rPr>
                <a:t>subjects</a:t>
              </a:r>
            </a:p>
          </p:txBody>
        </p:sp>
      </p:grpSp>
      <p:grpSp>
        <p:nvGrpSpPr>
          <p:cNvPr id="49" name="Group 48"/>
          <p:cNvGrpSpPr>
            <a:grpSpLocks/>
          </p:cNvGrpSpPr>
          <p:nvPr/>
        </p:nvGrpSpPr>
        <p:grpSpPr bwMode="auto">
          <a:xfrm>
            <a:off x="3179763" y="958850"/>
            <a:ext cx="1355725" cy="1471613"/>
            <a:chOff x="7911358" y="4197841"/>
            <a:chExt cx="1434068" cy="1434067"/>
          </a:xfrm>
        </p:grpSpPr>
        <p:sp>
          <p:nvSpPr>
            <p:cNvPr id="50" name="Oval 49"/>
            <p:cNvSpPr/>
            <p:nvPr/>
          </p:nvSpPr>
          <p:spPr>
            <a:xfrm>
              <a:off x="7911358" y="4197841"/>
              <a:ext cx="1434068" cy="1434067"/>
            </a:xfrm>
            <a:prstGeom prst="ellipse">
              <a:avLst/>
            </a:prstGeom>
            <a:solidFill>
              <a:srgbClr val="F6817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E3F3E"/>
                </a:solidFill>
                <a:latin typeface="Calibri Light" panose="020F0302020204030204" pitchFamily="34" charset="0"/>
              </a:endParaRPr>
            </a:p>
          </p:txBody>
        </p:sp>
        <p:sp>
          <p:nvSpPr>
            <p:cNvPr id="43037" name="TextBox 50"/>
            <p:cNvSpPr txBox="1">
              <a:spLocks noChangeArrowheads="1"/>
            </p:cNvSpPr>
            <p:nvPr/>
          </p:nvSpPr>
          <p:spPr bwMode="auto">
            <a:xfrm>
              <a:off x="7911358" y="4623266"/>
              <a:ext cx="1434068"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1800">
                  <a:solidFill>
                    <a:schemeClr val="bg1"/>
                  </a:solidFill>
                  <a:cs typeface="Calibri Light" panose="020F0302020204030204" pitchFamily="34" charset="0"/>
                </a:rPr>
                <a:t>Easy</a:t>
              </a:r>
            </a:p>
            <a:p>
              <a:pPr algn="ctr">
                <a:spcBef>
                  <a:spcPct val="0"/>
                </a:spcBef>
                <a:buFontTx/>
                <a:buNone/>
              </a:pPr>
              <a:r>
                <a:rPr lang="en-GB" altLang="en-US" sz="1800">
                  <a:solidFill>
                    <a:schemeClr val="bg1"/>
                  </a:solidFill>
                  <a:cs typeface="Calibri Light" panose="020F0302020204030204" pitchFamily="34" charset="0"/>
                </a:rPr>
                <a:t>to use</a:t>
              </a:r>
            </a:p>
          </p:txBody>
        </p:sp>
      </p:grpSp>
      <p:sp>
        <p:nvSpPr>
          <p:cNvPr id="43014" name="TextBox 36"/>
          <p:cNvSpPr txBox="1">
            <a:spLocks noChangeArrowheads="1"/>
          </p:cNvSpPr>
          <p:nvPr/>
        </p:nvSpPr>
        <p:spPr bwMode="auto">
          <a:xfrm>
            <a:off x="5227638" y="1216025"/>
            <a:ext cx="2843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solidFill>
                  <a:srgbClr val="393D3D"/>
                </a:solidFill>
                <a:cs typeface="Calibri Light" panose="020F0302020204030204" pitchFamily="34" charset="0"/>
              </a:rPr>
              <a:t>10 years experience as an award </a:t>
            </a:r>
          </a:p>
          <a:p>
            <a:pPr>
              <a:spcBef>
                <a:spcPct val="0"/>
              </a:spcBef>
              <a:buFontTx/>
              <a:buNone/>
            </a:pPr>
            <a:r>
              <a:rPr lang="en-GB" altLang="en-US" sz="2000">
                <a:solidFill>
                  <a:srgbClr val="393D3D"/>
                </a:solidFill>
                <a:cs typeface="Calibri Light" panose="020F0302020204030204" pitchFamily="34" charset="0"/>
              </a:rPr>
              <a:t>winning educational publisher</a:t>
            </a:r>
          </a:p>
        </p:txBody>
      </p:sp>
      <p:grpSp>
        <p:nvGrpSpPr>
          <p:cNvPr id="6" name="Group 5"/>
          <p:cNvGrpSpPr>
            <a:grpSpLocks/>
          </p:cNvGrpSpPr>
          <p:nvPr/>
        </p:nvGrpSpPr>
        <p:grpSpPr bwMode="auto">
          <a:xfrm>
            <a:off x="5062538" y="2733675"/>
            <a:ext cx="3254375" cy="831850"/>
            <a:chOff x="783423" y="3159351"/>
            <a:chExt cx="4338218" cy="1107997"/>
          </a:xfrm>
        </p:grpSpPr>
        <p:sp>
          <p:nvSpPr>
            <p:cNvPr id="43034" name="TextBox 32"/>
            <p:cNvSpPr txBox="1">
              <a:spLocks noChangeArrowheads="1"/>
            </p:cNvSpPr>
            <p:nvPr/>
          </p:nvSpPr>
          <p:spPr bwMode="auto">
            <a:xfrm>
              <a:off x="1132596" y="3159351"/>
              <a:ext cx="3989045" cy="110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a:solidFill>
                    <a:srgbClr val="3E3F3E"/>
                  </a:solidFill>
                  <a:cs typeface="Calibri Light" panose="020F0302020204030204" pitchFamily="34" charset="0"/>
                </a:rPr>
                <a:t>Mapped to the curriculum</a:t>
              </a:r>
            </a:p>
          </p:txBody>
        </p:sp>
        <p:sp>
          <p:nvSpPr>
            <p:cNvPr id="57" name="Oval 56"/>
            <p:cNvSpPr/>
            <p:nvPr/>
          </p:nvSpPr>
          <p:spPr>
            <a:xfrm>
              <a:off x="783423" y="3298908"/>
              <a:ext cx="122740" cy="122641"/>
            </a:xfrm>
            <a:prstGeom prst="ellipse">
              <a:avLst/>
            </a:prstGeom>
            <a:solidFill>
              <a:srgbClr val="F68171">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Light" panose="020F0302020204030204" pitchFamily="34" charset="0"/>
              </a:endParaRPr>
            </a:p>
          </p:txBody>
        </p:sp>
      </p:grpSp>
      <p:grpSp>
        <p:nvGrpSpPr>
          <p:cNvPr id="8" name="Group 7"/>
          <p:cNvGrpSpPr>
            <a:grpSpLocks/>
          </p:cNvGrpSpPr>
          <p:nvPr/>
        </p:nvGrpSpPr>
        <p:grpSpPr bwMode="auto">
          <a:xfrm>
            <a:off x="5051425" y="3379788"/>
            <a:ext cx="2720975" cy="774700"/>
            <a:chOff x="783423" y="3807915"/>
            <a:chExt cx="3628577" cy="1031173"/>
          </a:xfrm>
        </p:grpSpPr>
        <p:sp>
          <p:nvSpPr>
            <p:cNvPr id="58" name="Oval 57"/>
            <p:cNvSpPr/>
            <p:nvPr/>
          </p:nvSpPr>
          <p:spPr>
            <a:xfrm>
              <a:off x="783423" y="3807915"/>
              <a:ext cx="122787" cy="122557"/>
            </a:xfrm>
            <a:prstGeom prst="ellipse">
              <a:avLst/>
            </a:prstGeom>
            <a:solidFill>
              <a:srgbClr val="F68171">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Light" panose="020F0302020204030204" pitchFamily="34" charset="0"/>
              </a:endParaRPr>
            </a:p>
          </p:txBody>
        </p:sp>
        <p:sp>
          <p:nvSpPr>
            <p:cNvPr id="43033" name="TextBox 58"/>
            <p:cNvSpPr txBox="1">
              <a:spLocks noChangeArrowheads="1"/>
            </p:cNvSpPr>
            <p:nvPr/>
          </p:nvSpPr>
          <p:spPr bwMode="auto">
            <a:xfrm>
              <a:off x="1147551" y="3976960"/>
              <a:ext cx="3264449" cy="8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800">
                  <a:solidFill>
                    <a:srgbClr val="3E3F3E"/>
                  </a:solidFill>
                  <a:cs typeface="Calibri Light" panose="020F0302020204030204" pitchFamily="34" charset="0"/>
                </a:rPr>
                <a:t>Available on all platforms</a:t>
              </a:r>
            </a:p>
          </p:txBody>
        </p:sp>
      </p:grpSp>
      <p:pic>
        <p:nvPicPr>
          <p:cNvPr id="43017" name="Picture 17" descr="A screenshot of a computer&#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 y="4948238"/>
            <a:ext cx="40862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Box 59"/>
          <p:cNvSpPr txBox="1">
            <a:spLocks noChangeArrowheads="1"/>
          </p:cNvSpPr>
          <p:nvPr/>
        </p:nvSpPr>
        <p:spPr bwMode="auto">
          <a:xfrm>
            <a:off x="5041900" y="4154488"/>
            <a:ext cx="3833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800">
                <a:solidFill>
                  <a:srgbClr val="3E3F3E"/>
                </a:solidFill>
                <a:cs typeface="Calibri Light" panose="020F0302020204030204" pitchFamily="34" charset="0"/>
              </a:rPr>
              <a:t>1 in 3 secondary schools in the UK subscribe</a:t>
            </a:r>
          </a:p>
        </p:txBody>
      </p:sp>
      <p:grpSp>
        <p:nvGrpSpPr>
          <p:cNvPr id="10" name="Group 9"/>
          <p:cNvGrpSpPr>
            <a:grpSpLocks/>
          </p:cNvGrpSpPr>
          <p:nvPr/>
        </p:nvGrpSpPr>
        <p:grpSpPr bwMode="auto">
          <a:xfrm>
            <a:off x="4776788" y="5016500"/>
            <a:ext cx="4119562" cy="369888"/>
            <a:chOff x="769193" y="4655026"/>
            <a:chExt cx="5493062" cy="492443"/>
          </a:xfrm>
        </p:grpSpPr>
        <p:sp>
          <p:nvSpPr>
            <p:cNvPr id="43030" name="TextBox 61"/>
            <p:cNvSpPr txBox="1">
              <a:spLocks noChangeArrowheads="1"/>
            </p:cNvSpPr>
            <p:nvPr/>
          </p:nvSpPr>
          <p:spPr bwMode="auto">
            <a:xfrm>
              <a:off x="1150215" y="4655026"/>
              <a:ext cx="51120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500">
                  <a:solidFill>
                    <a:srgbClr val="3E3F3E"/>
                  </a:solidFill>
                  <a:cs typeface="Calibri Light" panose="020F0302020204030204" pitchFamily="34" charset="0"/>
                </a:rPr>
                <a:t>In use </a:t>
              </a:r>
              <a:r>
                <a:rPr lang="en-GB" altLang="en-US" sz="1800">
                  <a:solidFill>
                    <a:srgbClr val="3E3F3E"/>
                  </a:solidFill>
                  <a:cs typeface="Calibri Light" panose="020F0302020204030204" pitchFamily="34" charset="0"/>
                </a:rPr>
                <a:t>across</a:t>
              </a:r>
              <a:r>
                <a:rPr lang="en-GB" altLang="en-US" sz="1500">
                  <a:solidFill>
                    <a:srgbClr val="3E3F3E"/>
                  </a:solidFill>
                  <a:cs typeface="Calibri Light" panose="020F0302020204030204" pitchFamily="34" charset="0"/>
                </a:rPr>
                <a:t> 40+ countries</a:t>
              </a:r>
            </a:p>
          </p:txBody>
        </p:sp>
        <p:sp>
          <p:nvSpPr>
            <p:cNvPr id="63" name="Oval 62"/>
            <p:cNvSpPr/>
            <p:nvPr/>
          </p:nvSpPr>
          <p:spPr>
            <a:xfrm>
              <a:off x="769193" y="4821992"/>
              <a:ext cx="122774" cy="122582"/>
            </a:xfrm>
            <a:prstGeom prst="ellipse">
              <a:avLst/>
            </a:prstGeom>
            <a:solidFill>
              <a:srgbClr val="F68171">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Light" panose="020F0302020204030204" pitchFamily="34" charset="0"/>
              </a:endParaRPr>
            </a:p>
          </p:txBody>
        </p:sp>
      </p:grpSp>
      <p:grpSp>
        <p:nvGrpSpPr>
          <p:cNvPr id="11" name="Group 10"/>
          <p:cNvGrpSpPr>
            <a:grpSpLocks/>
          </p:cNvGrpSpPr>
          <p:nvPr/>
        </p:nvGrpSpPr>
        <p:grpSpPr bwMode="auto">
          <a:xfrm>
            <a:off x="4303713" y="5586413"/>
            <a:ext cx="4592637" cy="954087"/>
            <a:chOff x="769193" y="5154738"/>
            <a:chExt cx="4767602" cy="1272143"/>
          </a:xfrm>
        </p:grpSpPr>
        <p:sp>
          <p:nvSpPr>
            <p:cNvPr id="43028" name="TextBox 29"/>
            <p:cNvSpPr txBox="1">
              <a:spLocks noChangeArrowheads="1"/>
            </p:cNvSpPr>
            <p:nvPr/>
          </p:nvSpPr>
          <p:spPr bwMode="auto">
            <a:xfrm>
              <a:off x="1118564" y="5154738"/>
              <a:ext cx="4418231"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800">
                  <a:solidFill>
                    <a:srgbClr val="FF0000"/>
                  </a:solidFill>
                  <a:cs typeface="Calibri Light" panose="020F0302020204030204" pitchFamily="34" charset="0"/>
                </a:rPr>
                <a:t>“The Netflix of GCSE Content</a:t>
              </a:r>
              <a:r>
                <a:rPr lang="en-GB" altLang="en-US" sz="2000">
                  <a:solidFill>
                    <a:srgbClr val="FF0000"/>
                  </a:solidFill>
                  <a:cs typeface="Calibri Light" panose="020F0302020204030204" pitchFamily="34" charset="0"/>
                </a:rPr>
                <a:t>”</a:t>
              </a:r>
            </a:p>
          </p:txBody>
        </p:sp>
        <p:sp>
          <p:nvSpPr>
            <p:cNvPr id="64" name="Oval 63"/>
            <p:cNvSpPr/>
            <p:nvPr/>
          </p:nvSpPr>
          <p:spPr>
            <a:xfrm>
              <a:off x="769193" y="5330424"/>
              <a:ext cx="121950" cy="122769"/>
            </a:xfrm>
            <a:prstGeom prst="ellipse">
              <a:avLst/>
            </a:prstGeom>
            <a:solidFill>
              <a:srgbClr val="F68171">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Light" panose="020F0302020204030204" pitchFamily="34" charset="0"/>
              </a:endParaRPr>
            </a:p>
          </p:txBody>
        </p:sp>
      </p:grpSp>
      <p:sp>
        <p:nvSpPr>
          <p:cNvPr id="43021" name="TextBox 12"/>
          <p:cNvSpPr txBox="1">
            <a:spLocks noChangeArrowheads="1"/>
          </p:cNvSpPr>
          <p:nvPr/>
        </p:nvSpPr>
        <p:spPr bwMode="auto">
          <a:xfrm>
            <a:off x="1503363" y="39688"/>
            <a:ext cx="5600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4400" b="1" u="sng">
                <a:cs typeface="Calibri Light" panose="020F0302020204030204" pitchFamily="34" charset="0"/>
              </a:rPr>
              <a:t> </a:t>
            </a:r>
            <a:r>
              <a:rPr lang="en-US" altLang="en-US" sz="4000" b="1" u="sng">
                <a:solidFill>
                  <a:srgbClr val="DD0678"/>
                </a:solidFill>
                <a:cs typeface="Calibri Light" panose="020F0302020204030204" pitchFamily="34" charset="0"/>
              </a:rPr>
              <a:t>What is GCSEPod?</a:t>
            </a:r>
            <a:endParaRPr lang="en-GB" altLang="en-US" sz="4400" b="1" u="sng">
              <a:solidFill>
                <a:srgbClr val="DD0678"/>
              </a:solidFill>
              <a:cs typeface="Calibri Light" panose="020F0302020204030204" pitchFamily="34" charset="0"/>
            </a:endParaRPr>
          </a:p>
        </p:txBody>
      </p:sp>
      <p:grpSp>
        <p:nvGrpSpPr>
          <p:cNvPr id="35" name="Group 34"/>
          <p:cNvGrpSpPr>
            <a:grpSpLocks/>
          </p:cNvGrpSpPr>
          <p:nvPr/>
        </p:nvGrpSpPr>
        <p:grpSpPr bwMode="auto">
          <a:xfrm>
            <a:off x="155575" y="2805113"/>
            <a:ext cx="1373188" cy="1446212"/>
            <a:chOff x="6278297" y="3077441"/>
            <a:chExt cx="1434067" cy="1434067"/>
          </a:xfrm>
        </p:grpSpPr>
        <p:sp>
          <p:nvSpPr>
            <p:cNvPr id="36" name="Oval 35"/>
            <p:cNvSpPr/>
            <p:nvPr/>
          </p:nvSpPr>
          <p:spPr>
            <a:xfrm>
              <a:off x="6278297" y="3077441"/>
              <a:ext cx="1434067" cy="1434067"/>
            </a:xfrm>
            <a:prstGeom prst="ellipse">
              <a:avLst/>
            </a:prstGeom>
            <a:solidFill>
              <a:srgbClr val="F6817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E3F3E"/>
                </a:solidFill>
                <a:latin typeface="Calibri Light" panose="020F0302020204030204" pitchFamily="34" charset="0"/>
              </a:endParaRPr>
            </a:p>
          </p:txBody>
        </p:sp>
        <p:sp>
          <p:nvSpPr>
            <p:cNvPr id="43027" name="TextBox 39"/>
            <p:cNvSpPr txBox="1">
              <a:spLocks noChangeArrowheads="1"/>
            </p:cNvSpPr>
            <p:nvPr/>
          </p:nvSpPr>
          <p:spPr bwMode="auto">
            <a:xfrm>
              <a:off x="6278297" y="3327733"/>
              <a:ext cx="1434067" cy="91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1800" dirty="0">
                  <a:solidFill>
                    <a:schemeClr val="bg1"/>
                  </a:solidFill>
                  <a:cs typeface="Calibri Light" panose="020F0302020204030204" pitchFamily="34" charset="0"/>
                </a:rPr>
                <a:t>57.9 million pods watched</a:t>
              </a:r>
            </a:p>
          </p:txBody>
        </p:sp>
      </p:grpSp>
      <p:grpSp>
        <p:nvGrpSpPr>
          <p:cNvPr id="41" name="Group 40"/>
          <p:cNvGrpSpPr>
            <a:grpSpLocks/>
          </p:cNvGrpSpPr>
          <p:nvPr/>
        </p:nvGrpSpPr>
        <p:grpSpPr bwMode="auto">
          <a:xfrm>
            <a:off x="1843088" y="2679700"/>
            <a:ext cx="1373187" cy="1452563"/>
            <a:chOff x="6278297" y="3077441"/>
            <a:chExt cx="1434067" cy="1440610"/>
          </a:xfrm>
        </p:grpSpPr>
        <p:sp>
          <p:nvSpPr>
            <p:cNvPr id="42" name="Oval 41"/>
            <p:cNvSpPr/>
            <p:nvPr/>
          </p:nvSpPr>
          <p:spPr>
            <a:xfrm>
              <a:off x="6278297" y="3077441"/>
              <a:ext cx="1434067" cy="1434312"/>
            </a:xfrm>
            <a:prstGeom prst="ellipse">
              <a:avLst/>
            </a:prstGeom>
            <a:solidFill>
              <a:srgbClr val="F6817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E3F3E"/>
                </a:solidFill>
                <a:latin typeface="Calibri Light" panose="020F0302020204030204" pitchFamily="34" charset="0"/>
              </a:endParaRPr>
            </a:p>
          </p:txBody>
        </p:sp>
        <p:sp>
          <p:nvSpPr>
            <p:cNvPr id="43025" name="TextBox 43"/>
            <p:cNvSpPr txBox="1">
              <a:spLocks noChangeArrowheads="1"/>
            </p:cNvSpPr>
            <p:nvPr/>
          </p:nvSpPr>
          <p:spPr bwMode="auto">
            <a:xfrm>
              <a:off x="6278297" y="3327777"/>
              <a:ext cx="1434067" cy="119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1800" dirty="0">
                  <a:solidFill>
                    <a:schemeClr val="bg1"/>
                  </a:solidFill>
                  <a:cs typeface="Calibri Light" panose="020F0302020204030204" pitchFamily="34" charset="0"/>
                </a:rPr>
                <a:t>17.4 million pods watched in 2021</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22225" y="549275"/>
            <a:ext cx="84693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3600" b="1">
                <a:solidFill>
                  <a:srgbClr val="DD0678"/>
                </a:solidFill>
                <a:cs typeface="Calibri Light" panose="020F0302020204030204" pitchFamily="34" charset="0"/>
              </a:rPr>
              <a:t>GCSEPod covers a broad range of subjects</a:t>
            </a:r>
          </a:p>
          <a:p>
            <a:pPr>
              <a:spcBef>
                <a:spcPct val="0"/>
              </a:spcBef>
              <a:buFontTx/>
              <a:buNone/>
            </a:pPr>
            <a:endParaRPr lang="en-US" altLang="en-US" sz="3600" b="1">
              <a:solidFill>
                <a:srgbClr val="DD0678"/>
              </a:solidFill>
              <a:cs typeface="Calibri Light" panose="020F0302020204030204" pitchFamily="34" charset="0"/>
            </a:endParaRPr>
          </a:p>
          <a:p>
            <a:pPr>
              <a:spcBef>
                <a:spcPct val="0"/>
              </a:spcBef>
              <a:buFontTx/>
              <a:buNone/>
            </a:pPr>
            <a:r>
              <a:rPr lang="en-US" altLang="en-US" i="1">
                <a:solidFill>
                  <a:srgbClr val="393D3D"/>
                </a:solidFill>
                <a:cs typeface="Calibri Light" panose="020F0302020204030204" pitchFamily="34" charset="0"/>
              </a:rPr>
              <a:t>The subjects are filtered on your child’s account to what they study and their exam boards</a:t>
            </a:r>
            <a:r>
              <a:rPr lang="en-US" altLang="en-US">
                <a:solidFill>
                  <a:srgbClr val="393D3D"/>
                </a:solidFill>
                <a:cs typeface="Calibri Light" panose="020F0302020204030204" pitchFamily="34" charset="0"/>
              </a:rPr>
              <a:t> </a:t>
            </a:r>
            <a:endParaRPr lang="en-GB" altLang="en-US">
              <a:solidFill>
                <a:srgbClr val="393D3D"/>
              </a:solidFill>
              <a:cs typeface="Calibri Light" panose="020F03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9"/>
          <p:cNvSpPr txBox="1">
            <a:spLocks noChangeArrowheads="1"/>
          </p:cNvSpPr>
          <p:nvPr/>
        </p:nvSpPr>
        <p:spPr bwMode="auto">
          <a:xfrm>
            <a:off x="1941513" y="958850"/>
            <a:ext cx="61039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4500" b="1">
                <a:solidFill>
                  <a:schemeClr val="bg1"/>
                </a:solidFill>
                <a:cs typeface="Calibri Light" panose="020F0302020204030204" pitchFamily="34" charset="0"/>
              </a:rPr>
              <a:t>Teacher Introduction</a:t>
            </a:r>
          </a:p>
        </p:txBody>
      </p:sp>
      <p:graphicFrame>
        <p:nvGraphicFramePr>
          <p:cNvPr id="8" name="Diagram 7"/>
          <p:cNvGraphicFramePr/>
          <p:nvPr/>
        </p:nvGraphicFramePr>
        <p:xfrm>
          <a:off x="1098222" y="764704"/>
          <a:ext cx="7146186" cy="53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a:spLocks noChangeArrowheads="1"/>
          </p:cNvSpPr>
          <p:nvPr/>
        </p:nvSpPr>
        <p:spPr bwMode="auto">
          <a:xfrm>
            <a:off x="3498850" y="2997200"/>
            <a:ext cx="2344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2800" b="1">
                <a:solidFill>
                  <a:srgbClr val="393D3D"/>
                </a:solidFill>
                <a:cs typeface="Calibri Light" panose="020F0302020204030204" pitchFamily="34" charset="0"/>
              </a:rPr>
              <a:t>Examples of how GCSEPod may be used</a:t>
            </a:r>
            <a:endParaRPr lang="en-GB" altLang="en-US" sz="2800" b="1">
              <a:solidFill>
                <a:srgbClr val="393D3D"/>
              </a:solidFill>
              <a:cs typeface="Calibri Light" panose="020F0302020204030204" pitchFamily="34" charset="0"/>
            </a:endParaRPr>
          </a:p>
        </p:txBody>
      </p:sp>
      <p:pic>
        <p:nvPicPr>
          <p:cNvPr id="46085" name="Picture 10" descr="Icon&#10;&#10;Description automatically generat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63" y="79375"/>
            <a:ext cx="205740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31"/>
          <p:cNvGrpSpPr>
            <a:grpSpLocks/>
          </p:cNvGrpSpPr>
          <p:nvPr/>
        </p:nvGrpSpPr>
        <p:grpSpPr bwMode="auto">
          <a:xfrm>
            <a:off x="190500" y="3702050"/>
            <a:ext cx="8847138" cy="1531938"/>
            <a:chOff x="-959865" y="3750120"/>
            <a:chExt cx="13935564" cy="2180915"/>
          </a:xfrm>
        </p:grpSpPr>
        <p:pic>
          <p:nvPicPr>
            <p:cNvPr id="5" name="Picture 4" descr="Graphical user interface&#10;&#10;Description automatically generate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9711" y="3761421"/>
              <a:ext cx="2147971" cy="2147014"/>
            </a:xfrm>
            <a:prstGeom prst="rect">
              <a:avLst/>
            </a:prstGeom>
            <a:effectLst>
              <a:outerShdw blurRad="50800" dir="2700000" algn="tl" rotWithShape="0">
                <a:prstClr val="black">
                  <a:alpha val="40000"/>
                </a:prstClr>
              </a:outerShdw>
            </a:effectLst>
          </p:spPr>
        </p:pic>
        <p:pic>
          <p:nvPicPr>
            <p:cNvPr id="8" name="Picture 7" descr="A picture containing card, text&#10;&#10;Description automatically generat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1171" y="3763680"/>
              <a:ext cx="2167977" cy="2167355"/>
            </a:xfrm>
            <a:prstGeom prst="rect">
              <a:avLst/>
            </a:prstGeom>
            <a:effectLst>
              <a:outerShdw blurRad="50800" dir="2700000" algn="tl" rotWithShape="0">
                <a:prstClr val="black">
                  <a:alpha val="40000"/>
                </a:prstClr>
              </a:outerShdw>
            </a:effectLst>
          </p:spPr>
        </p:pic>
        <p:pic>
          <p:nvPicPr>
            <p:cNvPr id="10" name="Picture 9" descr="Chart, scatter chart&#10;&#10;Description automatically generat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4191" y="3752381"/>
              <a:ext cx="2167976" cy="2167353"/>
            </a:xfrm>
            <a:prstGeom prst="rect">
              <a:avLst/>
            </a:prstGeom>
            <a:effectLst>
              <a:outerShdw blurRad="50800" dir="2700000" algn="tl" rotWithShape="0">
                <a:prstClr val="black">
                  <a:alpha val="40000"/>
                </a:prstClr>
              </a:outerShdw>
            </a:effectLst>
          </p:spPr>
        </p:pic>
        <p:pic>
          <p:nvPicPr>
            <p:cNvPr id="12" name="Picture 11" descr="Graphical user interface&#10;&#10;Description automatically generate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5651" y="3750120"/>
              <a:ext cx="2167977" cy="2167355"/>
            </a:xfrm>
            <a:prstGeom prst="rect">
              <a:avLst/>
            </a:prstGeom>
            <a:effectLst>
              <a:outerShdw blurRad="50800" dir="2700000" algn="tl" rotWithShape="0">
                <a:prstClr val="black">
                  <a:alpha val="40000"/>
                </a:prstClr>
              </a:outerShdw>
            </a:effectLst>
          </p:spPr>
        </p:pic>
        <p:pic>
          <p:nvPicPr>
            <p:cNvPr id="18" name="Picture 17" descr="Diagram&#10;&#10;Description automatically generat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9865" y="3752381"/>
              <a:ext cx="2152974" cy="2151534"/>
            </a:xfrm>
            <a:prstGeom prst="rect">
              <a:avLst/>
            </a:prstGeom>
            <a:effectLst>
              <a:outerShdw blurRad="50800" dir="2700000" algn="tl" rotWithShape="0">
                <a:prstClr val="black">
                  <a:alpha val="40000"/>
                </a:prstClr>
              </a:outerShdw>
            </a:effectLst>
          </p:spPr>
        </p:pic>
        <p:pic>
          <p:nvPicPr>
            <p:cNvPr id="28" name="Picture 27" descr="A picture containing table&#10;&#10;Description automatically generated"/>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22725" y="3765941"/>
              <a:ext cx="2152974" cy="2153793"/>
            </a:xfrm>
            <a:prstGeom prst="rect">
              <a:avLst/>
            </a:prstGeom>
            <a:effectLst>
              <a:outerShdw blurRad="50800" dir="2700000" algn="tl" rotWithShape="0">
                <a:prstClr val="black">
                  <a:alpha val="40000"/>
                </a:prstClr>
              </a:outerShdw>
            </a:effectLst>
          </p:spPr>
        </p:pic>
      </p:grpSp>
      <p:sp>
        <p:nvSpPr>
          <p:cNvPr id="36" name="TextBox 35"/>
          <p:cNvSpPr txBox="1">
            <a:spLocks noChangeArrowheads="1"/>
          </p:cNvSpPr>
          <p:nvPr/>
        </p:nvSpPr>
        <p:spPr bwMode="auto">
          <a:xfrm>
            <a:off x="1773238" y="1447800"/>
            <a:ext cx="42306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a:solidFill>
                  <a:srgbClr val="393D3D"/>
                </a:solidFill>
                <a:cs typeface="Calibri Light" panose="020F0302020204030204" pitchFamily="34" charset="0"/>
              </a:rPr>
              <a:t>Study Smart Pods </a:t>
            </a:r>
          </a:p>
          <a:p>
            <a:pPr>
              <a:spcBef>
                <a:spcPct val="0"/>
              </a:spcBef>
              <a:buFontTx/>
              <a:buNone/>
            </a:pPr>
            <a:r>
              <a:rPr lang="en-GB" altLang="en-US">
                <a:solidFill>
                  <a:srgbClr val="393D3D"/>
                </a:solidFill>
                <a:cs typeface="Calibri Light" panose="020F0302020204030204" pitchFamily="34" charset="0"/>
              </a:rPr>
              <a:t>help you and your child </a:t>
            </a:r>
          </a:p>
          <a:p>
            <a:pPr>
              <a:spcBef>
                <a:spcPct val="0"/>
              </a:spcBef>
              <a:buFontTx/>
              <a:buNone/>
            </a:pPr>
            <a:r>
              <a:rPr lang="en-GB" altLang="en-US">
                <a:solidFill>
                  <a:srgbClr val="393D3D"/>
                </a:solidFill>
                <a:cs typeface="Calibri Light" panose="020F0302020204030204" pitchFamily="34" charset="0"/>
              </a:rPr>
              <a:t>learn how to learn smarter</a:t>
            </a:r>
          </a:p>
        </p:txBody>
      </p:sp>
      <p:pic>
        <p:nvPicPr>
          <p:cNvPr id="47108" name="Picture 33" descr="Icon&#10;&#10;Description automatically generate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550" y="1852613"/>
            <a:ext cx="128111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5861050" y="838200"/>
            <a:ext cx="3049588" cy="2678113"/>
            <a:chOff x="7813920" y="-24648"/>
            <a:chExt cx="4066501" cy="3570207"/>
          </a:xfrm>
        </p:grpSpPr>
        <p:sp>
          <p:nvSpPr>
            <p:cNvPr id="47111" name="TextBox 16"/>
            <p:cNvSpPr txBox="1">
              <a:spLocks noChangeArrowheads="1"/>
            </p:cNvSpPr>
            <p:nvPr/>
          </p:nvSpPr>
          <p:spPr bwMode="auto">
            <a:xfrm>
              <a:off x="8417228" y="-24648"/>
              <a:ext cx="3463193" cy="35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2400">
                  <a:solidFill>
                    <a:srgbClr val="F68171"/>
                  </a:solidFill>
                  <a:cs typeface="Calibri Light" panose="020F0302020204030204" pitchFamily="34" charset="0"/>
                </a:rPr>
                <a:t>The Pods look at the theory behind the science and helps to identify new methods of learning and revision</a:t>
              </a:r>
            </a:p>
          </p:txBody>
        </p:sp>
        <p:pic>
          <p:nvPicPr>
            <p:cNvPr id="47112" name="Picture 36" descr="A picture containing holding&#10;&#10;Description automatically generate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9067658" flipH="1" flipV="1">
              <a:off x="7813920" y="2071420"/>
              <a:ext cx="382004" cy="134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0" name="TextBox 2"/>
          <p:cNvSpPr txBox="1">
            <a:spLocks noChangeArrowheads="1"/>
          </p:cNvSpPr>
          <p:nvPr/>
        </p:nvSpPr>
        <p:spPr bwMode="auto">
          <a:xfrm>
            <a:off x="2544763" y="47625"/>
            <a:ext cx="5067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4400" b="1" u="sng">
                <a:solidFill>
                  <a:srgbClr val="DD0678"/>
                </a:solidFill>
                <a:cs typeface="Calibri Light" panose="020F0302020204030204" pitchFamily="34" charset="0"/>
              </a:rPr>
              <a:t>   Study smart</a:t>
            </a:r>
            <a:endParaRPr lang="en-GB" altLang="en-US" sz="4400" b="1" u="sng">
              <a:solidFill>
                <a:srgbClr val="DD0678"/>
              </a:solidFill>
              <a:cs typeface="Calibri Light" panose="020F03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33375"/>
            <a:ext cx="6443663" cy="850900"/>
          </a:xfrm>
        </p:spPr>
        <p:txBody>
          <a:bodyPr/>
          <a:lstStyle/>
          <a:p>
            <a:r>
              <a:rPr lang="en-GB" altLang="en-US" b="1" u="sng" smtClean="0"/>
              <a:t>Following this evening</a:t>
            </a:r>
          </a:p>
        </p:txBody>
      </p:sp>
      <p:sp>
        <p:nvSpPr>
          <p:cNvPr id="8195" name="Content Placeholder 2"/>
          <p:cNvSpPr>
            <a:spLocks noGrp="1"/>
          </p:cNvSpPr>
          <p:nvPr>
            <p:ph idx="1"/>
          </p:nvPr>
        </p:nvSpPr>
        <p:spPr>
          <a:xfrm>
            <a:off x="107950" y="1600200"/>
            <a:ext cx="5184775" cy="4525963"/>
          </a:xfrm>
        </p:spPr>
        <p:txBody>
          <a:bodyPr/>
          <a:lstStyle/>
          <a:p>
            <a:pPr marL="514350" indent="-514350">
              <a:buFont typeface="Calibri" panose="020F0502020204030204" pitchFamily="34" charset="0"/>
              <a:buAutoNum type="arabicPeriod"/>
            </a:pPr>
            <a:r>
              <a:rPr lang="en-GB" altLang="en-US" sz="2800" smtClean="0"/>
              <a:t>Speak to members of the Senior Leadership Team, SENDco and HoY.</a:t>
            </a:r>
          </a:p>
          <a:p>
            <a:pPr marL="514350" indent="-514350">
              <a:buFont typeface="Calibri" panose="020F0502020204030204" pitchFamily="34" charset="0"/>
              <a:buAutoNum type="arabicPeriod"/>
            </a:pPr>
            <a:endParaRPr lang="en-GB" altLang="en-US" sz="2800" smtClean="0"/>
          </a:p>
          <a:p>
            <a:pPr marL="514350" indent="-514350">
              <a:buFont typeface="Calibri" panose="020F0502020204030204" pitchFamily="34" charset="0"/>
              <a:buAutoNum type="arabicPeriod"/>
            </a:pPr>
            <a:r>
              <a:rPr lang="en-GB" altLang="en-US" sz="2800" smtClean="0"/>
              <a:t>Watch any section of the event you need further clarification on. </a:t>
            </a:r>
          </a:p>
          <a:p>
            <a:pPr marL="514350" indent="-514350">
              <a:buFont typeface="Calibri" panose="020F0502020204030204" pitchFamily="34" charset="0"/>
              <a:buAutoNum type="arabicPeriod"/>
            </a:pPr>
            <a:endParaRPr lang="en-GB" altLang="en-US" sz="2800" smtClean="0"/>
          </a:p>
          <a:p>
            <a:pPr marL="514350" indent="-514350">
              <a:buFont typeface="Calibri" panose="020F0502020204030204" pitchFamily="34" charset="0"/>
              <a:buAutoNum type="arabicPeriod"/>
            </a:pPr>
            <a:r>
              <a:rPr lang="en-GB" altLang="en-US" sz="2800" smtClean="0"/>
              <a:t>Buy revision guides online via Scopay (if you do not want to purchase them this evening)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9"/>
          <p:cNvSpPr txBox="1">
            <a:spLocks noChangeArrowheads="1"/>
          </p:cNvSpPr>
          <p:nvPr/>
        </p:nvSpPr>
        <p:spPr bwMode="auto">
          <a:xfrm>
            <a:off x="1941513" y="958850"/>
            <a:ext cx="61039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6000" b="1">
                <a:solidFill>
                  <a:schemeClr val="bg1"/>
                </a:solidFill>
                <a:cs typeface="Calibri Light" panose="020F0302020204030204" pitchFamily="34" charset="0"/>
              </a:rPr>
              <a:t>Teacher Introduction</a:t>
            </a:r>
          </a:p>
        </p:txBody>
      </p:sp>
      <p:grpSp>
        <p:nvGrpSpPr>
          <p:cNvPr id="40" name="Group 39"/>
          <p:cNvGrpSpPr>
            <a:grpSpLocks/>
          </p:cNvGrpSpPr>
          <p:nvPr/>
        </p:nvGrpSpPr>
        <p:grpSpPr bwMode="auto">
          <a:xfrm>
            <a:off x="896938" y="2289175"/>
            <a:ext cx="7523162" cy="830263"/>
            <a:chOff x="1092747" y="1837326"/>
            <a:chExt cx="9727247" cy="1107996"/>
          </a:xfrm>
        </p:grpSpPr>
        <p:sp>
          <p:nvSpPr>
            <p:cNvPr id="48160" name="TextBox 1"/>
            <p:cNvSpPr txBox="1">
              <a:spLocks noChangeArrowheads="1"/>
            </p:cNvSpPr>
            <p:nvPr/>
          </p:nvSpPr>
          <p:spPr bwMode="auto">
            <a:xfrm>
              <a:off x="1827576" y="1837326"/>
              <a:ext cx="837663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4800">
                  <a:solidFill>
                    <a:srgbClr val="8C8BCE"/>
                  </a:solidFill>
                  <a:cs typeface="Calibri Light" panose="020F0302020204030204" pitchFamily="34" charset="0"/>
                </a:rPr>
                <a:t>Year 11 Impact Analysis</a:t>
              </a:r>
            </a:p>
          </p:txBody>
        </p:sp>
        <p:cxnSp>
          <p:nvCxnSpPr>
            <p:cNvPr id="6" name="Straight Connector 5"/>
            <p:cNvCxnSpPr>
              <a:cxnSpLocks/>
            </p:cNvCxnSpPr>
            <p:nvPr/>
          </p:nvCxnSpPr>
          <p:spPr>
            <a:xfrm>
              <a:off x="1092747" y="2858461"/>
              <a:ext cx="9727247" cy="0"/>
            </a:xfrm>
            <a:prstGeom prst="line">
              <a:avLst/>
            </a:prstGeom>
            <a:ln w="38100">
              <a:solidFill>
                <a:srgbClr val="8C8BCE"/>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a:grpSpLocks/>
          </p:cNvGrpSpPr>
          <p:nvPr/>
        </p:nvGrpSpPr>
        <p:grpSpPr bwMode="auto">
          <a:xfrm>
            <a:off x="198438" y="3101975"/>
            <a:ext cx="3365500" cy="2517775"/>
            <a:chOff x="1053015" y="2992505"/>
            <a:chExt cx="3177402" cy="3356988"/>
          </a:xfrm>
        </p:grpSpPr>
        <p:grpSp>
          <p:nvGrpSpPr>
            <p:cNvPr id="48152" name="Group 2"/>
            <p:cNvGrpSpPr>
              <a:grpSpLocks/>
            </p:cNvGrpSpPr>
            <p:nvPr/>
          </p:nvGrpSpPr>
          <p:grpSpPr bwMode="auto">
            <a:xfrm>
              <a:off x="1053015" y="3641429"/>
              <a:ext cx="3078601" cy="2708064"/>
              <a:chOff x="950845" y="3570209"/>
              <a:chExt cx="3078601" cy="2708064"/>
            </a:xfrm>
          </p:grpSpPr>
          <p:sp>
            <p:nvSpPr>
              <p:cNvPr id="48157" name="TextBox 15"/>
              <p:cNvSpPr txBox="1">
                <a:spLocks noChangeArrowheads="1"/>
              </p:cNvSpPr>
              <p:nvPr/>
            </p:nvSpPr>
            <p:spPr bwMode="auto">
              <a:xfrm>
                <a:off x="1204137" y="3571093"/>
                <a:ext cx="2700792" cy="94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2000">
                    <a:cs typeface="Calibri Light" panose="020F0302020204030204" pitchFamily="34" charset="0"/>
                  </a:rPr>
                  <a:t>On average, regular users of GCSEPod achieved</a:t>
                </a:r>
              </a:p>
            </p:txBody>
          </p:sp>
          <p:sp>
            <p:nvSpPr>
              <p:cNvPr id="48158" name="TextBox 16"/>
              <p:cNvSpPr txBox="1">
                <a:spLocks noChangeArrowheads="1"/>
              </p:cNvSpPr>
              <p:nvPr/>
            </p:nvSpPr>
            <p:spPr bwMode="auto">
              <a:xfrm>
                <a:off x="2630971" y="4515114"/>
                <a:ext cx="1398357" cy="176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2000">
                    <a:cs typeface="Calibri Light" panose="020F0302020204030204" pitchFamily="34" charset="0"/>
                  </a:rPr>
                  <a:t>more </a:t>
                </a:r>
              </a:p>
              <a:p>
                <a:pPr>
                  <a:spcBef>
                    <a:spcPct val="0"/>
                  </a:spcBef>
                  <a:buFontTx/>
                  <a:buNone/>
                </a:pPr>
                <a:r>
                  <a:rPr lang="en-US" altLang="en-US" sz="2000">
                    <a:cs typeface="Calibri Light" panose="020F0302020204030204" pitchFamily="34" charset="0"/>
                  </a:rPr>
                  <a:t>Progress 8</a:t>
                </a:r>
              </a:p>
              <a:p>
                <a:pPr>
                  <a:spcBef>
                    <a:spcPct val="0"/>
                  </a:spcBef>
                  <a:buFontTx/>
                  <a:buNone/>
                </a:pPr>
                <a:r>
                  <a:rPr lang="en-US" altLang="en-US" sz="2000">
                    <a:cs typeface="Calibri Light" panose="020F0302020204030204" pitchFamily="34" charset="0"/>
                  </a:rPr>
                  <a:t>points than </a:t>
                </a:r>
              </a:p>
              <a:p>
                <a:pPr>
                  <a:spcBef>
                    <a:spcPct val="0"/>
                  </a:spcBef>
                  <a:buFontTx/>
                  <a:buNone/>
                </a:pPr>
                <a:r>
                  <a:rPr lang="en-US" altLang="en-US" sz="2000">
                    <a:cs typeface="Calibri Light" panose="020F0302020204030204" pitchFamily="34" charset="0"/>
                  </a:rPr>
                  <a:t>non-users</a:t>
                </a:r>
              </a:p>
            </p:txBody>
          </p:sp>
          <p:sp>
            <p:nvSpPr>
              <p:cNvPr id="48159" name="TextBox 17"/>
              <p:cNvSpPr txBox="1">
                <a:spLocks noChangeArrowheads="1"/>
              </p:cNvSpPr>
              <p:nvPr/>
            </p:nvSpPr>
            <p:spPr bwMode="auto">
              <a:xfrm>
                <a:off x="950845" y="4225134"/>
                <a:ext cx="1603689" cy="192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8800">
                    <a:solidFill>
                      <a:srgbClr val="CE0E81"/>
                    </a:solidFill>
                    <a:cs typeface="Calibri Light" panose="020F0302020204030204" pitchFamily="34" charset="0"/>
                  </a:rPr>
                  <a:t>0.7</a:t>
                </a:r>
              </a:p>
            </p:txBody>
          </p:sp>
        </p:grpSp>
        <p:grpSp>
          <p:nvGrpSpPr>
            <p:cNvPr id="48153" name="Group 40"/>
            <p:cNvGrpSpPr>
              <a:grpSpLocks/>
            </p:cNvGrpSpPr>
            <p:nvPr/>
          </p:nvGrpSpPr>
          <p:grpSpPr bwMode="auto">
            <a:xfrm>
              <a:off x="1194917" y="2992505"/>
              <a:ext cx="3035500" cy="527451"/>
              <a:chOff x="1092747" y="2921285"/>
              <a:chExt cx="3035500" cy="527451"/>
            </a:xfrm>
          </p:grpSpPr>
          <p:cxnSp>
            <p:nvCxnSpPr>
              <p:cNvPr id="10" name="Straight Connector 9"/>
              <p:cNvCxnSpPr>
                <a:cxnSpLocks/>
              </p:cNvCxnSpPr>
              <p:nvPr/>
            </p:nvCxnSpPr>
            <p:spPr>
              <a:xfrm>
                <a:off x="1093228" y="3389062"/>
                <a:ext cx="3035019" cy="0"/>
              </a:xfrm>
              <a:prstGeom prst="line">
                <a:avLst/>
              </a:prstGeom>
              <a:ln w="19050">
                <a:solidFill>
                  <a:srgbClr val="CE0E8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2589005" y="2921285"/>
                <a:ext cx="0" cy="499526"/>
              </a:xfrm>
              <a:prstGeom prst="line">
                <a:avLst/>
              </a:prstGeom>
              <a:ln w="25400" cap="rnd">
                <a:solidFill>
                  <a:srgbClr val="CE0E81"/>
                </a:solidFill>
                <a:prstDash val="sysDot"/>
                <a:roun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26057" y="3323446"/>
                <a:ext cx="124399" cy="124882"/>
              </a:xfrm>
              <a:prstGeom prst="ellipse">
                <a:avLst/>
              </a:prstGeom>
              <a:solidFill>
                <a:schemeClr val="bg1"/>
              </a:solidFill>
              <a:ln w="19050">
                <a:solidFill>
                  <a:srgbClr val="CE0E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Calibri Light" panose="020F0302020204030204" pitchFamily="34" charset="0"/>
                </a:endParaRPr>
              </a:p>
            </p:txBody>
          </p:sp>
        </p:grpSp>
      </p:grpSp>
      <p:grpSp>
        <p:nvGrpSpPr>
          <p:cNvPr id="8" name="Group 7"/>
          <p:cNvGrpSpPr>
            <a:grpSpLocks/>
          </p:cNvGrpSpPr>
          <p:nvPr/>
        </p:nvGrpSpPr>
        <p:grpSpPr bwMode="auto">
          <a:xfrm>
            <a:off x="3179763" y="3101975"/>
            <a:ext cx="3286125" cy="2517775"/>
            <a:chOff x="4250071" y="2992336"/>
            <a:chExt cx="3979926" cy="3357165"/>
          </a:xfrm>
        </p:grpSpPr>
        <p:grpSp>
          <p:nvGrpSpPr>
            <p:cNvPr id="48144" name="Group 18"/>
            <p:cNvGrpSpPr>
              <a:grpSpLocks/>
            </p:cNvGrpSpPr>
            <p:nvPr/>
          </p:nvGrpSpPr>
          <p:grpSpPr bwMode="auto">
            <a:xfrm>
              <a:off x="4250071" y="3641429"/>
              <a:ext cx="3979926" cy="2708072"/>
              <a:chOff x="665113" y="3570209"/>
              <a:chExt cx="3979926" cy="2708072"/>
            </a:xfrm>
          </p:grpSpPr>
          <p:sp>
            <p:nvSpPr>
              <p:cNvPr id="48149" name="TextBox 27"/>
              <p:cNvSpPr txBox="1">
                <a:spLocks noChangeArrowheads="1"/>
              </p:cNvSpPr>
              <p:nvPr/>
            </p:nvSpPr>
            <p:spPr bwMode="auto">
              <a:xfrm>
                <a:off x="1207306" y="3570958"/>
                <a:ext cx="3437733" cy="8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1800">
                    <a:cs typeface="Calibri Light" panose="020F0302020204030204" pitchFamily="34" charset="0"/>
                  </a:rPr>
                  <a:t>On average, </a:t>
                </a:r>
              </a:p>
              <a:p>
                <a:pPr>
                  <a:spcBef>
                    <a:spcPct val="0"/>
                  </a:spcBef>
                  <a:buFontTx/>
                  <a:buNone/>
                </a:pPr>
                <a:r>
                  <a:rPr lang="en-US" altLang="en-US" sz="1800">
                    <a:cs typeface="Calibri Light" panose="020F0302020204030204" pitchFamily="34" charset="0"/>
                  </a:rPr>
                  <a:t>the highest users achieved</a:t>
                </a:r>
              </a:p>
            </p:txBody>
          </p:sp>
          <p:sp>
            <p:nvSpPr>
              <p:cNvPr id="48150" name="TextBox 28"/>
              <p:cNvSpPr txBox="1">
                <a:spLocks noChangeArrowheads="1"/>
              </p:cNvSpPr>
              <p:nvPr/>
            </p:nvSpPr>
            <p:spPr bwMode="auto">
              <a:xfrm>
                <a:off x="2758900" y="4472694"/>
                <a:ext cx="1691949" cy="16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1800">
                    <a:cs typeface="Calibri Light" panose="020F0302020204030204" pitchFamily="34" charset="0"/>
                  </a:rPr>
                  <a:t>Attainment </a:t>
                </a:r>
              </a:p>
              <a:p>
                <a:pPr>
                  <a:spcBef>
                    <a:spcPct val="0"/>
                  </a:spcBef>
                  <a:buFontTx/>
                  <a:buNone/>
                </a:pPr>
                <a:r>
                  <a:rPr lang="en-US" altLang="en-US" sz="1800">
                    <a:cs typeface="Calibri Light" panose="020F0302020204030204" pitchFamily="34" charset="0"/>
                  </a:rPr>
                  <a:t>8 points </a:t>
                </a:r>
              </a:p>
              <a:p>
                <a:pPr>
                  <a:spcBef>
                    <a:spcPct val="0"/>
                  </a:spcBef>
                  <a:buFontTx/>
                  <a:buNone/>
                </a:pPr>
                <a:r>
                  <a:rPr lang="en-US" altLang="en-US" sz="1800">
                    <a:cs typeface="Calibri Light" panose="020F0302020204030204" pitchFamily="34" charset="0"/>
                  </a:rPr>
                  <a:t>more than </a:t>
                </a:r>
              </a:p>
              <a:p>
                <a:pPr>
                  <a:spcBef>
                    <a:spcPct val="0"/>
                  </a:spcBef>
                  <a:buFontTx/>
                  <a:buNone/>
                </a:pPr>
                <a:r>
                  <a:rPr lang="en-US" altLang="en-US" sz="1800">
                    <a:cs typeface="Calibri Light" panose="020F0302020204030204" pitchFamily="34" charset="0"/>
                  </a:rPr>
                  <a:t>non-users</a:t>
                </a:r>
              </a:p>
            </p:txBody>
          </p:sp>
          <p:sp>
            <p:nvSpPr>
              <p:cNvPr id="48151" name="TextBox 29"/>
              <p:cNvSpPr txBox="1">
                <a:spLocks noChangeArrowheads="1"/>
              </p:cNvSpPr>
              <p:nvPr/>
            </p:nvSpPr>
            <p:spPr bwMode="auto">
              <a:xfrm>
                <a:off x="665113" y="4349922"/>
                <a:ext cx="2005344" cy="192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8800">
                    <a:solidFill>
                      <a:srgbClr val="CE0E81"/>
                    </a:solidFill>
                    <a:cs typeface="Calibri Light" panose="020F0302020204030204" pitchFamily="34" charset="0"/>
                  </a:rPr>
                  <a:t>20</a:t>
                </a:r>
              </a:p>
            </p:txBody>
          </p:sp>
        </p:grpSp>
        <p:grpSp>
          <p:nvGrpSpPr>
            <p:cNvPr id="48145" name="Group 42"/>
            <p:cNvGrpSpPr>
              <a:grpSpLocks/>
            </p:cNvGrpSpPr>
            <p:nvPr/>
          </p:nvGrpSpPr>
          <p:grpSpPr bwMode="auto">
            <a:xfrm>
              <a:off x="4529856" y="2992336"/>
              <a:ext cx="3035500" cy="527451"/>
              <a:chOff x="1092747" y="2921285"/>
              <a:chExt cx="3035500" cy="527451"/>
            </a:xfrm>
          </p:grpSpPr>
          <p:cxnSp>
            <p:nvCxnSpPr>
              <p:cNvPr id="44" name="Straight Connector 43"/>
              <p:cNvCxnSpPr>
                <a:cxnSpLocks/>
              </p:cNvCxnSpPr>
              <p:nvPr/>
            </p:nvCxnSpPr>
            <p:spPr>
              <a:xfrm>
                <a:off x="1093672" y="3389087"/>
                <a:ext cx="3033973" cy="0"/>
              </a:xfrm>
              <a:prstGeom prst="line">
                <a:avLst/>
              </a:prstGeom>
              <a:ln w="19050">
                <a:solidFill>
                  <a:srgbClr val="CE0E8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2587586" y="2921285"/>
                <a:ext cx="0" cy="499553"/>
              </a:xfrm>
              <a:prstGeom prst="line">
                <a:avLst/>
              </a:prstGeom>
              <a:ln w="25400" cap="rnd">
                <a:solidFill>
                  <a:srgbClr val="CE0E81"/>
                </a:solidFill>
                <a:prstDash val="sysDot"/>
                <a:round/>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526061" y="3323467"/>
                <a:ext cx="124974" cy="124889"/>
              </a:xfrm>
              <a:prstGeom prst="ellipse">
                <a:avLst/>
              </a:prstGeom>
              <a:solidFill>
                <a:schemeClr val="bg1"/>
              </a:solidFill>
              <a:ln w="19050">
                <a:solidFill>
                  <a:srgbClr val="CE0E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Calibri Light" panose="020F0302020204030204" pitchFamily="34" charset="0"/>
                </a:endParaRPr>
              </a:p>
            </p:txBody>
          </p:sp>
        </p:grpSp>
      </p:grpSp>
      <p:grpSp>
        <p:nvGrpSpPr>
          <p:cNvPr id="9" name="Group 8"/>
          <p:cNvGrpSpPr>
            <a:grpSpLocks/>
          </p:cNvGrpSpPr>
          <p:nvPr/>
        </p:nvGrpSpPr>
        <p:grpSpPr bwMode="auto">
          <a:xfrm>
            <a:off x="5934075" y="3175000"/>
            <a:ext cx="3324225" cy="2265363"/>
            <a:chOff x="7890185" y="2992505"/>
            <a:chExt cx="3313605" cy="3018795"/>
          </a:xfrm>
        </p:grpSpPr>
        <p:grpSp>
          <p:nvGrpSpPr>
            <p:cNvPr id="48136" name="Group 30"/>
            <p:cNvGrpSpPr>
              <a:grpSpLocks/>
            </p:cNvGrpSpPr>
            <p:nvPr/>
          </p:nvGrpSpPr>
          <p:grpSpPr bwMode="auto">
            <a:xfrm>
              <a:off x="8312981" y="3641429"/>
              <a:ext cx="2890809" cy="2369871"/>
              <a:chOff x="1083870" y="3570209"/>
              <a:chExt cx="2890809" cy="2369871"/>
            </a:xfrm>
          </p:grpSpPr>
          <p:sp>
            <p:nvSpPr>
              <p:cNvPr id="48141" name="TextBox 31"/>
              <p:cNvSpPr txBox="1">
                <a:spLocks noChangeArrowheads="1"/>
              </p:cNvSpPr>
              <p:nvPr/>
            </p:nvSpPr>
            <p:spPr bwMode="auto">
              <a:xfrm>
                <a:off x="1207012" y="3570739"/>
                <a:ext cx="2669556" cy="86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1800">
                    <a:cs typeface="Calibri Light" panose="020F0302020204030204" pitchFamily="34" charset="0"/>
                  </a:rPr>
                  <a:t>Regular users of GCSEPod</a:t>
                </a:r>
              </a:p>
              <a:p>
                <a:pPr>
                  <a:spcBef>
                    <a:spcPct val="0"/>
                  </a:spcBef>
                  <a:buFontTx/>
                  <a:buNone/>
                </a:pPr>
                <a:r>
                  <a:rPr lang="en-US" altLang="en-US" sz="1800">
                    <a:cs typeface="Calibri Light" panose="020F0302020204030204" pitchFamily="34" charset="0"/>
                  </a:rPr>
                  <a:t>achieve, on average</a:t>
                </a:r>
              </a:p>
            </p:txBody>
          </p:sp>
          <p:sp>
            <p:nvSpPr>
              <p:cNvPr id="48142" name="TextBox 32"/>
              <p:cNvSpPr txBox="1">
                <a:spLocks noChangeArrowheads="1"/>
              </p:cNvSpPr>
              <p:nvPr/>
            </p:nvSpPr>
            <p:spPr bwMode="auto">
              <a:xfrm>
                <a:off x="1852643" y="4340775"/>
                <a:ext cx="2122036" cy="15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1800">
                    <a:cs typeface="Calibri Light" panose="020F0302020204030204" pitchFamily="34" charset="0"/>
                  </a:rPr>
                  <a:t>grade </a:t>
                </a:r>
              </a:p>
              <a:p>
                <a:pPr>
                  <a:spcBef>
                    <a:spcPct val="0"/>
                  </a:spcBef>
                  <a:buFontTx/>
                  <a:buNone/>
                </a:pPr>
                <a:r>
                  <a:rPr lang="en-US" altLang="en-US" sz="1800">
                    <a:cs typeface="Calibri Light" panose="020F0302020204030204" pitchFamily="34" charset="0"/>
                  </a:rPr>
                  <a:t>higher per </a:t>
                </a:r>
              </a:p>
              <a:p>
                <a:pPr>
                  <a:spcBef>
                    <a:spcPct val="0"/>
                  </a:spcBef>
                  <a:buFontTx/>
                  <a:buNone/>
                </a:pPr>
                <a:r>
                  <a:rPr lang="en-US" altLang="en-US" sz="1800">
                    <a:cs typeface="Calibri Light" panose="020F0302020204030204" pitchFamily="34" charset="0"/>
                  </a:rPr>
                  <a:t>subject than </a:t>
                </a:r>
              </a:p>
              <a:p>
                <a:pPr>
                  <a:spcBef>
                    <a:spcPct val="0"/>
                  </a:spcBef>
                  <a:buFontTx/>
                  <a:buNone/>
                </a:pPr>
                <a:r>
                  <a:rPr lang="en-US" altLang="en-US" sz="1800">
                    <a:cs typeface="Calibri Light" panose="020F0302020204030204" pitchFamily="34" charset="0"/>
                  </a:rPr>
                  <a:t>non-users</a:t>
                </a:r>
              </a:p>
            </p:txBody>
          </p:sp>
          <p:sp>
            <p:nvSpPr>
              <p:cNvPr id="48143" name="TextBox 33"/>
              <p:cNvSpPr txBox="1">
                <a:spLocks noChangeArrowheads="1"/>
              </p:cNvSpPr>
              <p:nvPr/>
            </p:nvSpPr>
            <p:spPr bwMode="auto">
              <a:xfrm>
                <a:off x="1083583" y="3947295"/>
                <a:ext cx="694686" cy="19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8800">
                    <a:solidFill>
                      <a:srgbClr val="CE0E81"/>
                    </a:solidFill>
                    <a:cs typeface="Calibri Light" panose="020F0302020204030204" pitchFamily="34" charset="0"/>
                  </a:rPr>
                  <a:t>1</a:t>
                </a:r>
              </a:p>
            </p:txBody>
          </p:sp>
        </p:grpSp>
        <p:grpSp>
          <p:nvGrpSpPr>
            <p:cNvPr id="48137" name="Group 47"/>
            <p:cNvGrpSpPr>
              <a:grpSpLocks/>
            </p:cNvGrpSpPr>
            <p:nvPr/>
          </p:nvGrpSpPr>
          <p:grpSpPr bwMode="auto">
            <a:xfrm>
              <a:off x="7890185" y="2992505"/>
              <a:ext cx="3035500" cy="527451"/>
              <a:chOff x="1092747" y="2921285"/>
              <a:chExt cx="3035500" cy="527451"/>
            </a:xfrm>
          </p:grpSpPr>
          <p:cxnSp>
            <p:nvCxnSpPr>
              <p:cNvPr id="49" name="Straight Connector 48"/>
              <p:cNvCxnSpPr>
                <a:cxnSpLocks/>
              </p:cNvCxnSpPr>
              <p:nvPr/>
            </p:nvCxnSpPr>
            <p:spPr>
              <a:xfrm>
                <a:off x="1092747" y="3388807"/>
                <a:ext cx="3035097" cy="0"/>
              </a:xfrm>
              <a:prstGeom prst="line">
                <a:avLst/>
              </a:prstGeom>
              <a:ln w="19050">
                <a:solidFill>
                  <a:srgbClr val="CE0E8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2588142" y="2921285"/>
                <a:ext cx="0" cy="499253"/>
              </a:xfrm>
              <a:prstGeom prst="line">
                <a:avLst/>
              </a:prstGeom>
              <a:ln w="25400" cap="rnd">
                <a:solidFill>
                  <a:srgbClr val="CE0E81"/>
                </a:solidFill>
                <a:prstDash val="sysDot"/>
                <a:roun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524845" y="3323226"/>
                <a:ext cx="126594" cy="124814"/>
              </a:xfrm>
              <a:prstGeom prst="ellipse">
                <a:avLst/>
              </a:prstGeom>
              <a:solidFill>
                <a:schemeClr val="bg1"/>
              </a:solidFill>
              <a:ln w="19050">
                <a:solidFill>
                  <a:srgbClr val="CE0E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Calibri Light" panose="020F0302020204030204" pitchFamily="34" charset="0"/>
                </a:endParaRPr>
              </a:p>
            </p:txBody>
          </p:sp>
        </p:grpSp>
      </p:grpSp>
      <p:sp>
        <p:nvSpPr>
          <p:cNvPr id="48135" name="TextBox 10"/>
          <p:cNvSpPr txBox="1">
            <a:spLocks noChangeArrowheads="1"/>
          </p:cNvSpPr>
          <p:nvPr/>
        </p:nvSpPr>
        <p:spPr bwMode="auto">
          <a:xfrm>
            <a:off x="1731963" y="220663"/>
            <a:ext cx="4305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3600" b="1">
                <a:solidFill>
                  <a:srgbClr val="DD0678"/>
                </a:solidFill>
                <a:cs typeface="Calibri Light" panose="020F0302020204030204" pitchFamily="34" charset="0"/>
              </a:rPr>
              <a:t>Why it works!</a:t>
            </a:r>
            <a:endParaRPr lang="en-GB" altLang="en-US" sz="3600" b="1">
              <a:solidFill>
                <a:srgbClr val="DD0678"/>
              </a:solidFill>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0650" y="123825"/>
            <a:ext cx="8902700" cy="1201738"/>
          </a:xfrm>
          <a:prstGeom prst="rect">
            <a:avLst/>
          </a:prstGeom>
          <a:noFill/>
        </p:spPr>
        <p:txBody>
          <a:bodyPr>
            <a:spAutoFit/>
          </a:bodyPr>
          <a:lstStyle/>
          <a:p>
            <a:pPr algn="ctr" defTabSz="685800" eaLnBrk="1" fontAlgn="auto" hangingPunct="1">
              <a:spcBef>
                <a:spcPts val="0"/>
              </a:spcBef>
              <a:spcAft>
                <a:spcPts val="0"/>
              </a:spcAft>
              <a:defRPr/>
            </a:pPr>
            <a:r>
              <a:rPr lang="en-GB" sz="3600" b="1" dirty="0">
                <a:latin typeface="Calibri Light" panose="020F0302020204030204" pitchFamily="34" charset="0"/>
                <a:cs typeface="Calibri Light" panose="020F0302020204030204" pitchFamily="34" charset="0"/>
              </a:rPr>
              <a:t>When used effectively, GCSEPod can have a </a:t>
            </a:r>
            <a:r>
              <a:rPr lang="en-GB" sz="36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BIG</a:t>
            </a:r>
            <a:r>
              <a:rPr lang="en-GB" sz="3600" b="1" dirty="0">
                <a:latin typeface="Calibri Light" panose="020F0302020204030204" pitchFamily="34" charset="0"/>
                <a:cs typeface="Calibri Light" panose="020F0302020204030204" pitchFamily="34" charset="0"/>
              </a:rPr>
              <a:t> impact on final grades!</a:t>
            </a:r>
          </a:p>
        </p:txBody>
      </p:sp>
      <p:sp>
        <p:nvSpPr>
          <p:cNvPr id="49156" name="TextBox 2"/>
          <p:cNvSpPr txBox="1">
            <a:spLocks noChangeArrowheads="1"/>
          </p:cNvSpPr>
          <p:nvPr/>
        </p:nvSpPr>
        <p:spPr bwMode="auto">
          <a:xfrm>
            <a:off x="209550" y="1449388"/>
            <a:ext cx="8902700" cy="3724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Light" panose="020F03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Light" panose="020F03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Light" panose="020F03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Light" panose="020F03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Light" panose="020F03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Light" panose="020F03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Light" panose="020F03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Light" panose="020F03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Light" panose="020F0302020204030204" pitchFamily="34" charset="0"/>
              </a:defRPr>
            </a:lvl9pPr>
          </a:lstStyle>
          <a:p>
            <a:pPr eaLnBrk="1" hangingPunct="1">
              <a:lnSpc>
                <a:spcPct val="100000"/>
              </a:lnSpc>
              <a:spcBef>
                <a:spcPct val="0"/>
              </a:spcBef>
              <a:buFontTx/>
              <a:buNone/>
            </a:pPr>
            <a:r>
              <a:rPr lang="en-GB" altLang="en-US" sz="2400" dirty="0">
                <a:solidFill>
                  <a:srgbClr val="000000"/>
                </a:solidFill>
                <a:cs typeface="Calibri Light" panose="020F0302020204030204" pitchFamily="34" charset="0"/>
              </a:rPr>
              <a:t>In total 14,330 Pods were watched by Year 11 last year and this is an average of 149 per pupil.  In total, 21,795 Check and Challenge questions were answered and this is an average of 227 per pupil. </a:t>
            </a:r>
          </a:p>
          <a:p>
            <a:pPr eaLnBrk="1" hangingPunct="1">
              <a:lnSpc>
                <a:spcPct val="100000"/>
              </a:lnSpc>
              <a:spcBef>
                <a:spcPct val="0"/>
              </a:spcBef>
              <a:buFontTx/>
              <a:buNone/>
            </a:pPr>
            <a:endParaRPr lang="en-GB" altLang="en-US" sz="2400" dirty="0">
              <a:solidFill>
                <a:srgbClr val="000000"/>
              </a:solidFill>
              <a:cs typeface="Calibri Light" panose="020F0302020204030204" pitchFamily="34" charset="0"/>
            </a:endParaRPr>
          </a:p>
          <a:p>
            <a:pPr eaLnBrk="1" hangingPunct="1">
              <a:lnSpc>
                <a:spcPct val="100000"/>
              </a:lnSpc>
              <a:spcBef>
                <a:spcPct val="0"/>
              </a:spcBef>
              <a:buFont typeface="Wingdings" panose="05000000000000000000" pitchFamily="2" charset="2"/>
              <a:buChar char="ü"/>
            </a:pPr>
            <a:r>
              <a:rPr lang="en-GB" altLang="en-US" sz="2400" dirty="0">
                <a:solidFill>
                  <a:srgbClr val="000000"/>
                </a:solidFill>
                <a:cs typeface="Calibri Light" panose="020F0302020204030204" pitchFamily="34" charset="0"/>
              </a:rPr>
              <a:t>All pupils who </a:t>
            </a:r>
            <a:r>
              <a:rPr lang="en-GB" altLang="en-US" sz="2400" b="1" dirty="0">
                <a:solidFill>
                  <a:srgbClr val="000000"/>
                </a:solidFill>
                <a:cs typeface="Calibri Light" panose="020F0302020204030204" pitchFamily="34" charset="0"/>
              </a:rPr>
              <a:t>watched over 200 Pods </a:t>
            </a:r>
            <a:r>
              <a:rPr lang="en-GB" altLang="en-US" sz="2400" dirty="0">
                <a:solidFill>
                  <a:srgbClr val="000000"/>
                </a:solidFill>
                <a:cs typeface="Calibri Light" panose="020F0302020204030204" pitchFamily="34" charset="0"/>
              </a:rPr>
              <a:t>had an </a:t>
            </a:r>
            <a:r>
              <a:rPr lang="en-GB" altLang="en-US" sz="2400" b="1" dirty="0">
                <a:solidFill>
                  <a:srgbClr val="00B050"/>
                </a:solidFill>
                <a:cs typeface="Calibri Light" panose="020F0302020204030204" pitchFamily="34" charset="0"/>
              </a:rPr>
              <a:t>average P8 score of= </a:t>
            </a:r>
            <a:r>
              <a:rPr lang="en-GB" altLang="en-US" sz="2400" b="1" u="sng" dirty="0">
                <a:solidFill>
                  <a:srgbClr val="00B050"/>
                </a:solidFill>
                <a:cs typeface="Calibri Light" panose="020F0302020204030204" pitchFamily="34" charset="0"/>
              </a:rPr>
              <a:t>+1.17</a:t>
            </a:r>
          </a:p>
          <a:p>
            <a:pPr eaLnBrk="1" hangingPunct="1">
              <a:lnSpc>
                <a:spcPct val="100000"/>
              </a:lnSpc>
              <a:spcBef>
                <a:spcPct val="0"/>
              </a:spcBef>
              <a:buFont typeface="Wingdings" panose="05000000000000000000" pitchFamily="2" charset="2"/>
              <a:buChar char="ü"/>
            </a:pPr>
            <a:endParaRPr lang="en-GB" altLang="en-US" sz="2400" dirty="0">
              <a:solidFill>
                <a:srgbClr val="000000"/>
              </a:solidFill>
              <a:cs typeface="Calibri Light" panose="020F0302020204030204" pitchFamily="34" charset="0"/>
            </a:endParaRPr>
          </a:p>
          <a:p>
            <a:pPr eaLnBrk="1" hangingPunct="1">
              <a:lnSpc>
                <a:spcPct val="100000"/>
              </a:lnSpc>
              <a:spcBef>
                <a:spcPct val="0"/>
              </a:spcBef>
              <a:buFont typeface="Wingdings" panose="05000000000000000000" pitchFamily="2" charset="2"/>
              <a:buChar char="ü"/>
            </a:pPr>
            <a:r>
              <a:rPr lang="en-GB" altLang="en-US" sz="2400" dirty="0">
                <a:solidFill>
                  <a:srgbClr val="000000"/>
                </a:solidFill>
                <a:cs typeface="Calibri Light" panose="020F0302020204030204" pitchFamily="34" charset="0"/>
              </a:rPr>
              <a:t>All </a:t>
            </a:r>
            <a:r>
              <a:rPr lang="en-GB" altLang="en-US" sz="2400" b="1" dirty="0">
                <a:solidFill>
                  <a:srgbClr val="000000"/>
                </a:solidFill>
                <a:cs typeface="Calibri Light" panose="020F0302020204030204" pitchFamily="34" charset="0"/>
              </a:rPr>
              <a:t>pupils who answered 500+ Check and Challenge Questions </a:t>
            </a:r>
            <a:r>
              <a:rPr lang="en-GB" altLang="en-US" sz="2400" dirty="0">
                <a:solidFill>
                  <a:srgbClr val="000000"/>
                </a:solidFill>
                <a:cs typeface="Calibri Light" panose="020F0302020204030204" pitchFamily="34" charset="0"/>
              </a:rPr>
              <a:t>had an </a:t>
            </a:r>
            <a:r>
              <a:rPr lang="en-GB" altLang="en-US" sz="2400" b="1" dirty="0">
                <a:solidFill>
                  <a:srgbClr val="00B050"/>
                </a:solidFill>
                <a:cs typeface="Calibri Light" panose="020F0302020204030204" pitchFamily="34" charset="0"/>
              </a:rPr>
              <a:t>average P8 score of </a:t>
            </a:r>
            <a:r>
              <a:rPr lang="en-GB" altLang="en-US" sz="2400" b="1" u="sng" dirty="0">
                <a:solidFill>
                  <a:srgbClr val="00B050"/>
                </a:solidFill>
                <a:cs typeface="Calibri Light" panose="020F0302020204030204" pitchFamily="34" charset="0"/>
              </a:rPr>
              <a:t>+1.1</a:t>
            </a:r>
          </a:p>
          <a:p>
            <a:pPr eaLnBrk="1" hangingPunct="1">
              <a:lnSpc>
                <a:spcPct val="100000"/>
              </a:lnSpc>
              <a:spcBef>
                <a:spcPct val="0"/>
              </a:spcBef>
              <a:buFont typeface="Wingdings" panose="05000000000000000000" pitchFamily="2" charset="2"/>
              <a:buChar char="ü"/>
            </a:pPr>
            <a:endParaRPr lang="en-GB" altLang="en-US" sz="2000" b="1" dirty="0">
              <a:solidFill>
                <a:srgbClr val="00B050"/>
              </a:solidFill>
              <a:cs typeface="Calibri Light" panose="020F03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9"/>
          <p:cNvSpPr txBox="1">
            <a:spLocks noChangeArrowheads="1"/>
          </p:cNvSpPr>
          <p:nvPr/>
        </p:nvSpPr>
        <p:spPr bwMode="auto">
          <a:xfrm>
            <a:off x="1941513" y="958850"/>
            <a:ext cx="61039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6600" b="1">
                <a:solidFill>
                  <a:schemeClr val="bg1"/>
                </a:solidFill>
                <a:cs typeface="Calibri Light" panose="020F0302020204030204" pitchFamily="34" charset="0"/>
              </a:rPr>
              <a:t>Teacher Introduction</a:t>
            </a:r>
          </a:p>
        </p:txBody>
      </p:sp>
      <p:sp>
        <p:nvSpPr>
          <p:cNvPr id="15" name="TextBox 14"/>
          <p:cNvSpPr txBox="1">
            <a:spLocks noChangeArrowheads="1"/>
          </p:cNvSpPr>
          <p:nvPr/>
        </p:nvSpPr>
        <p:spPr bwMode="auto">
          <a:xfrm>
            <a:off x="203200" y="1314450"/>
            <a:ext cx="601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a:solidFill>
                  <a:srgbClr val="393D3D"/>
                </a:solidFill>
                <a:cs typeface="Calibri Light" panose="020F0302020204030204" pitchFamily="34" charset="0"/>
              </a:rPr>
              <a:t>Visit </a:t>
            </a:r>
            <a:r>
              <a:rPr lang="en-GB" altLang="en-US" sz="2400">
                <a:solidFill>
                  <a:srgbClr val="393D3D"/>
                </a:solidFill>
                <a:cs typeface="Calibri Light" panose="020F0302020204030204" pitchFamily="34" charset="0"/>
                <a:hlinkClick r:id="rId2"/>
              </a:rPr>
              <a:t>www.gcsepod.com/parents</a:t>
            </a:r>
            <a:r>
              <a:rPr lang="en-GB" altLang="en-US" sz="2400">
                <a:solidFill>
                  <a:srgbClr val="393D3D"/>
                </a:solidFill>
                <a:cs typeface="Calibri Light" panose="020F0302020204030204" pitchFamily="34" charset="0"/>
              </a:rPr>
              <a:t> to find out more and get exclusive access to additional resources that will help you support your child </a:t>
            </a:r>
          </a:p>
        </p:txBody>
      </p:sp>
      <p:sp>
        <p:nvSpPr>
          <p:cNvPr id="16" name="TextBox 15"/>
          <p:cNvSpPr txBox="1">
            <a:spLocks noChangeArrowheads="1"/>
          </p:cNvSpPr>
          <p:nvPr/>
        </p:nvSpPr>
        <p:spPr bwMode="auto">
          <a:xfrm>
            <a:off x="409575" y="2951163"/>
            <a:ext cx="5657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a:solidFill>
                  <a:srgbClr val="393D3D"/>
                </a:solidFill>
                <a:cs typeface="Calibri Light" panose="020F0302020204030204" pitchFamily="34" charset="0"/>
              </a:rPr>
              <a:t>Register for a free</a:t>
            </a:r>
          </a:p>
          <a:p>
            <a:pPr>
              <a:spcBef>
                <a:spcPct val="0"/>
              </a:spcBef>
              <a:buFontTx/>
              <a:buNone/>
            </a:pPr>
            <a:r>
              <a:rPr lang="en-GB" altLang="en-US" sz="2400">
                <a:solidFill>
                  <a:srgbClr val="393D3D"/>
                </a:solidFill>
                <a:cs typeface="Calibri Light" panose="020F0302020204030204" pitchFamily="34" charset="0"/>
              </a:rPr>
              <a:t>parent/carers webinars to find out more</a:t>
            </a:r>
          </a:p>
        </p:txBody>
      </p:sp>
      <p:sp>
        <p:nvSpPr>
          <p:cNvPr id="18" name="TextBox 17"/>
          <p:cNvSpPr txBox="1">
            <a:spLocks noChangeArrowheads="1"/>
          </p:cNvSpPr>
          <p:nvPr/>
        </p:nvSpPr>
        <p:spPr bwMode="auto">
          <a:xfrm>
            <a:off x="542925" y="5373688"/>
            <a:ext cx="4149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a:solidFill>
                  <a:srgbClr val="CE0E81"/>
                </a:solidFill>
                <a:cs typeface="Calibri Light" panose="020F0302020204030204" pitchFamily="34" charset="0"/>
                <a:hlinkClick r:id="rId3"/>
              </a:rPr>
              <a:t>www.gcsepod.com/podup-presents-webinars/</a:t>
            </a:r>
            <a:r>
              <a:rPr lang="en-GB" altLang="en-US" sz="2400">
                <a:solidFill>
                  <a:srgbClr val="CE0E81"/>
                </a:solidFill>
                <a:cs typeface="Calibri Light" panose="020F0302020204030204" pitchFamily="34" charset="0"/>
              </a:rPr>
              <a:t> </a:t>
            </a:r>
          </a:p>
        </p:txBody>
      </p:sp>
      <p:sp>
        <p:nvSpPr>
          <p:cNvPr id="51207" name="TextBox 1"/>
          <p:cNvSpPr txBox="1">
            <a:spLocks noChangeArrowheads="1"/>
          </p:cNvSpPr>
          <p:nvPr/>
        </p:nvSpPr>
        <p:spPr bwMode="auto">
          <a:xfrm>
            <a:off x="869950" y="123825"/>
            <a:ext cx="7448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5400" b="1">
                <a:solidFill>
                  <a:srgbClr val="DD0678"/>
                </a:solidFill>
                <a:cs typeface="Calibri Light" panose="020F0302020204030204" pitchFamily="34" charset="0"/>
              </a:rPr>
              <a:t>Want to know more?</a:t>
            </a:r>
            <a:endParaRPr lang="en-GB" altLang="en-US" sz="5400" b="1">
              <a:solidFill>
                <a:srgbClr val="DD0678"/>
              </a:solidFill>
              <a:cs typeface="Calibri Light" panose="020F0302020204030204" pitchFamily="34" charset="0"/>
            </a:endParaRPr>
          </a:p>
        </p:txBody>
      </p:sp>
      <p:sp>
        <p:nvSpPr>
          <p:cNvPr id="10" name="TextBox 9"/>
          <p:cNvSpPr txBox="1">
            <a:spLocks noChangeArrowheads="1"/>
          </p:cNvSpPr>
          <p:nvPr/>
        </p:nvSpPr>
        <p:spPr bwMode="auto">
          <a:xfrm>
            <a:off x="409575" y="4170363"/>
            <a:ext cx="5546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a:solidFill>
                  <a:srgbClr val="393D3D"/>
                </a:solidFill>
                <a:cs typeface="Calibri Light" panose="020F0302020204030204" pitchFamily="34" charset="0"/>
              </a:rPr>
              <a:t>Watch the parents introductory video I have uploaded to the school’s website.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23863" y="7938"/>
            <a:ext cx="8229600" cy="346075"/>
          </a:xfrm>
        </p:spPr>
        <p:txBody>
          <a:bodyPr/>
          <a:lstStyle/>
          <a:p>
            <a:r>
              <a:rPr lang="en-GB" altLang="en-US" b="1" u="sng" smtClean="0"/>
              <a:t>Making a start with revision</a:t>
            </a:r>
          </a:p>
        </p:txBody>
      </p:sp>
      <p:sp>
        <p:nvSpPr>
          <p:cNvPr id="3" name="Content Placeholder 2"/>
          <p:cNvSpPr>
            <a:spLocks noGrp="1"/>
          </p:cNvSpPr>
          <p:nvPr>
            <p:ph idx="1"/>
          </p:nvPr>
        </p:nvSpPr>
        <p:spPr>
          <a:xfrm>
            <a:off x="179388" y="836613"/>
            <a:ext cx="3960812" cy="2736850"/>
          </a:xfrm>
          <a:ln w="22225">
            <a:solidFill>
              <a:srgbClr val="00B050"/>
            </a:solidFill>
          </a:ln>
        </p:spPr>
        <p:txBody>
          <a:bodyPr/>
          <a:lstStyle/>
          <a:p>
            <a:pPr marL="0" indent="0">
              <a:buFont typeface="Arial" panose="020B0604020202020204" pitchFamily="34" charset="0"/>
              <a:buNone/>
              <a:defRPr/>
            </a:pPr>
            <a:r>
              <a:rPr lang="en-GB" b="1" u="sng" dirty="0">
                <a:cs typeface="Calibri Light" panose="020F0302020204030204" pitchFamily="34" charset="0"/>
              </a:rPr>
              <a:t>1.Motivation- </a:t>
            </a:r>
            <a:r>
              <a:rPr lang="en-GB" sz="1800" dirty="0">
                <a:solidFill>
                  <a:srgbClr val="212121"/>
                </a:solidFill>
                <a:cs typeface="Calibri Light" panose="020F0302020204030204" pitchFamily="34" charset="0"/>
              </a:rPr>
              <a:t>Think about WHY you want to do well in your exams:</a:t>
            </a:r>
          </a:p>
          <a:p>
            <a:pPr marL="190500">
              <a:defRPr/>
            </a:pPr>
            <a:r>
              <a:rPr lang="en-GB" sz="1800" dirty="0">
                <a:solidFill>
                  <a:srgbClr val="212121"/>
                </a:solidFill>
                <a:cs typeface="Calibri Light" panose="020F0302020204030204" pitchFamily="34" charset="0"/>
              </a:rPr>
              <a:t>Sixth Form</a:t>
            </a:r>
          </a:p>
          <a:p>
            <a:pPr marL="190500">
              <a:defRPr/>
            </a:pPr>
            <a:r>
              <a:rPr lang="en-GB" sz="1800" dirty="0">
                <a:solidFill>
                  <a:srgbClr val="212121"/>
                </a:solidFill>
                <a:cs typeface="Calibri Light" panose="020F0302020204030204" pitchFamily="34" charset="0"/>
              </a:rPr>
              <a:t>Dream Job</a:t>
            </a:r>
          </a:p>
          <a:p>
            <a:pPr marL="190500">
              <a:defRPr/>
            </a:pPr>
            <a:r>
              <a:rPr lang="en-GB" sz="1800" dirty="0">
                <a:solidFill>
                  <a:srgbClr val="212121"/>
                </a:solidFill>
                <a:cs typeface="Calibri Light" panose="020F0302020204030204" pitchFamily="34" charset="0"/>
              </a:rPr>
              <a:t>Proving yourself </a:t>
            </a:r>
          </a:p>
          <a:p>
            <a:pPr>
              <a:defRPr/>
            </a:pPr>
            <a:r>
              <a:rPr lang="en-GB" sz="1800" dirty="0">
                <a:solidFill>
                  <a:srgbClr val="212121"/>
                </a:solidFill>
                <a:cs typeface="Calibri Light" panose="020F0302020204030204" pitchFamily="34" charset="0"/>
              </a:rPr>
              <a:t>Focus on YOUR goals and DON'T compare yourself to others!</a:t>
            </a:r>
          </a:p>
        </p:txBody>
      </p:sp>
      <p:sp>
        <p:nvSpPr>
          <p:cNvPr id="4" name="Content Placeholder 2"/>
          <p:cNvSpPr txBox="1">
            <a:spLocks/>
          </p:cNvSpPr>
          <p:nvPr/>
        </p:nvSpPr>
        <p:spPr bwMode="auto">
          <a:xfrm>
            <a:off x="4572000" y="827088"/>
            <a:ext cx="4248150" cy="2736850"/>
          </a:xfrm>
          <a:prstGeom prst="rect">
            <a:avLst/>
          </a:prstGeom>
          <a:noFill/>
          <a:ln w="22225">
            <a:solidFill>
              <a:srgbClr val="00B0F0"/>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b="1" u="sng" dirty="0">
                <a:latin typeface="Calibri Light" panose="020F0302020204030204" pitchFamily="34" charset="0"/>
                <a:cs typeface="Calibri Light" panose="020F0302020204030204" pitchFamily="34" charset="0"/>
              </a:rPr>
              <a:t>2. Starting out-</a:t>
            </a:r>
          </a:p>
          <a:p>
            <a:pPr marL="190500">
              <a:defRPr/>
            </a:pPr>
            <a:r>
              <a:rPr lang="en-GB" sz="1800" dirty="0">
                <a:solidFill>
                  <a:srgbClr val="212121"/>
                </a:solidFill>
                <a:latin typeface="Calibri Light" panose="020F0302020204030204" pitchFamily="34" charset="0"/>
                <a:cs typeface="Calibri Light" panose="020F0302020204030204" pitchFamily="34" charset="0"/>
              </a:rPr>
              <a:t>Don't waste time - Just get started!</a:t>
            </a:r>
          </a:p>
          <a:p>
            <a:pPr marL="190500">
              <a:defRPr/>
            </a:pPr>
            <a:r>
              <a:rPr lang="en-GB" sz="1800" dirty="0">
                <a:solidFill>
                  <a:srgbClr val="212121"/>
                </a:solidFill>
                <a:latin typeface="Calibri Light" panose="020F0302020204030204" pitchFamily="34" charset="0"/>
                <a:cs typeface="Calibri Light" panose="020F0302020204030204" pitchFamily="34" charset="0"/>
              </a:rPr>
              <a:t>Turn off your phone (or put it in another room)</a:t>
            </a:r>
          </a:p>
          <a:p>
            <a:pPr marL="190500">
              <a:defRPr/>
            </a:pPr>
            <a:r>
              <a:rPr lang="en-GB" sz="1800" dirty="0">
                <a:solidFill>
                  <a:srgbClr val="212121"/>
                </a:solidFill>
                <a:latin typeface="Calibri Light" panose="020F0302020204030204" pitchFamily="34" charset="0"/>
                <a:cs typeface="Calibri Light" panose="020F0302020204030204" pitchFamily="34" charset="0"/>
              </a:rPr>
              <a:t>Don't listen to music - it is a distraction</a:t>
            </a:r>
          </a:p>
          <a:p>
            <a:pPr marL="190500">
              <a:defRPr/>
            </a:pPr>
            <a:r>
              <a:rPr lang="en-GB" sz="1800" dirty="0">
                <a:solidFill>
                  <a:srgbClr val="212121"/>
                </a:solidFill>
                <a:latin typeface="Calibri Light" panose="020F0302020204030204" pitchFamily="34" charset="0"/>
                <a:cs typeface="Calibri Light" panose="020F0302020204030204" pitchFamily="34" charset="0"/>
              </a:rPr>
              <a:t>Revise in short bursts </a:t>
            </a:r>
          </a:p>
          <a:p>
            <a:pPr marL="190500">
              <a:defRPr/>
            </a:pPr>
            <a:r>
              <a:rPr lang="en-GB" sz="1800" dirty="0">
                <a:solidFill>
                  <a:srgbClr val="212121"/>
                </a:solidFill>
                <a:latin typeface="Calibri Light" panose="020F0302020204030204" pitchFamily="34" charset="0"/>
                <a:cs typeface="Calibri Light" panose="020F0302020204030204" pitchFamily="34" charset="0"/>
              </a:rPr>
              <a:t>Start with something small - ease yourself in</a:t>
            </a:r>
          </a:p>
          <a:p>
            <a:pPr marL="0" indent="0">
              <a:buFont typeface="Arial" panose="020B0604020202020204" pitchFamily="34" charset="0"/>
              <a:buNone/>
              <a:defRPr/>
            </a:pPr>
            <a:endParaRPr lang="en-GB" sz="1800" dirty="0">
              <a:solidFill>
                <a:srgbClr val="212121"/>
              </a:solidFill>
              <a:latin typeface="Calibri Light" panose="020F0302020204030204" pitchFamily="34" charset="0"/>
              <a:cs typeface="Calibri Light" panose="020F0302020204030204" pitchFamily="34" charset="0"/>
            </a:endParaRPr>
          </a:p>
        </p:txBody>
      </p:sp>
      <p:sp>
        <p:nvSpPr>
          <p:cNvPr id="5" name="Content Placeholder 2"/>
          <p:cNvSpPr txBox="1">
            <a:spLocks/>
          </p:cNvSpPr>
          <p:nvPr/>
        </p:nvSpPr>
        <p:spPr bwMode="auto">
          <a:xfrm>
            <a:off x="179388" y="3933825"/>
            <a:ext cx="3960812" cy="2303463"/>
          </a:xfrm>
          <a:prstGeom prst="rect">
            <a:avLst/>
          </a:prstGeom>
          <a:noFill/>
          <a:ln w="22225">
            <a:solidFill>
              <a:srgbClr val="FF0000"/>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b="1" u="sng" dirty="0">
                <a:latin typeface="Calibri Light" panose="020F0302020204030204" pitchFamily="34" charset="0"/>
                <a:cs typeface="Calibri Light" panose="020F0302020204030204" pitchFamily="34" charset="0"/>
              </a:rPr>
              <a:t>3. Make a plan- </a:t>
            </a:r>
          </a:p>
          <a:p>
            <a:pPr>
              <a:defRPr/>
            </a:pPr>
            <a:r>
              <a:rPr lang="en-GB" sz="1800" dirty="0">
                <a:solidFill>
                  <a:srgbClr val="212121"/>
                </a:solidFill>
                <a:latin typeface="Calibri Light" panose="020F0302020204030204" pitchFamily="34" charset="0"/>
                <a:cs typeface="Calibri Light" panose="020F0302020204030204" pitchFamily="34" charset="0"/>
              </a:rPr>
              <a:t>It will help you to prioritise</a:t>
            </a:r>
          </a:p>
          <a:p>
            <a:pPr>
              <a:defRPr/>
            </a:pPr>
            <a:r>
              <a:rPr lang="en-GB" sz="1800" dirty="0">
                <a:solidFill>
                  <a:srgbClr val="212121"/>
                </a:solidFill>
                <a:latin typeface="Calibri Light" panose="020F0302020204030204" pitchFamily="34" charset="0"/>
                <a:cs typeface="Calibri Light" panose="020F0302020204030204" pitchFamily="34" charset="0"/>
              </a:rPr>
              <a:t>Include ALL your subjects and topics</a:t>
            </a:r>
          </a:p>
          <a:p>
            <a:pPr>
              <a:defRPr/>
            </a:pPr>
            <a:r>
              <a:rPr lang="en-GB" sz="1800" dirty="0">
                <a:solidFill>
                  <a:srgbClr val="212121"/>
                </a:solidFill>
                <a:latin typeface="Calibri Light" panose="020F0302020204030204" pitchFamily="34" charset="0"/>
                <a:cs typeface="Calibri Light" panose="020F0302020204030204" pitchFamily="34" charset="0"/>
              </a:rPr>
              <a:t>Identify times when you can revise</a:t>
            </a:r>
          </a:p>
          <a:p>
            <a:pPr>
              <a:defRPr/>
            </a:pPr>
            <a:r>
              <a:rPr lang="en-GB" sz="1800" dirty="0">
                <a:solidFill>
                  <a:srgbClr val="212121"/>
                </a:solidFill>
                <a:latin typeface="Calibri Light" panose="020F0302020204030204" pitchFamily="34" charset="0"/>
                <a:cs typeface="Calibri Light" panose="020F0302020204030204" pitchFamily="34" charset="0"/>
              </a:rPr>
              <a:t>Identify when you can't revise too... </a:t>
            </a:r>
          </a:p>
          <a:p>
            <a:pPr>
              <a:defRPr/>
            </a:pPr>
            <a:r>
              <a:rPr lang="en-GB" sz="1800" dirty="0">
                <a:solidFill>
                  <a:srgbClr val="212121"/>
                </a:solidFill>
                <a:latin typeface="Calibri Light" panose="020F0302020204030204" pitchFamily="34" charset="0"/>
                <a:cs typeface="Calibri Light" panose="020F0302020204030204" pitchFamily="34" charset="0"/>
              </a:rPr>
              <a:t>Making a Timetable...</a:t>
            </a:r>
          </a:p>
        </p:txBody>
      </p:sp>
      <p:sp>
        <p:nvSpPr>
          <p:cNvPr id="6" name="Content Placeholder 2"/>
          <p:cNvSpPr txBox="1">
            <a:spLocks/>
          </p:cNvSpPr>
          <p:nvPr/>
        </p:nvSpPr>
        <p:spPr bwMode="auto">
          <a:xfrm>
            <a:off x="4427538" y="3716338"/>
            <a:ext cx="4537075" cy="2736850"/>
          </a:xfrm>
          <a:prstGeom prst="rect">
            <a:avLst/>
          </a:prstGeom>
          <a:noFill/>
          <a:ln w="22225">
            <a:solidFill>
              <a:srgbClr val="7030A0"/>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b="1" u="sng" dirty="0">
                <a:latin typeface="Calibri Light" panose="020F0302020204030204" pitchFamily="34" charset="0"/>
                <a:cs typeface="Calibri Light" panose="020F0302020204030204" pitchFamily="34" charset="0"/>
              </a:rPr>
              <a:t>4. Targets-</a:t>
            </a:r>
          </a:p>
          <a:p>
            <a:pPr>
              <a:defRPr/>
            </a:pPr>
            <a:r>
              <a:rPr lang="en-GB" sz="1800" dirty="0">
                <a:solidFill>
                  <a:srgbClr val="212121"/>
                </a:solidFill>
                <a:latin typeface="Calibri Light" panose="020F0302020204030204" pitchFamily="34" charset="0"/>
                <a:cs typeface="Calibri Light" panose="020F0302020204030204" pitchFamily="34" charset="0"/>
              </a:rPr>
              <a:t>Be realistic - make your targets manageable </a:t>
            </a:r>
          </a:p>
          <a:p>
            <a:pPr>
              <a:defRPr/>
            </a:pPr>
            <a:r>
              <a:rPr lang="en-GB" sz="1800" dirty="0">
                <a:solidFill>
                  <a:srgbClr val="212121"/>
                </a:solidFill>
                <a:latin typeface="Calibri Light" panose="020F0302020204030204" pitchFamily="34" charset="0"/>
                <a:cs typeface="Calibri Light" panose="020F0302020204030204" pitchFamily="34" charset="0"/>
              </a:rPr>
              <a:t>Make targets for each session, each day, each week, each term</a:t>
            </a:r>
          </a:p>
          <a:p>
            <a:pPr>
              <a:defRPr/>
            </a:pPr>
            <a:r>
              <a:rPr lang="en-GB" sz="1800" dirty="0">
                <a:solidFill>
                  <a:srgbClr val="212121"/>
                </a:solidFill>
                <a:latin typeface="Calibri Light" panose="020F0302020204030204" pitchFamily="34" charset="0"/>
                <a:cs typeface="Calibri Light" panose="020F0302020204030204" pitchFamily="34" charset="0"/>
              </a:rPr>
              <a:t>When you hit a target, give yourself a reward</a:t>
            </a:r>
          </a:p>
          <a:p>
            <a:pPr>
              <a:defRPr/>
            </a:pPr>
            <a:r>
              <a:rPr lang="en-GB" sz="1800" dirty="0">
                <a:solidFill>
                  <a:srgbClr val="212121"/>
                </a:solidFill>
                <a:latin typeface="Calibri Light" panose="020F0302020204030204" pitchFamily="34" charset="0"/>
                <a:cs typeface="Calibri Light" panose="020F0302020204030204" pitchFamily="34" charset="0"/>
              </a:rPr>
              <a:t>Give enough time to tough topics</a:t>
            </a:r>
          </a:p>
        </p:txBody>
      </p:sp>
      <p:sp>
        <p:nvSpPr>
          <p:cNvPr id="52231" name="AutoShape 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endParaRPr lang="en-GB" altLang="en-US" sz="1800">
              <a:cs typeface="Calibri Light" panose="020F0302020204030204" pitchFamily="34" charset="0"/>
            </a:endParaRPr>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538" y="3910013"/>
            <a:ext cx="47164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331788" y="989013"/>
            <a:ext cx="4716462" cy="2921000"/>
          </a:xfrm>
          <a:prstGeom prst="rect">
            <a:avLst/>
          </a:prstGeom>
          <a:solidFill>
            <a:schemeClr val="bg1"/>
          </a:solidFill>
          <a:ln w="22225">
            <a:solidFill>
              <a:schemeClr val="accent6"/>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b="1" u="sng" dirty="0">
                <a:latin typeface="Calibri Light" panose="020F0302020204030204" pitchFamily="34" charset="0"/>
                <a:cs typeface="Calibri Light" panose="020F0302020204030204" pitchFamily="34" charset="0"/>
              </a:rPr>
              <a:t>5.Environment-</a:t>
            </a:r>
          </a:p>
          <a:p>
            <a:pPr>
              <a:defRPr/>
            </a:pPr>
            <a:r>
              <a:rPr lang="en-GB" sz="1800" dirty="0">
                <a:solidFill>
                  <a:srgbClr val="212121"/>
                </a:solidFill>
                <a:latin typeface="Calibri Light" panose="020F0302020204030204" pitchFamily="34" charset="0"/>
                <a:cs typeface="Calibri Light" panose="020F0302020204030204" pitchFamily="34" charset="0"/>
              </a:rPr>
              <a:t>Think about where it is best to revise for YOU</a:t>
            </a:r>
          </a:p>
          <a:p>
            <a:pPr>
              <a:defRPr/>
            </a:pPr>
            <a:r>
              <a:rPr lang="en-GB" sz="1800" dirty="0">
                <a:solidFill>
                  <a:srgbClr val="212121"/>
                </a:solidFill>
                <a:latin typeface="Calibri Light" panose="020F0302020204030204" pitchFamily="34" charset="0"/>
                <a:cs typeface="Calibri Light" panose="020F0302020204030204" pitchFamily="34" charset="0"/>
              </a:rPr>
              <a:t>There are lots of options (look left)</a:t>
            </a:r>
          </a:p>
          <a:p>
            <a:pPr>
              <a:defRPr/>
            </a:pPr>
            <a:r>
              <a:rPr lang="en-GB" sz="1800" dirty="0">
                <a:solidFill>
                  <a:srgbClr val="212121"/>
                </a:solidFill>
                <a:latin typeface="Calibri Light" panose="020F0302020204030204" pitchFamily="34" charset="0"/>
                <a:cs typeface="Calibri Light" panose="020F0302020204030204" pitchFamily="34" charset="0"/>
              </a:rPr>
              <a:t>Close the door - shut out noise</a:t>
            </a:r>
          </a:p>
          <a:p>
            <a:pPr>
              <a:defRPr/>
            </a:pPr>
            <a:r>
              <a:rPr lang="en-GB" sz="1800" dirty="0">
                <a:solidFill>
                  <a:srgbClr val="212121"/>
                </a:solidFill>
                <a:latin typeface="Calibri Light" panose="020F0302020204030204" pitchFamily="34" charset="0"/>
                <a:cs typeface="Calibri Light" panose="020F0302020204030204" pitchFamily="34" charset="0"/>
              </a:rPr>
              <a:t>Turn your phone OFF</a:t>
            </a:r>
          </a:p>
          <a:p>
            <a:pPr>
              <a:defRPr/>
            </a:pPr>
            <a:r>
              <a:rPr lang="en-GB" sz="1800" dirty="0">
                <a:solidFill>
                  <a:srgbClr val="212121"/>
                </a:solidFill>
                <a:latin typeface="Calibri Light" panose="020F0302020204030204" pitchFamily="34" charset="0"/>
                <a:cs typeface="Calibri Light" panose="020F0302020204030204" pitchFamily="34" charset="0"/>
              </a:rPr>
              <a:t>Turn on a light</a:t>
            </a:r>
          </a:p>
          <a:p>
            <a:pPr>
              <a:defRPr/>
            </a:pPr>
            <a:r>
              <a:rPr lang="en-GB" sz="1800" dirty="0">
                <a:solidFill>
                  <a:srgbClr val="212121"/>
                </a:solidFill>
                <a:latin typeface="Calibri Light" panose="020F0302020204030204" pitchFamily="34" charset="0"/>
                <a:cs typeface="Calibri Light" panose="020F0302020204030204" pitchFamily="34" charset="0"/>
              </a:rPr>
              <a:t>Get a comfy seat</a:t>
            </a:r>
          </a:p>
          <a:p>
            <a:pPr>
              <a:defRPr/>
            </a:pPr>
            <a:r>
              <a:rPr lang="en-GB" sz="1800" dirty="0">
                <a:solidFill>
                  <a:srgbClr val="212121"/>
                </a:solidFill>
                <a:latin typeface="Calibri Light" panose="020F0302020204030204" pitchFamily="34" charset="0"/>
                <a:cs typeface="Calibri Light" panose="020F0302020204030204" pitchFamily="34" charset="0"/>
              </a:rPr>
              <a:t>Get a drink of water or cup of tea!</a:t>
            </a:r>
          </a:p>
        </p:txBody>
      </p:sp>
      <p:pic>
        <p:nvPicPr>
          <p:cNvPr id="31744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7650" y="1139825"/>
            <a:ext cx="381158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4724400" y="3933825"/>
            <a:ext cx="4237038" cy="2713038"/>
          </a:xfrm>
          <a:prstGeom prst="rect">
            <a:avLst/>
          </a:prstGeom>
          <a:solidFill>
            <a:schemeClr val="bg1"/>
          </a:solidFill>
          <a:ln w="22225">
            <a:solidFill>
              <a:schemeClr val="accent6"/>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b="1" u="sng" dirty="0">
                <a:latin typeface="Calibri Light" panose="020F0302020204030204" pitchFamily="34" charset="0"/>
                <a:cs typeface="Calibri Light" panose="020F0302020204030204" pitchFamily="34" charset="0"/>
              </a:rPr>
              <a:t>6. Rest and relaxation-</a:t>
            </a:r>
          </a:p>
          <a:p>
            <a:pPr>
              <a:defRPr/>
            </a:pPr>
            <a:r>
              <a:rPr lang="en-GB" sz="1800" dirty="0">
                <a:solidFill>
                  <a:srgbClr val="212121"/>
                </a:solidFill>
                <a:latin typeface="Calibri Light" panose="020F0302020204030204" pitchFamily="34" charset="0"/>
                <a:cs typeface="Calibri Light" panose="020F0302020204030204" pitchFamily="34" charset="0"/>
              </a:rPr>
              <a:t>Make sure you get some good sleep</a:t>
            </a:r>
          </a:p>
          <a:p>
            <a:pPr>
              <a:defRPr/>
            </a:pPr>
            <a:r>
              <a:rPr lang="en-GB" sz="1800" dirty="0">
                <a:solidFill>
                  <a:srgbClr val="212121"/>
                </a:solidFill>
                <a:latin typeface="Calibri Light" panose="020F0302020204030204" pitchFamily="34" charset="0"/>
                <a:cs typeface="Calibri Light" panose="020F0302020204030204" pitchFamily="34" charset="0"/>
              </a:rPr>
              <a:t>Do something relaxing before you go to bed</a:t>
            </a:r>
          </a:p>
          <a:p>
            <a:pPr>
              <a:defRPr/>
            </a:pPr>
            <a:r>
              <a:rPr lang="en-GB" sz="1800" dirty="0">
                <a:solidFill>
                  <a:srgbClr val="212121"/>
                </a:solidFill>
                <a:latin typeface="Calibri Light" panose="020F0302020204030204" pitchFamily="34" charset="0"/>
                <a:cs typeface="Calibri Light" panose="020F0302020204030204" pitchFamily="34" charset="0"/>
              </a:rPr>
              <a:t>Take some exercise and get some fresh air</a:t>
            </a:r>
          </a:p>
          <a:p>
            <a:pPr>
              <a:defRPr/>
            </a:pPr>
            <a:r>
              <a:rPr lang="en-GB" sz="1800" dirty="0">
                <a:solidFill>
                  <a:srgbClr val="212121"/>
                </a:solidFill>
                <a:latin typeface="Calibri Light" panose="020F0302020204030204" pitchFamily="34" charset="0"/>
                <a:cs typeface="Calibri Light" panose="020F0302020204030204" pitchFamily="34" charset="0"/>
              </a:rPr>
              <a:t>Eat well - lots of fruit and veg!</a:t>
            </a:r>
          </a:p>
          <a:p>
            <a:pPr>
              <a:defRPr/>
            </a:pPr>
            <a:r>
              <a:rPr lang="en-GB" sz="1800" dirty="0">
                <a:solidFill>
                  <a:srgbClr val="212121"/>
                </a:solidFill>
                <a:latin typeface="Calibri Light" panose="020F0302020204030204" pitchFamily="34" charset="0"/>
                <a:cs typeface="Calibri Light" panose="020F0302020204030204" pitchFamily="34" charset="0"/>
              </a:rPr>
              <a:t>Drink lots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bg/>
                                          </p:spTgt>
                                        </p:tgtEl>
                                        <p:attrNameLst>
                                          <p:attrName>style.visibility</p:attrName>
                                        </p:attrNameLst>
                                      </p:cBhvr>
                                      <p:to>
                                        <p:strVal val="visible"/>
                                      </p:to>
                                    </p:set>
                                    <p:animEffect transition="in" filter="fade">
                                      <p:cBhvr>
                                        <p:cTn id="77" dur="1000"/>
                                        <p:tgtEl>
                                          <p:spTgt spid="9">
                                            <p:bg/>
                                          </p:spTgt>
                                        </p:tgtEl>
                                      </p:cBhvr>
                                    </p:animEffect>
                                    <p:anim calcmode="lin" valueType="num">
                                      <p:cBhvr>
                                        <p:cTn id="78" dur="1000" fill="hold"/>
                                        <p:tgtEl>
                                          <p:spTgt spid="9">
                                            <p:bg/>
                                          </p:spTgt>
                                        </p:tgtEl>
                                        <p:attrNameLst>
                                          <p:attrName>ppt_x</p:attrName>
                                        </p:attrNameLst>
                                      </p:cBhvr>
                                      <p:tavLst>
                                        <p:tav tm="0">
                                          <p:val>
                                            <p:strVal val="#ppt_x"/>
                                          </p:val>
                                        </p:tav>
                                        <p:tav tm="100000">
                                          <p:val>
                                            <p:strVal val="#ppt_x"/>
                                          </p:val>
                                        </p:tav>
                                      </p:tavLst>
                                    </p:anim>
                                    <p:anim calcmode="lin" valueType="num">
                                      <p:cBhvr>
                                        <p:cTn id="79"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animEffect transition="in" filter="fade">
                                      <p:cBhvr>
                                        <p:cTn id="84" dur="1000"/>
                                        <p:tgtEl>
                                          <p:spTgt spid="9">
                                            <p:txEl>
                                              <p:pRg st="0" end="0"/>
                                            </p:txEl>
                                          </p:spTgt>
                                        </p:tgtEl>
                                      </p:cBhvr>
                                    </p:animEffect>
                                    <p:anim calcmode="lin" valueType="num">
                                      <p:cBhvr>
                                        <p:cTn id="8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xEl>
                                              <p:pRg st="1" end="1"/>
                                            </p:txEl>
                                          </p:spTgt>
                                        </p:tgtEl>
                                        <p:attrNameLst>
                                          <p:attrName>style.visibility</p:attrName>
                                        </p:attrNameLst>
                                      </p:cBhvr>
                                      <p:to>
                                        <p:strVal val="visible"/>
                                      </p:to>
                                    </p:set>
                                    <p:animEffect transition="in" filter="fade">
                                      <p:cBhvr>
                                        <p:cTn id="91" dur="1000"/>
                                        <p:tgtEl>
                                          <p:spTgt spid="9">
                                            <p:txEl>
                                              <p:pRg st="1" end="1"/>
                                            </p:txEl>
                                          </p:spTgt>
                                        </p:tgtEl>
                                      </p:cBhvr>
                                    </p:animEffect>
                                    <p:anim calcmode="lin" valueType="num">
                                      <p:cBhvr>
                                        <p:cTn id="9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
                                            <p:txEl>
                                              <p:pRg st="2" end="2"/>
                                            </p:txEl>
                                          </p:spTgt>
                                        </p:tgtEl>
                                        <p:attrNameLst>
                                          <p:attrName>style.visibility</p:attrName>
                                        </p:attrNameLst>
                                      </p:cBhvr>
                                      <p:to>
                                        <p:strVal val="visible"/>
                                      </p:to>
                                    </p:set>
                                    <p:animEffect transition="in" filter="fade">
                                      <p:cBhvr>
                                        <p:cTn id="98" dur="1000"/>
                                        <p:tgtEl>
                                          <p:spTgt spid="9">
                                            <p:txEl>
                                              <p:pRg st="2" end="2"/>
                                            </p:txEl>
                                          </p:spTgt>
                                        </p:tgtEl>
                                      </p:cBhvr>
                                    </p:animEffect>
                                    <p:anim calcmode="lin" valueType="num">
                                      <p:cBhvr>
                                        <p:cTn id="9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xEl>
                                              <p:pRg st="3" end="3"/>
                                            </p:txEl>
                                          </p:spTgt>
                                        </p:tgtEl>
                                        <p:attrNameLst>
                                          <p:attrName>style.visibility</p:attrName>
                                        </p:attrNameLst>
                                      </p:cBhvr>
                                      <p:to>
                                        <p:strVal val="visible"/>
                                      </p:to>
                                    </p:set>
                                    <p:animEffect transition="in" filter="fade">
                                      <p:cBhvr>
                                        <p:cTn id="105" dur="1000"/>
                                        <p:tgtEl>
                                          <p:spTgt spid="9">
                                            <p:txEl>
                                              <p:pRg st="3" end="3"/>
                                            </p:txEl>
                                          </p:spTgt>
                                        </p:tgtEl>
                                      </p:cBhvr>
                                    </p:animEffect>
                                    <p:anim calcmode="lin" valueType="num">
                                      <p:cBhvr>
                                        <p:cTn id="10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
                                            <p:txEl>
                                              <p:pRg st="4" end="4"/>
                                            </p:txEl>
                                          </p:spTgt>
                                        </p:tgtEl>
                                        <p:attrNameLst>
                                          <p:attrName>style.visibility</p:attrName>
                                        </p:attrNameLst>
                                      </p:cBhvr>
                                      <p:to>
                                        <p:strVal val="visible"/>
                                      </p:to>
                                    </p:set>
                                    <p:animEffect transition="in" filter="fade">
                                      <p:cBhvr>
                                        <p:cTn id="112" dur="1000"/>
                                        <p:tgtEl>
                                          <p:spTgt spid="9">
                                            <p:txEl>
                                              <p:pRg st="4" end="4"/>
                                            </p:txEl>
                                          </p:spTgt>
                                        </p:tgtEl>
                                      </p:cBhvr>
                                    </p:animEffect>
                                    <p:anim calcmode="lin" valueType="num">
                                      <p:cBhvr>
                                        <p:cTn id="11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9">
                                            <p:txEl>
                                              <p:pRg st="5" end="5"/>
                                            </p:txEl>
                                          </p:spTgt>
                                        </p:tgtEl>
                                        <p:attrNameLst>
                                          <p:attrName>style.visibility</p:attrName>
                                        </p:attrNameLst>
                                      </p:cBhvr>
                                      <p:to>
                                        <p:strVal val="visible"/>
                                      </p:to>
                                    </p:set>
                                    <p:animEffect transition="in" filter="fade">
                                      <p:cBhvr>
                                        <p:cTn id="119" dur="1000"/>
                                        <p:tgtEl>
                                          <p:spTgt spid="9">
                                            <p:txEl>
                                              <p:pRg st="5" end="5"/>
                                            </p:txEl>
                                          </p:spTgt>
                                        </p:tgtEl>
                                      </p:cBhvr>
                                    </p:animEffect>
                                    <p:anim calcmode="lin" valueType="num">
                                      <p:cBhvr>
                                        <p:cTn id="12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9">
                                            <p:txEl>
                                              <p:pRg st="6" end="6"/>
                                            </p:txEl>
                                          </p:spTgt>
                                        </p:tgtEl>
                                        <p:attrNameLst>
                                          <p:attrName>style.visibility</p:attrName>
                                        </p:attrNameLst>
                                      </p:cBhvr>
                                      <p:to>
                                        <p:strVal val="visible"/>
                                      </p:to>
                                    </p:set>
                                    <p:animEffect transition="in" filter="fade">
                                      <p:cBhvr>
                                        <p:cTn id="126" dur="1000"/>
                                        <p:tgtEl>
                                          <p:spTgt spid="9">
                                            <p:txEl>
                                              <p:pRg st="6" end="6"/>
                                            </p:txEl>
                                          </p:spTgt>
                                        </p:tgtEl>
                                      </p:cBhvr>
                                    </p:animEffect>
                                    <p:anim calcmode="lin" valueType="num">
                                      <p:cBhvr>
                                        <p:cTn id="12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9">
                                            <p:txEl>
                                              <p:pRg st="7" end="7"/>
                                            </p:txEl>
                                          </p:spTgt>
                                        </p:tgtEl>
                                        <p:attrNameLst>
                                          <p:attrName>style.visibility</p:attrName>
                                        </p:attrNameLst>
                                      </p:cBhvr>
                                      <p:to>
                                        <p:strVal val="visible"/>
                                      </p:to>
                                    </p:set>
                                    <p:animEffect transition="in" filter="fade">
                                      <p:cBhvr>
                                        <p:cTn id="133" dur="1000"/>
                                        <p:tgtEl>
                                          <p:spTgt spid="9">
                                            <p:txEl>
                                              <p:pRg st="7" end="7"/>
                                            </p:txEl>
                                          </p:spTgt>
                                        </p:tgtEl>
                                      </p:cBhvr>
                                    </p:animEffect>
                                    <p:anim calcmode="lin" valueType="num">
                                      <p:cBhvr>
                                        <p:cTn id="134"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35"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42" presetClass="entr" presetSubtype="0" fill="hold" nodeType="clickEffect">
                                  <p:stCondLst>
                                    <p:cond delay="0"/>
                                  </p:stCondLst>
                                  <p:childTnLst>
                                    <p:set>
                                      <p:cBhvr>
                                        <p:cTn id="139" dur="1" fill="hold">
                                          <p:stCondLst>
                                            <p:cond delay="0"/>
                                          </p:stCondLst>
                                        </p:cTn>
                                        <p:tgtEl>
                                          <p:spTgt spid="317444"/>
                                        </p:tgtEl>
                                        <p:attrNameLst>
                                          <p:attrName>style.visibility</p:attrName>
                                        </p:attrNameLst>
                                      </p:cBhvr>
                                      <p:to>
                                        <p:strVal val="visible"/>
                                      </p:to>
                                    </p:set>
                                    <p:animEffect transition="in" filter="fade">
                                      <p:cBhvr>
                                        <p:cTn id="140" dur="1000"/>
                                        <p:tgtEl>
                                          <p:spTgt spid="317444"/>
                                        </p:tgtEl>
                                      </p:cBhvr>
                                    </p:animEffect>
                                    <p:anim calcmode="lin" valueType="num">
                                      <p:cBhvr>
                                        <p:cTn id="141" dur="1000" fill="hold"/>
                                        <p:tgtEl>
                                          <p:spTgt spid="317444"/>
                                        </p:tgtEl>
                                        <p:attrNameLst>
                                          <p:attrName>ppt_x</p:attrName>
                                        </p:attrNameLst>
                                      </p:cBhvr>
                                      <p:tavLst>
                                        <p:tav tm="0">
                                          <p:val>
                                            <p:strVal val="#ppt_x"/>
                                          </p:val>
                                        </p:tav>
                                        <p:tav tm="100000">
                                          <p:val>
                                            <p:strVal val="#ppt_x"/>
                                          </p:val>
                                        </p:tav>
                                      </p:tavLst>
                                    </p:anim>
                                    <p:anim calcmode="lin" valueType="num">
                                      <p:cBhvr>
                                        <p:cTn id="142" dur="1000" fill="hold"/>
                                        <p:tgtEl>
                                          <p:spTgt spid="317444"/>
                                        </p:tgtEl>
                                        <p:attrNameLst>
                                          <p:attrName>ppt_y</p:attrName>
                                        </p:attrNameLst>
                                      </p:cBhvr>
                                      <p:tavLst>
                                        <p:tav tm="0">
                                          <p:val>
                                            <p:strVal val="#ppt_y+.1"/>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0">
                                            <p:bg/>
                                          </p:spTgt>
                                        </p:tgtEl>
                                        <p:attrNameLst>
                                          <p:attrName>style.visibility</p:attrName>
                                        </p:attrNameLst>
                                      </p:cBhvr>
                                      <p:to>
                                        <p:strVal val="visible"/>
                                      </p:to>
                                    </p:set>
                                    <p:animEffect transition="in" filter="fade">
                                      <p:cBhvr>
                                        <p:cTn id="147" dur="1000"/>
                                        <p:tgtEl>
                                          <p:spTgt spid="10">
                                            <p:bg/>
                                          </p:spTgt>
                                        </p:tgtEl>
                                      </p:cBhvr>
                                    </p:animEffect>
                                    <p:anim calcmode="lin" valueType="num">
                                      <p:cBhvr>
                                        <p:cTn id="148" dur="1000" fill="hold"/>
                                        <p:tgtEl>
                                          <p:spTgt spid="10">
                                            <p:bg/>
                                          </p:spTgt>
                                        </p:tgtEl>
                                        <p:attrNameLst>
                                          <p:attrName>ppt_x</p:attrName>
                                        </p:attrNameLst>
                                      </p:cBhvr>
                                      <p:tavLst>
                                        <p:tav tm="0">
                                          <p:val>
                                            <p:strVal val="#ppt_x"/>
                                          </p:val>
                                        </p:tav>
                                        <p:tav tm="100000">
                                          <p:val>
                                            <p:strVal val="#ppt_x"/>
                                          </p:val>
                                        </p:tav>
                                      </p:tavLst>
                                    </p:anim>
                                    <p:anim calcmode="lin" valueType="num">
                                      <p:cBhvr>
                                        <p:cTn id="14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0">
                                            <p:txEl>
                                              <p:pRg st="0" end="0"/>
                                            </p:txEl>
                                          </p:spTgt>
                                        </p:tgtEl>
                                        <p:attrNameLst>
                                          <p:attrName>style.visibility</p:attrName>
                                        </p:attrNameLst>
                                      </p:cBhvr>
                                      <p:to>
                                        <p:strVal val="visible"/>
                                      </p:to>
                                    </p:set>
                                    <p:animEffect transition="in" filter="fade">
                                      <p:cBhvr>
                                        <p:cTn id="154" dur="1000"/>
                                        <p:tgtEl>
                                          <p:spTgt spid="10">
                                            <p:txEl>
                                              <p:pRg st="0" end="0"/>
                                            </p:txEl>
                                          </p:spTgt>
                                        </p:tgtEl>
                                      </p:cBhvr>
                                    </p:animEffect>
                                    <p:anim calcmode="lin" valueType="num">
                                      <p:cBhvr>
                                        <p:cTn id="15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0">
                                            <p:txEl>
                                              <p:pRg st="1" end="1"/>
                                            </p:txEl>
                                          </p:spTgt>
                                        </p:tgtEl>
                                        <p:attrNameLst>
                                          <p:attrName>style.visibility</p:attrName>
                                        </p:attrNameLst>
                                      </p:cBhvr>
                                      <p:to>
                                        <p:strVal val="visible"/>
                                      </p:to>
                                    </p:set>
                                    <p:animEffect transition="in" filter="fade">
                                      <p:cBhvr>
                                        <p:cTn id="161" dur="1000"/>
                                        <p:tgtEl>
                                          <p:spTgt spid="10">
                                            <p:txEl>
                                              <p:pRg st="1" end="1"/>
                                            </p:txEl>
                                          </p:spTgt>
                                        </p:tgtEl>
                                      </p:cBhvr>
                                    </p:animEffect>
                                    <p:anim calcmode="lin" valueType="num">
                                      <p:cBhvr>
                                        <p:cTn id="16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10">
                                            <p:txEl>
                                              <p:pRg st="2" end="2"/>
                                            </p:txEl>
                                          </p:spTgt>
                                        </p:tgtEl>
                                        <p:attrNameLst>
                                          <p:attrName>style.visibility</p:attrName>
                                        </p:attrNameLst>
                                      </p:cBhvr>
                                      <p:to>
                                        <p:strVal val="visible"/>
                                      </p:to>
                                    </p:set>
                                    <p:animEffect transition="in" filter="fade">
                                      <p:cBhvr>
                                        <p:cTn id="168" dur="1000"/>
                                        <p:tgtEl>
                                          <p:spTgt spid="10">
                                            <p:txEl>
                                              <p:pRg st="2" end="2"/>
                                            </p:txEl>
                                          </p:spTgt>
                                        </p:tgtEl>
                                      </p:cBhvr>
                                    </p:animEffect>
                                    <p:anim calcmode="lin" valueType="num">
                                      <p:cBhvr>
                                        <p:cTn id="16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7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10">
                                            <p:txEl>
                                              <p:pRg st="3" end="3"/>
                                            </p:txEl>
                                          </p:spTgt>
                                        </p:tgtEl>
                                        <p:attrNameLst>
                                          <p:attrName>style.visibility</p:attrName>
                                        </p:attrNameLst>
                                      </p:cBhvr>
                                      <p:to>
                                        <p:strVal val="visible"/>
                                      </p:to>
                                    </p:set>
                                    <p:animEffect transition="in" filter="fade">
                                      <p:cBhvr>
                                        <p:cTn id="175" dur="1000"/>
                                        <p:tgtEl>
                                          <p:spTgt spid="10">
                                            <p:txEl>
                                              <p:pRg st="3" end="3"/>
                                            </p:txEl>
                                          </p:spTgt>
                                        </p:tgtEl>
                                      </p:cBhvr>
                                    </p:animEffect>
                                    <p:anim calcmode="lin" valueType="num">
                                      <p:cBhvr>
                                        <p:cTn id="17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7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8" fill="hold" nodeType="clickPar">
                      <p:stCondLst>
                        <p:cond delay="indefinite"/>
                      </p:stCondLst>
                      <p:childTnLst>
                        <p:par>
                          <p:cTn id="179" fill="hold" nodeType="withGroup">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10">
                                            <p:txEl>
                                              <p:pRg st="4" end="4"/>
                                            </p:txEl>
                                          </p:spTgt>
                                        </p:tgtEl>
                                        <p:attrNameLst>
                                          <p:attrName>style.visibility</p:attrName>
                                        </p:attrNameLst>
                                      </p:cBhvr>
                                      <p:to>
                                        <p:strVal val="visible"/>
                                      </p:to>
                                    </p:set>
                                    <p:animEffect transition="in" filter="fade">
                                      <p:cBhvr>
                                        <p:cTn id="182" dur="1000"/>
                                        <p:tgtEl>
                                          <p:spTgt spid="10">
                                            <p:txEl>
                                              <p:pRg st="4" end="4"/>
                                            </p:txEl>
                                          </p:spTgt>
                                        </p:tgtEl>
                                      </p:cBhvr>
                                    </p:animEffect>
                                    <p:anim calcmode="lin" valueType="num">
                                      <p:cBhvr>
                                        <p:cTn id="18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8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10">
                                            <p:txEl>
                                              <p:pRg st="5" end="5"/>
                                            </p:txEl>
                                          </p:spTgt>
                                        </p:tgtEl>
                                        <p:attrNameLst>
                                          <p:attrName>style.visibility</p:attrName>
                                        </p:attrNameLst>
                                      </p:cBhvr>
                                      <p:to>
                                        <p:strVal val="visible"/>
                                      </p:to>
                                    </p:set>
                                    <p:animEffect transition="in" filter="fade">
                                      <p:cBhvr>
                                        <p:cTn id="189" dur="1000"/>
                                        <p:tgtEl>
                                          <p:spTgt spid="10">
                                            <p:txEl>
                                              <p:pRg st="5" end="5"/>
                                            </p:txEl>
                                          </p:spTgt>
                                        </p:tgtEl>
                                      </p:cBhvr>
                                    </p:animEffect>
                                    <p:anim calcmode="lin" valueType="num">
                                      <p:cBhvr>
                                        <p:cTn id="19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9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P spid="9" grpId="0" uiExpand="1" build="p" animBg="1"/>
      <p:bldP spid="10"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6"/>
          <p:cNvSpPr txBox="1">
            <a:spLocks noChangeArrowheads="1"/>
          </p:cNvSpPr>
          <p:nvPr/>
        </p:nvSpPr>
        <p:spPr bwMode="auto">
          <a:xfrm>
            <a:off x="1098550" y="-87313"/>
            <a:ext cx="5351463"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5400" b="1" u="sng">
                <a:cs typeface="Calibri Light" panose="020F0302020204030204" pitchFamily="34" charset="0"/>
              </a:rPr>
              <a:t>Memory</a:t>
            </a:r>
          </a:p>
        </p:txBody>
      </p:sp>
      <p:sp>
        <p:nvSpPr>
          <p:cNvPr id="53251" name="Title 1"/>
          <p:cNvSpPr txBox="1">
            <a:spLocks noChangeArrowheads="1"/>
          </p:cNvSpPr>
          <p:nvPr/>
        </p:nvSpPr>
        <p:spPr bwMode="auto">
          <a:xfrm>
            <a:off x="36513" y="9636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90000"/>
              </a:lnSpc>
              <a:spcAft>
                <a:spcPts val="1200"/>
              </a:spcAft>
              <a:buFontTx/>
              <a:buNone/>
            </a:pPr>
            <a:r>
              <a:rPr lang="en-GB" altLang="en-US" sz="4000" b="1">
                <a:cs typeface="Calibri Light" panose="020F0302020204030204" pitchFamily="34" charset="0"/>
              </a:rPr>
              <a:t>What do we know about memory?</a:t>
            </a:r>
          </a:p>
        </p:txBody>
      </p:sp>
      <p:pic>
        <p:nvPicPr>
          <p:cNvPr id="53252" name="Picture 2" descr="Takeaway Icon 34076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2950" y="86360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Group 3"/>
          <p:cNvGrpSpPr>
            <a:grpSpLocks/>
          </p:cNvGrpSpPr>
          <p:nvPr/>
        </p:nvGrpSpPr>
        <p:grpSpPr bwMode="auto">
          <a:xfrm>
            <a:off x="125413" y="1752600"/>
            <a:ext cx="9013825" cy="1203325"/>
            <a:chOff x="126009" y="1751977"/>
            <a:chExt cx="9013842" cy="1203297"/>
          </a:xfrm>
        </p:grpSpPr>
        <p:sp>
          <p:nvSpPr>
            <p:cNvPr id="53260" name="Rectangle 15"/>
            <p:cNvSpPr>
              <a:spLocks noChangeArrowheads="1"/>
            </p:cNvSpPr>
            <p:nvPr/>
          </p:nvSpPr>
          <p:spPr bwMode="auto">
            <a:xfrm>
              <a:off x="1547663" y="1751977"/>
              <a:ext cx="7592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Aft>
                  <a:spcPts val="1200"/>
                </a:spcAft>
                <a:buFontTx/>
                <a:buNone/>
              </a:pPr>
              <a:r>
                <a:rPr lang="en-GB" altLang="en-US" sz="3600">
                  <a:cs typeface="Calibri Light" panose="020F0302020204030204" pitchFamily="34" charset="0"/>
                </a:rPr>
                <a:t>Your working memory is easily overloaded, cramming doesn’t work</a:t>
              </a:r>
              <a:endParaRPr lang="en-GB" altLang="en-US" sz="3600" b="1">
                <a:cs typeface="Calibri Light" panose="020F0302020204030204" pitchFamily="34" charset="0"/>
              </a:endParaRPr>
            </a:p>
          </p:txBody>
        </p:sp>
        <p:pic>
          <p:nvPicPr>
            <p:cNvPr id="53261" name="Picture 4" descr="full Icon 16492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009" y="1754945"/>
              <a:ext cx="12003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54" name="Group 2"/>
          <p:cNvGrpSpPr>
            <a:grpSpLocks/>
          </p:cNvGrpSpPr>
          <p:nvPr/>
        </p:nvGrpSpPr>
        <p:grpSpPr bwMode="auto">
          <a:xfrm>
            <a:off x="130175" y="3465513"/>
            <a:ext cx="8883650" cy="1203325"/>
            <a:chOff x="130585" y="3261973"/>
            <a:chExt cx="8882829" cy="1204187"/>
          </a:xfrm>
        </p:grpSpPr>
        <p:sp>
          <p:nvSpPr>
            <p:cNvPr id="53258" name="Rectangle 18"/>
            <p:cNvSpPr>
              <a:spLocks noChangeArrowheads="1"/>
            </p:cNvSpPr>
            <p:nvPr/>
          </p:nvSpPr>
          <p:spPr bwMode="auto">
            <a:xfrm>
              <a:off x="1547663" y="3261973"/>
              <a:ext cx="74657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Aft>
                  <a:spcPts val="1200"/>
                </a:spcAft>
                <a:buFontTx/>
                <a:buNone/>
              </a:pPr>
              <a:r>
                <a:rPr lang="en-GB" altLang="en-US" sz="3600">
                  <a:cs typeface="Calibri Light" panose="020F0302020204030204" pitchFamily="34" charset="0"/>
                </a:rPr>
                <a:t>Information is forgotten if not revisited, it’s natural. </a:t>
              </a:r>
            </a:p>
          </p:txBody>
        </p:sp>
        <p:pic>
          <p:nvPicPr>
            <p:cNvPr id="53259" name="Picture 6" descr="Alzheimer Icon 24443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0585" y="3264941"/>
              <a:ext cx="1201219" cy="120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55" name="Group 1"/>
          <p:cNvGrpSpPr>
            <a:grpSpLocks/>
          </p:cNvGrpSpPr>
          <p:nvPr/>
        </p:nvGrpSpPr>
        <p:grpSpPr bwMode="auto">
          <a:xfrm>
            <a:off x="282575" y="5154613"/>
            <a:ext cx="8731250" cy="1200150"/>
            <a:chOff x="179513" y="4866130"/>
            <a:chExt cx="8731374" cy="1200329"/>
          </a:xfrm>
        </p:grpSpPr>
        <p:sp>
          <p:nvSpPr>
            <p:cNvPr id="53256" name="Rectangle 21"/>
            <p:cNvSpPr>
              <a:spLocks noChangeArrowheads="1"/>
            </p:cNvSpPr>
            <p:nvPr/>
          </p:nvSpPr>
          <p:spPr bwMode="auto">
            <a:xfrm>
              <a:off x="1445137" y="4866130"/>
              <a:ext cx="7465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Aft>
                  <a:spcPts val="1200"/>
                </a:spcAft>
                <a:buFontTx/>
                <a:buNone/>
              </a:pPr>
              <a:r>
                <a:rPr lang="en-GB" altLang="en-US" sz="3600">
                  <a:cs typeface="Calibri Light" panose="020F0302020204030204" pitchFamily="34" charset="0"/>
                </a:rPr>
                <a:t>Practice and retrieval helps strengthen long term memory &amp; boosts learning</a:t>
              </a:r>
            </a:p>
          </p:txBody>
        </p:sp>
        <p:pic>
          <p:nvPicPr>
            <p:cNvPr id="53257" name="Picture 8" descr="practice Icon 410506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3" y="4897402"/>
              <a:ext cx="1133818" cy="11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84313"/>
            <a:ext cx="90360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p:cNvSpPr txBox="1">
            <a:spLocks noChangeArrowheads="1"/>
          </p:cNvSpPr>
          <p:nvPr/>
        </p:nvSpPr>
        <p:spPr bwMode="auto">
          <a:xfrm>
            <a:off x="250825" y="188913"/>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3600" b="1" u="sng">
                <a:cs typeface="Calibri Light" panose="020F0302020204030204" pitchFamily="34" charset="0"/>
              </a:rPr>
              <a:t>Why is home learning and revision at home so crucial to success?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28638" y="188913"/>
            <a:ext cx="8229600" cy="779462"/>
          </a:xfrm>
        </p:spPr>
        <p:txBody>
          <a:bodyPr/>
          <a:lstStyle/>
          <a:p>
            <a:r>
              <a:rPr lang="en-GB" altLang="en-US" sz="2800" b="1" u="sng" smtClean="0"/>
              <a:t>What can parents do to help to reduce the memory burden?</a:t>
            </a:r>
          </a:p>
        </p:txBody>
      </p:sp>
      <p:sp>
        <p:nvSpPr>
          <p:cNvPr id="3" name="Content Placeholder 2"/>
          <p:cNvSpPr>
            <a:spLocks noGrp="1"/>
          </p:cNvSpPr>
          <p:nvPr>
            <p:ph idx="1"/>
          </p:nvPr>
        </p:nvSpPr>
        <p:spPr>
          <a:xfrm>
            <a:off x="250825" y="1125538"/>
            <a:ext cx="8785225" cy="5543550"/>
          </a:xfrm>
        </p:spPr>
        <p:txBody>
          <a:bodyPr/>
          <a:lstStyle/>
          <a:p>
            <a:pPr>
              <a:defRPr/>
            </a:pPr>
            <a:r>
              <a:rPr lang="en-GB" sz="2400" dirty="0"/>
              <a:t>If homework and revision are left to the last minute, this will limit your child’s chance of doing their best. </a:t>
            </a:r>
          </a:p>
          <a:p>
            <a:pPr marL="0" indent="0">
              <a:buFont typeface="Arial" panose="020B0604020202020204" pitchFamily="34" charset="0"/>
              <a:buNone/>
              <a:defRPr/>
            </a:pPr>
            <a:r>
              <a:rPr lang="en-GB" sz="2400" u="sng" dirty="0"/>
              <a:t>Over the next few months:</a:t>
            </a:r>
          </a:p>
          <a:p>
            <a:pPr marL="457200" indent="-457200">
              <a:buFont typeface="+mj-lt"/>
              <a:buAutoNum type="arabicPeriod"/>
              <a:defRPr/>
            </a:pPr>
            <a:r>
              <a:rPr lang="en-GB" sz="2400" dirty="0"/>
              <a:t>  Ensure that your child </a:t>
            </a:r>
            <a:r>
              <a:rPr lang="en-GB" sz="2400" b="1" dirty="0">
                <a:solidFill>
                  <a:srgbClr val="00B050"/>
                </a:solidFill>
              </a:rPr>
              <a:t>attends school </a:t>
            </a:r>
            <a:r>
              <a:rPr lang="en-GB" sz="2400" dirty="0"/>
              <a:t>and is always on time. Every day lost in attendance reduces their chance of achieving their best at GCSE. </a:t>
            </a:r>
          </a:p>
          <a:p>
            <a:pPr marL="457200" indent="-457200">
              <a:buFont typeface="+mj-lt"/>
              <a:buAutoNum type="arabicPeriod"/>
              <a:defRPr/>
            </a:pPr>
            <a:endParaRPr lang="en-GB" sz="2400" dirty="0"/>
          </a:p>
          <a:p>
            <a:pPr marL="457200" indent="-457200">
              <a:buFont typeface="+mj-lt"/>
              <a:buAutoNum type="arabicPeriod"/>
              <a:defRPr/>
            </a:pPr>
            <a:r>
              <a:rPr lang="en-GB" sz="2400" dirty="0"/>
              <a:t>Encourage your son/daughter to persevere and to begin working hard now in preparation for the exams. Check that they are </a:t>
            </a:r>
            <a:r>
              <a:rPr lang="en-GB" sz="2400" b="1" dirty="0">
                <a:solidFill>
                  <a:srgbClr val="00B050"/>
                </a:solidFill>
              </a:rPr>
              <a:t>keeping up with homework </a:t>
            </a:r>
            <a:r>
              <a:rPr lang="en-GB" sz="2400" dirty="0"/>
              <a:t>and </a:t>
            </a:r>
            <a:r>
              <a:rPr lang="en-GB" sz="2400" b="1" dirty="0">
                <a:solidFill>
                  <a:srgbClr val="00B050"/>
                </a:solidFill>
              </a:rPr>
              <a:t>attending any and all in- school revision sessions </a:t>
            </a:r>
            <a:r>
              <a:rPr lang="en-GB" sz="2400" dirty="0"/>
              <a:t>on offer. </a:t>
            </a:r>
          </a:p>
          <a:p>
            <a:pPr marL="457200" indent="-457200">
              <a:buFont typeface="+mj-lt"/>
              <a:buAutoNum type="arabicPeriod"/>
              <a:defRPr/>
            </a:pPr>
            <a:endParaRPr lang="en-GB" sz="2400" dirty="0"/>
          </a:p>
          <a:p>
            <a:pPr marL="457200" indent="-457200">
              <a:buFont typeface="+mj-lt"/>
              <a:buAutoNum type="arabicPeriod"/>
              <a:defRPr/>
            </a:pPr>
            <a:r>
              <a:rPr lang="en-GB" sz="2400" dirty="0"/>
              <a:t>Encourage your child to </a:t>
            </a:r>
            <a:r>
              <a:rPr lang="en-GB" sz="2400" b="1" dirty="0">
                <a:solidFill>
                  <a:srgbClr val="00B050"/>
                </a:solidFill>
              </a:rPr>
              <a:t>begin revising now at home</a:t>
            </a:r>
            <a:r>
              <a:rPr lang="en-GB" sz="2400"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23838"/>
            <a:ext cx="4181475" cy="777875"/>
          </a:xfrm>
        </p:spPr>
        <p:txBody>
          <a:bodyPr/>
          <a:lstStyle/>
          <a:p>
            <a:r>
              <a:rPr lang="en-GB" altLang="en-US" b="1" u="sng" smtClean="0">
                <a:cs typeface="Calibri Light" panose="020F0302020204030204" pitchFamily="34" charset="0"/>
              </a:rPr>
              <a:t>Improve your memory</a:t>
            </a:r>
          </a:p>
        </p:txBody>
      </p:sp>
      <p:pic>
        <p:nvPicPr>
          <p:cNvPr id="5734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244600"/>
            <a:ext cx="43926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6"/>
          <p:cNvSpPr txBox="1">
            <a:spLocks noChangeArrowheads="1"/>
          </p:cNvSpPr>
          <p:nvPr/>
        </p:nvSpPr>
        <p:spPr bwMode="auto">
          <a:xfrm>
            <a:off x="179388" y="2349500"/>
            <a:ext cx="45450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pPr>
            <a:r>
              <a:rPr lang="en-GB" altLang="en-US" sz="2400">
                <a:ea typeface="Open Sans" pitchFamily="34" charset="0"/>
                <a:cs typeface="Calibri Light" panose="020F0302020204030204" pitchFamily="34" charset="0"/>
              </a:rPr>
              <a:t>There are a number of tried and tested techniques for improving memory. </a:t>
            </a:r>
          </a:p>
          <a:p>
            <a:pPr>
              <a:spcBef>
                <a:spcPct val="0"/>
              </a:spcBef>
            </a:pPr>
            <a:endParaRPr lang="en-GB" altLang="en-US" sz="2400">
              <a:ea typeface="Open Sans" pitchFamily="34" charset="0"/>
              <a:cs typeface="Calibri Light" panose="020F0302020204030204" pitchFamily="34" charset="0"/>
            </a:endParaRPr>
          </a:p>
          <a:p>
            <a:pPr>
              <a:spcBef>
                <a:spcPct val="0"/>
              </a:spcBef>
            </a:pPr>
            <a:r>
              <a:rPr lang="en-GB" altLang="en-US" sz="2400">
                <a:ea typeface="Open Sans" pitchFamily="34" charset="0"/>
                <a:cs typeface="Calibri Light" panose="020F0302020204030204" pitchFamily="34" charset="0"/>
              </a:rPr>
              <a:t>These strategies have been established within cognitive psychology literature and offer a number of ways to improve memory, enhance recall, and increase retention of information</a:t>
            </a:r>
            <a:r>
              <a:rPr lang="en-GB" altLang="en-US" sz="2000">
                <a:ea typeface="Open Sans" pitchFamily="34" charset="0"/>
                <a:cs typeface="Calibri Light" panose="020F0302020204030204" pitchFamily="34" charset="0"/>
              </a:rPr>
              <a:t>.</a:t>
            </a:r>
          </a:p>
        </p:txBody>
      </p:sp>
      <p:sp>
        <p:nvSpPr>
          <p:cNvPr id="57349" name="AutoShape 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endParaRPr lang="en-GB" altLang="en-US" sz="1800">
              <a:cs typeface="Calibri Light" panose="020F0302020204030204" pitchFamily="34" charset="0"/>
            </a:endParaRPr>
          </a:p>
        </p:txBody>
      </p:sp>
      <p:pic>
        <p:nvPicPr>
          <p:cNvPr id="5735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71438"/>
            <a:ext cx="4572000"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9036050" cy="1143000"/>
          </a:xfrm>
        </p:spPr>
        <p:txBody>
          <a:bodyPr/>
          <a:lstStyle/>
          <a:p>
            <a:r>
              <a:rPr lang="en-GB" altLang="en-US" sz="3200" b="1" u="sng" smtClean="0"/>
              <a:t>How much time should they be spending on home learning?</a:t>
            </a:r>
          </a:p>
        </p:txBody>
      </p:sp>
      <p:sp>
        <p:nvSpPr>
          <p:cNvPr id="139267" name="Content Placeholder 2"/>
          <p:cNvSpPr>
            <a:spLocks noGrp="1"/>
          </p:cNvSpPr>
          <p:nvPr>
            <p:ph idx="1"/>
          </p:nvPr>
        </p:nvSpPr>
        <p:spPr>
          <a:xfrm>
            <a:off x="14288" y="1341438"/>
            <a:ext cx="7150000" cy="5111750"/>
          </a:xfrm>
        </p:spPr>
        <p:txBody>
          <a:bodyPr/>
          <a:lstStyle/>
          <a:p>
            <a:pPr>
              <a:defRPr/>
            </a:pPr>
            <a:r>
              <a:rPr lang="en-GB" altLang="en-US" sz="2800" dirty="0"/>
              <a:t>This will vary occasionally as sometimes homework will come in patterns.</a:t>
            </a:r>
          </a:p>
          <a:p>
            <a:pPr>
              <a:defRPr/>
            </a:pPr>
            <a:endParaRPr lang="en-GB" altLang="en-US" sz="2800" dirty="0"/>
          </a:p>
          <a:p>
            <a:pPr>
              <a:defRPr/>
            </a:pPr>
            <a:r>
              <a:rPr lang="en-GB" altLang="en-US" sz="2800" dirty="0"/>
              <a:t>On average most studies say that Year 10/11 students should be completing approximately </a:t>
            </a:r>
            <a:r>
              <a:rPr lang="en-GB" altLang="en-US" sz="2800" b="1" dirty="0">
                <a:solidFill>
                  <a:srgbClr val="00B050"/>
                </a:solidFill>
                <a:highlight>
                  <a:srgbClr val="FFFF00"/>
                </a:highlight>
              </a:rPr>
              <a:t>1 and half hours homework a day. </a:t>
            </a:r>
          </a:p>
          <a:p>
            <a:pPr>
              <a:defRPr/>
            </a:pPr>
            <a:endParaRPr lang="en-GB" altLang="en-US" sz="2800" b="1" dirty="0">
              <a:solidFill>
                <a:srgbClr val="00B050"/>
              </a:solidFill>
              <a:highlight>
                <a:srgbClr val="FFFF00"/>
              </a:highlight>
            </a:endParaRPr>
          </a:p>
          <a:p>
            <a:pPr>
              <a:defRPr/>
            </a:pPr>
            <a:r>
              <a:rPr lang="en-GB" altLang="en-US" sz="2800" dirty="0"/>
              <a:t>Getting into good habits linked to completing homework and using time effectively will benefit pupils when revision starts to step up.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23850" y="0"/>
            <a:ext cx="8229600" cy="849313"/>
          </a:xfrm>
        </p:spPr>
        <p:txBody>
          <a:bodyPr/>
          <a:lstStyle/>
          <a:p>
            <a:r>
              <a:rPr lang="en-GB" altLang="en-US" b="1" u="sng" smtClean="0"/>
              <a:t>A successful student- metaphor</a:t>
            </a:r>
          </a:p>
        </p:txBody>
      </p:sp>
      <p:sp>
        <p:nvSpPr>
          <p:cNvPr id="4" name="Content Placeholder 3"/>
          <p:cNvSpPr>
            <a:spLocks noGrp="1"/>
          </p:cNvSpPr>
          <p:nvPr>
            <p:ph idx="1"/>
          </p:nvPr>
        </p:nvSpPr>
        <p:spPr>
          <a:xfrm>
            <a:off x="179388" y="1600200"/>
            <a:ext cx="3960812" cy="4781550"/>
          </a:xfrm>
        </p:spPr>
        <p:txBody>
          <a:bodyPr/>
          <a:lstStyle/>
          <a:p>
            <a:r>
              <a:rPr lang="en-GB" altLang="en-US" b="1" smtClean="0"/>
              <a:t>Boxer-</a:t>
            </a:r>
            <a:r>
              <a:rPr lang="en-GB" altLang="en-US" smtClean="0"/>
              <a:t> the student</a:t>
            </a:r>
          </a:p>
          <a:p>
            <a:endParaRPr lang="en-GB" altLang="en-US" smtClean="0"/>
          </a:p>
          <a:p>
            <a:endParaRPr lang="en-GB" altLang="en-US" smtClean="0"/>
          </a:p>
          <a:p>
            <a:r>
              <a:rPr lang="en-GB" altLang="en-US" b="1" smtClean="0"/>
              <a:t>Coach-</a:t>
            </a:r>
            <a:r>
              <a:rPr lang="en-GB" altLang="en-US" smtClean="0"/>
              <a:t> The teacher</a:t>
            </a:r>
          </a:p>
          <a:p>
            <a:endParaRPr lang="en-GB" altLang="en-US" smtClean="0"/>
          </a:p>
          <a:p>
            <a:endParaRPr lang="en-GB" altLang="en-US" smtClean="0"/>
          </a:p>
          <a:p>
            <a:r>
              <a:rPr lang="en-GB" altLang="en-US" b="1" smtClean="0"/>
              <a:t>Promotor/manager- </a:t>
            </a:r>
            <a:r>
              <a:rPr lang="en-GB" altLang="en-US" smtClean="0"/>
              <a:t>Parent/carer</a:t>
            </a:r>
          </a:p>
        </p:txBody>
      </p:sp>
      <p:sp>
        <p:nvSpPr>
          <p:cNvPr id="2" name="Rectangle 1"/>
          <p:cNvSpPr/>
          <p:nvPr/>
        </p:nvSpPr>
        <p:spPr>
          <a:xfrm>
            <a:off x="468313" y="2190750"/>
            <a:ext cx="8423275" cy="1570038"/>
          </a:xfrm>
          <a:prstGeom prst="rect">
            <a:avLst/>
          </a:prstGeom>
          <a:solidFill>
            <a:schemeClr val="bg1"/>
          </a:solidFill>
        </p:spPr>
        <p:txBody>
          <a:bodyPr>
            <a:spAutoFit/>
          </a:bodyPr>
          <a:lstStyle/>
          <a:p>
            <a:pPr>
              <a:defRPr/>
            </a:pPr>
            <a:r>
              <a:rPr lang="en-GB" sz="3200" i="1" dirty="0">
                <a:latin typeface="+mj-lt"/>
              </a:rPr>
              <a:t>"I fear not the man who has practiced 10,000 kicks once, but I fear the man who has practiced one kick 10,000 times”.- </a:t>
            </a:r>
            <a:r>
              <a:rPr lang="en-GB" sz="3200" b="1" dirty="0">
                <a:latin typeface="+mj-lt"/>
              </a:rPr>
              <a:t>Bruce Lee</a:t>
            </a:r>
            <a:endParaRPr lang="en-GB"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0638"/>
            <a:ext cx="8229600" cy="706437"/>
          </a:xfrm>
        </p:spPr>
        <p:txBody>
          <a:bodyPr/>
          <a:lstStyle/>
          <a:p>
            <a:r>
              <a:rPr lang="en-GB" altLang="en-US" b="1" u="sng" smtClean="0"/>
              <a:t>Your support network</a:t>
            </a:r>
          </a:p>
        </p:txBody>
      </p:sp>
      <p:sp>
        <p:nvSpPr>
          <p:cNvPr id="3" name="Content Placeholder 2"/>
          <p:cNvSpPr>
            <a:spLocks noGrp="1"/>
          </p:cNvSpPr>
          <p:nvPr>
            <p:ph idx="1"/>
          </p:nvPr>
        </p:nvSpPr>
        <p:spPr>
          <a:xfrm>
            <a:off x="33338" y="908050"/>
            <a:ext cx="4068762" cy="5689600"/>
          </a:xfrm>
        </p:spPr>
        <p:txBody>
          <a:bodyPr/>
          <a:lstStyle/>
          <a:p>
            <a:pPr>
              <a:buFont typeface="Wingdings" panose="05000000000000000000" pitchFamily="2" charset="2"/>
              <a:buChar char="ü"/>
              <a:defRPr/>
            </a:pPr>
            <a:r>
              <a:rPr lang="en-GB" sz="2800" dirty="0"/>
              <a:t>Mr Sayce and all of LT</a:t>
            </a:r>
          </a:p>
          <a:p>
            <a:pPr>
              <a:buFont typeface="Wingdings" panose="05000000000000000000" pitchFamily="2" charset="2"/>
              <a:buChar char="ü"/>
              <a:defRPr/>
            </a:pPr>
            <a:endParaRPr lang="en-GB" sz="2800" dirty="0"/>
          </a:p>
          <a:p>
            <a:pPr>
              <a:buFont typeface="Wingdings" panose="05000000000000000000" pitchFamily="2" charset="2"/>
              <a:buChar char="ü"/>
              <a:defRPr/>
            </a:pPr>
            <a:r>
              <a:rPr lang="en-GB" sz="2800" dirty="0"/>
              <a:t>Miss John- Head of Year 11</a:t>
            </a:r>
          </a:p>
          <a:p>
            <a:pPr>
              <a:buFont typeface="Wingdings" panose="05000000000000000000" pitchFamily="2" charset="2"/>
              <a:buChar char="ü"/>
              <a:defRPr/>
            </a:pPr>
            <a:endParaRPr lang="en-GB" sz="2800" dirty="0"/>
          </a:p>
          <a:p>
            <a:pPr>
              <a:buFont typeface="Wingdings" panose="05000000000000000000" pitchFamily="2" charset="2"/>
              <a:buChar char="ü"/>
              <a:defRPr/>
            </a:pPr>
            <a:r>
              <a:rPr lang="en-GB" sz="2800" dirty="0"/>
              <a:t>Form tutors</a:t>
            </a:r>
          </a:p>
          <a:p>
            <a:pPr>
              <a:buFont typeface="Wingdings" panose="05000000000000000000" pitchFamily="2" charset="2"/>
              <a:buChar char="ü"/>
              <a:defRPr/>
            </a:pPr>
            <a:endParaRPr lang="en-GB" sz="2800" dirty="0"/>
          </a:p>
          <a:p>
            <a:pPr>
              <a:buFont typeface="Wingdings" panose="05000000000000000000" pitchFamily="2" charset="2"/>
              <a:buChar char="ü"/>
              <a:defRPr/>
            </a:pPr>
            <a:r>
              <a:rPr lang="en-GB" sz="2800" dirty="0"/>
              <a:t>Subject teachers</a:t>
            </a:r>
          </a:p>
          <a:p>
            <a:pPr>
              <a:buFont typeface="Wingdings" panose="05000000000000000000" pitchFamily="2" charset="2"/>
              <a:buChar char="ü"/>
              <a:defRPr/>
            </a:pPr>
            <a:r>
              <a:rPr lang="en-GB" sz="2800" dirty="0"/>
              <a:t>Heads of subject</a:t>
            </a:r>
          </a:p>
          <a:p>
            <a:pPr>
              <a:buFont typeface="Wingdings" panose="05000000000000000000" pitchFamily="2" charset="2"/>
              <a:buChar char="ü"/>
              <a:defRPr/>
            </a:pPr>
            <a:r>
              <a:rPr lang="en-GB" sz="2800" dirty="0"/>
              <a:t>Intervention staff</a:t>
            </a:r>
          </a:p>
          <a:p>
            <a:pPr>
              <a:buFont typeface="Wingdings" panose="05000000000000000000" pitchFamily="2" charset="2"/>
              <a:buChar char="ü"/>
              <a:defRPr/>
            </a:pPr>
            <a:r>
              <a:rPr lang="en-GB" sz="2800" dirty="0"/>
              <a:t>Inspire</a:t>
            </a:r>
          </a:p>
          <a:p>
            <a:pPr marL="0" indent="0">
              <a:buFont typeface="Arial" panose="020B0604020202020204" pitchFamily="34" charset="0"/>
              <a:buNone/>
              <a:defRPr/>
            </a:pPr>
            <a:endParaRPr lang="en-GB" sz="2800" dirty="0"/>
          </a:p>
        </p:txBody>
      </p:sp>
      <p:sp>
        <p:nvSpPr>
          <p:cNvPr id="10245" name="TextBox 3"/>
          <p:cNvSpPr txBox="1">
            <a:spLocks noChangeArrowheads="1"/>
          </p:cNvSpPr>
          <p:nvPr/>
        </p:nvSpPr>
        <p:spPr bwMode="auto">
          <a:xfrm>
            <a:off x="4102100" y="4221163"/>
            <a:ext cx="4997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400" b="1" u="sng">
                <a:cs typeface="Calibri Light" panose="020F0302020204030204" pitchFamily="34" charset="0"/>
              </a:rPr>
              <a:t>Work with us- </a:t>
            </a:r>
            <a:r>
              <a:rPr lang="en-GB" altLang="en-US" sz="2400">
                <a:cs typeface="Calibri Light" panose="020F0302020204030204" pitchFamily="34" charset="0"/>
              </a:rPr>
              <a:t>Teachers aren’t the enemy</a:t>
            </a:r>
          </a:p>
          <a:p>
            <a:pPr>
              <a:spcBef>
                <a:spcPct val="0"/>
              </a:spcBef>
              <a:buFontTx/>
              <a:buNone/>
            </a:pPr>
            <a:r>
              <a:rPr lang="en-GB" altLang="en-US" sz="2400">
                <a:cs typeface="Calibri Light" panose="020F0302020204030204" pitchFamily="34" charset="0"/>
              </a:rPr>
              <a:t> </a:t>
            </a:r>
          </a:p>
          <a:p>
            <a:pPr>
              <a:spcBef>
                <a:spcPct val="0"/>
              </a:spcBef>
              <a:buFontTx/>
              <a:buNone/>
            </a:pPr>
            <a:r>
              <a:rPr lang="en-GB" altLang="en-US" sz="2400" b="1" u="sng">
                <a:cs typeface="Calibri Light" panose="020F0302020204030204" pitchFamily="34" charset="0"/>
              </a:rPr>
              <a:t>Communication is key- </a:t>
            </a:r>
            <a:r>
              <a:rPr lang="en-GB" altLang="en-US" sz="2400">
                <a:cs typeface="Calibri Light" panose="020F0302020204030204" pitchFamily="34" charset="0"/>
              </a:rPr>
              <a:t>if you need specific help or guidance then please speak with us.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23850" y="0"/>
            <a:ext cx="8229600" cy="849313"/>
          </a:xfrm>
        </p:spPr>
        <p:txBody>
          <a:bodyPr/>
          <a:lstStyle/>
          <a:p>
            <a:r>
              <a:rPr lang="en-GB" altLang="en-US" b="1" u="sng" smtClean="0"/>
              <a:t>A successful student- metaphor</a:t>
            </a:r>
          </a:p>
        </p:txBody>
      </p:sp>
      <p:sp>
        <p:nvSpPr>
          <p:cNvPr id="60419" name="Content Placeholder 3"/>
          <p:cNvSpPr>
            <a:spLocks noGrp="1"/>
          </p:cNvSpPr>
          <p:nvPr>
            <p:ph idx="1"/>
          </p:nvPr>
        </p:nvSpPr>
        <p:spPr>
          <a:xfrm>
            <a:off x="107950" y="1038225"/>
            <a:ext cx="8640763" cy="5819775"/>
          </a:xfrm>
        </p:spPr>
        <p:txBody>
          <a:bodyPr/>
          <a:lstStyle/>
          <a:p>
            <a:r>
              <a:rPr lang="en-GB" altLang="en-US" b="1" smtClean="0">
                <a:solidFill>
                  <a:srgbClr val="FF0000"/>
                </a:solidFill>
              </a:rPr>
              <a:t>Boxer-</a:t>
            </a:r>
            <a:r>
              <a:rPr lang="en-GB" altLang="en-US" smtClean="0"/>
              <a:t> the student</a:t>
            </a:r>
          </a:p>
          <a:p>
            <a:endParaRPr lang="en-GB" altLang="en-US" smtClean="0"/>
          </a:p>
          <a:p>
            <a:endParaRPr lang="en-GB" altLang="en-US" smtClean="0"/>
          </a:p>
          <a:p>
            <a:r>
              <a:rPr lang="en-GB" altLang="en-US" b="1" smtClean="0">
                <a:solidFill>
                  <a:srgbClr val="FF0000"/>
                </a:solidFill>
              </a:rPr>
              <a:t>Coach-</a:t>
            </a:r>
            <a:r>
              <a:rPr lang="en-GB" altLang="en-US" smtClean="0"/>
              <a:t> The teacher</a:t>
            </a:r>
          </a:p>
          <a:p>
            <a:endParaRPr lang="en-GB" altLang="en-US" smtClean="0"/>
          </a:p>
          <a:p>
            <a:endParaRPr lang="en-GB" altLang="en-US" smtClean="0"/>
          </a:p>
          <a:p>
            <a:r>
              <a:rPr lang="en-GB" altLang="en-US" b="1" smtClean="0">
                <a:solidFill>
                  <a:srgbClr val="FF0000"/>
                </a:solidFill>
              </a:rPr>
              <a:t>Promotor/manager- </a:t>
            </a:r>
            <a:r>
              <a:rPr lang="en-GB" altLang="en-US" smtClean="0"/>
              <a:t>Parent/carer</a:t>
            </a:r>
          </a:p>
        </p:txBody>
      </p:sp>
      <p:sp>
        <p:nvSpPr>
          <p:cNvPr id="3" name="TextBox 2"/>
          <p:cNvSpPr txBox="1">
            <a:spLocks noChangeArrowheads="1"/>
          </p:cNvSpPr>
          <p:nvPr/>
        </p:nvSpPr>
        <p:spPr bwMode="auto">
          <a:xfrm>
            <a:off x="179388" y="1628775"/>
            <a:ext cx="8640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Parents and teachers cannot sit the exams for you. We cannot make you revise or perform at school. We cannot make every decision for you whilst at school. You are in control of what happens in ‘the ring’/ exam hall. </a:t>
            </a:r>
          </a:p>
        </p:txBody>
      </p:sp>
      <p:sp>
        <p:nvSpPr>
          <p:cNvPr id="7" name="TextBox 6"/>
          <p:cNvSpPr txBox="1">
            <a:spLocks noChangeArrowheads="1"/>
          </p:cNvSpPr>
          <p:nvPr/>
        </p:nvSpPr>
        <p:spPr bwMode="auto">
          <a:xfrm>
            <a:off x="117475" y="3468688"/>
            <a:ext cx="864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Any good boxer needs to be prepared for their fight. It is our job to prepare you for your GCSEs, train you with subject content, exam skills and mental agility so that you are ready for the exams. </a:t>
            </a:r>
          </a:p>
        </p:txBody>
      </p:sp>
      <p:sp>
        <p:nvSpPr>
          <p:cNvPr id="8" name="TextBox 7"/>
          <p:cNvSpPr txBox="1">
            <a:spLocks noChangeArrowheads="1"/>
          </p:cNvSpPr>
          <p:nvPr/>
        </p:nvSpPr>
        <p:spPr bwMode="auto">
          <a:xfrm>
            <a:off x="250825" y="5162550"/>
            <a:ext cx="8642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Boxers need promotors and managers working behind the scenes supporting them. They will provide the morale boosts, offer advice and guidance when needed/ they ensure you are motivated and pick you up mentally when you are struggling. They provide you with all the resources you need to be successful.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 result for staying motiv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94088"/>
            <a:ext cx="5076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descr="Image result for staying motivat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6825" y="3494088"/>
            <a:ext cx="40671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1"/>
          <p:cNvSpPr txBox="1">
            <a:spLocks noChangeArrowheads="1"/>
          </p:cNvSpPr>
          <p:nvPr/>
        </p:nvSpPr>
        <p:spPr bwMode="auto">
          <a:xfrm>
            <a:off x="1403350" y="115888"/>
            <a:ext cx="6624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4000" b="1" u="sng">
                <a:cs typeface="Calibri Light" panose="020F0302020204030204" pitchFamily="34" charset="0"/>
              </a:rPr>
              <a:t>Staying motivated</a:t>
            </a:r>
          </a:p>
        </p:txBody>
      </p:sp>
      <p:sp>
        <p:nvSpPr>
          <p:cNvPr id="3" name="TextBox 2"/>
          <p:cNvSpPr txBox="1"/>
          <p:nvPr/>
        </p:nvSpPr>
        <p:spPr>
          <a:xfrm>
            <a:off x="430213" y="692150"/>
            <a:ext cx="8569325" cy="2432050"/>
          </a:xfrm>
          <a:prstGeom prst="rect">
            <a:avLst/>
          </a:prstGeom>
          <a:noFill/>
        </p:spPr>
        <p:txBody>
          <a:bodyPr>
            <a:spAutoFit/>
          </a:bodyPr>
          <a:lstStyle/>
          <a:p>
            <a:pPr marL="285750" indent="-285750">
              <a:buFont typeface="Arial" panose="020B0604020202020204" pitchFamily="34" charset="0"/>
              <a:buChar char="•"/>
              <a:defRPr/>
            </a:pPr>
            <a:r>
              <a:rPr lang="en-GB" sz="2400" dirty="0">
                <a:latin typeface="Calibri Light" panose="020F0302020204030204" pitchFamily="34" charset="0"/>
                <a:cs typeface="Calibri Light" panose="020F0302020204030204" pitchFamily="34" charset="0"/>
              </a:rPr>
              <a:t>GCSEs are hard and they can become very pressurised. </a:t>
            </a:r>
          </a:p>
          <a:p>
            <a:pPr marL="285750" indent="-285750">
              <a:buFont typeface="Arial" panose="020B0604020202020204" pitchFamily="34" charset="0"/>
              <a:buChar char="•"/>
              <a:defRPr/>
            </a:pPr>
            <a:r>
              <a:rPr lang="en-GB" sz="2400" dirty="0">
                <a:latin typeface="Calibri Light" panose="020F0302020204030204" pitchFamily="34" charset="0"/>
                <a:cs typeface="Calibri Light" panose="020F0302020204030204" pitchFamily="34" charset="0"/>
              </a:rPr>
              <a:t>One of the hardest things to maintain in this situation is motivation.</a:t>
            </a:r>
          </a:p>
          <a:p>
            <a:pPr marL="285750" indent="-285750">
              <a:buFont typeface="Arial" panose="020B0604020202020204" pitchFamily="34" charset="0"/>
              <a:buChar char="•"/>
              <a:defRPr/>
            </a:pPr>
            <a:r>
              <a:rPr lang="en-GB" sz="2400" b="1" dirty="0">
                <a:latin typeface="Calibri Light" panose="020F0302020204030204" pitchFamily="34" charset="0"/>
                <a:cs typeface="Calibri Light" panose="020F0302020204030204" pitchFamily="34" charset="0"/>
              </a:rPr>
              <a:t>Without motivation, very little can be achieved</a:t>
            </a:r>
            <a:r>
              <a:rPr lang="en-GB" sz="2400" dirty="0">
                <a:latin typeface="Calibri Light" panose="020F0302020204030204" pitchFamily="34" charset="0"/>
                <a:cs typeface="Calibri Light" panose="020F0302020204030204" pitchFamily="34" charset="0"/>
              </a:rPr>
              <a:t>.</a:t>
            </a:r>
          </a:p>
          <a:p>
            <a:pPr>
              <a:defRPr/>
            </a:pPr>
            <a:r>
              <a:rPr lang="en-GB" sz="2800" b="1" dirty="0">
                <a:latin typeface="Calibri Light" panose="020F0302020204030204" pitchFamily="34" charset="0"/>
                <a:cs typeface="Calibri Light" panose="020F0302020204030204" pitchFamily="34" charset="0"/>
              </a:rPr>
              <a:t/>
            </a:r>
            <a:br>
              <a:rPr lang="en-GB" sz="2800" b="1" dirty="0">
                <a:latin typeface="Calibri Light" panose="020F0302020204030204" pitchFamily="34" charset="0"/>
                <a:cs typeface="Calibri Light" panose="020F0302020204030204" pitchFamily="34" charset="0"/>
              </a:rPr>
            </a:br>
            <a:r>
              <a:rPr lang="en-GB" sz="2800" b="1" dirty="0">
                <a:latin typeface="Calibri Light" panose="020F0302020204030204" pitchFamily="34" charset="0"/>
                <a:cs typeface="Calibri Light" panose="020F0302020204030204" pitchFamily="34" charset="0"/>
              </a:rPr>
              <a:t>So, how do you stay motivated when it gets difficult?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17463"/>
            <a:ext cx="8229600" cy="704851"/>
          </a:xfrm>
        </p:spPr>
        <p:txBody>
          <a:bodyPr/>
          <a:lstStyle/>
          <a:p>
            <a:r>
              <a:rPr lang="en-GB" altLang="en-US" b="1" u="sng" smtClean="0"/>
              <a:t>KEEPING THE MOTIVATION UP </a:t>
            </a:r>
          </a:p>
        </p:txBody>
      </p:sp>
      <p:sp>
        <p:nvSpPr>
          <p:cNvPr id="3" name="Content Placeholder 2"/>
          <p:cNvSpPr>
            <a:spLocks noGrp="1"/>
          </p:cNvSpPr>
          <p:nvPr>
            <p:ph idx="1"/>
          </p:nvPr>
        </p:nvSpPr>
        <p:spPr>
          <a:xfrm>
            <a:off x="0" y="908050"/>
            <a:ext cx="9036050" cy="5761038"/>
          </a:xfrm>
        </p:spPr>
        <p:txBody>
          <a:bodyPr/>
          <a:lstStyle/>
          <a:p>
            <a:pPr marL="0" indent="0">
              <a:buFont typeface="Arial" panose="020B0604020202020204" pitchFamily="34" charset="0"/>
              <a:buNone/>
              <a:defRPr/>
            </a:pPr>
            <a:r>
              <a:rPr lang="en-GB" sz="2200" b="1" u="sng" dirty="0"/>
              <a:t>Students:</a:t>
            </a:r>
          </a:p>
          <a:p>
            <a:pPr marL="457200" indent="-457200">
              <a:buFont typeface="+mj-lt"/>
              <a:buAutoNum type="arabicPeriod"/>
              <a:defRPr/>
            </a:pPr>
            <a:r>
              <a:rPr lang="en-GB" sz="2200" b="1" u="sng" dirty="0">
                <a:solidFill>
                  <a:srgbClr val="00B050"/>
                </a:solidFill>
              </a:rPr>
              <a:t>Don’t stop working in lessons </a:t>
            </a:r>
            <a:r>
              <a:rPr lang="en-GB" sz="2200" dirty="0"/>
              <a:t>you find hard or dislike – talk to someone about any difficulties you are having – there is always a solution </a:t>
            </a:r>
          </a:p>
          <a:p>
            <a:pPr marL="457200" indent="-457200">
              <a:buFont typeface="+mj-lt"/>
              <a:buAutoNum type="arabicPeriod"/>
              <a:defRPr/>
            </a:pPr>
            <a:endParaRPr lang="en-GB" sz="2200" dirty="0"/>
          </a:p>
          <a:p>
            <a:pPr marL="457200" indent="-457200">
              <a:buFont typeface="+mj-lt"/>
              <a:buAutoNum type="arabicPeriod"/>
              <a:defRPr/>
            </a:pPr>
            <a:r>
              <a:rPr lang="en-GB" sz="2200" dirty="0"/>
              <a:t> Prepare a </a:t>
            </a:r>
            <a:r>
              <a:rPr lang="en-GB" sz="2200" b="1" u="sng" dirty="0">
                <a:solidFill>
                  <a:srgbClr val="00B050"/>
                </a:solidFill>
              </a:rPr>
              <a:t>home learning schedule </a:t>
            </a:r>
            <a:r>
              <a:rPr lang="en-GB" sz="2200" dirty="0"/>
              <a:t>if necessary and stick to it – even when you don’t feel like it. Don’t wait until you are in the mood – the further behind you get the less you will be in the mood (agree the schedule with your parents for a hassle-free life) </a:t>
            </a:r>
          </a:p>
          <a:p>
            <a:pPr marL="457200" indent="-457200">
              <a:buFont typeface="+mj-lt"/>
              <a:buAutoNum type="arabicPeriod"/>
              <a:defRPr/>
            </a:pPr>
            <a:endParaRPr lang="en-GB" sz="2200" dirty="0"/>
          </a:p>
          <a:p>
            <a:pPr marL="457200" indent="-457200">
              <a:buFont typeface="+mj-lt"/>
              <a:buAutoNum type="arabicPeriod"/>
              <a:defRPr/>
            </a:pPr>
            <a:r>
              <a:rPr lang="en-GB" sz="2200" b="1" u="sng" dirty="0">
                <a:solidFill>
                  <a:srgbClr val="00B050"/>
                </a:solidFill>
              </a:rPr>
              <a:t>Resist</a:t>
            </a:r>
            <a:r>
              <a:rPr lang="en-GB" sz="2200" dirty="0"/>
              <a:t> the temptation to </a:t>
            </a:r>
            <a:r>
              <a:rPr lang="en-GB" sz="2200" b="1" u="sng" dirty="0">
                <a:solidFill>
                  <a:srgbClr val="00B050"/>
                </a:solidFill>
              </a:rPr>
              <a:t>bury your head in the sand </a:t>
            </a:r>
            <a:r>
              <a:rPr lang="en-GB" sz="2200" dirty="0"/>
              <a:t>if things are getting out of hand – talk to your parents/tutor/teachers/Engage/ Mr Sayce</a:t>
            </a:r>
          </a:p>
          <a:p>
            <a:pPr marL="457200" indent="-457200">
              <a:buFont typeface="+mj-lt"/>
              <a:buAutoNum type="arabicPeriod"/>
              <a:defRPr/>
            </a:pPr>
            <a:endParaRPr lang="en-GB" sz="2200" dirty="0"/>
          </a:p>
          <a:p>
            <a:pPr marL="457200" indent="-457200">
              <a:buFont typeface="+mj-lt"/>
              <a:buAutoNum type="arabicPeriod"/>
              <a:defRPr/>
            </a:pPr>
            <a:r>
              <a:rPr lang="en-GB" sz="2200" dirty="0"/>
              <a:t> </a:t>
            </a:r>
            <a:r>
              <a:rPr lang="en-GB" sz="2200" b="1" u="sng" dirty="0">
                <a:solidFill>
                  <a:srgbClr val="00B050"/>
                </a:solidFill>
              </a:rPr>
              <a:t>Ignore what friends and others are doing or saying </a:t>
            </a:r>
            <a:r>
              <a:rPr lang="en-GB" sz="2200" dirty="0"/>
              <a:t>– you are working for an easy life for YOU now and later – let your friends have the hassle of redoing coursework or even their GCSEs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7463"/>
            <a:ext cx="8229600" cy="704851"/>
          </a:xfrm>
        </p:spPr>
        <p:txBody>
          <a:bodyPr/>
          <a:lstStyle/>
          <a:p>
            <a:r>
              <a:rPr lang="en-GB" altLang="en-US" b="1" u="sng" smtClean="0"/>
              <a:t>KEEPING THE MOTIVATION UP </a:t>
            </a:r>
          </a:p>
        </p:txBody>
      </p:sp>
      <p:sp>
        <p:nvSpPr>
          <p:cNvPr id="3" name="Content Placeholder 2"/>
          <p:cNvSpPr>
            <a:spLocks noGrp="1"/>
          </p:cNvSpPr>
          <p:nvPr>
            <p:ph idx="1"/>
          </p:nvPr>
        </p:nvSpPr>
        <p:spPr>
          <a:xfrm>
            <a:off x="0" y="908050"/>
            <a:ext cx="9036050" cy="5761038"/>
          </a:xfrm>
        </p:spPr>
        <p:txBody>
          <a:bodyPr/>
          <a:lstStyle/>
          <a:p>
            <a:pPr marL="0" indent="0">
              <a:buFont typeface="Arial" panose="020B0604020202020204" pitchFamily="34" charset="0"/>
              <a:buNone/>
              <a:defRPr/>
            </a:pPr>
            <a:r>
              <a:rPr lang="en-GB" sz="2400" b="1" u="sng" dirty="0"/>
              <a:t>Parents:</a:t>
            </a:r>
          </a:p>
          <a:p>
            <a:pPr marL="457200" indent="-457200">
              <a:buFont typeface="+mj-lt"/>
              <a:buAutoNum type="arabicPeriod"/>
              <a:defRPr/>
            </a:pPr>
            <a:r>
              <a:rPr lang="en-GB" sz="2400" dirty="0"/>
              <a:t>Agree the </a:t>
            </a:r>
            <a:r>
              <a:rPr lang="en-GB" sz="2400" b="1" dirty="0">
                <a:solidFill>
                  <a:srgbClr val="00B050"/>
                </a:solidFill>
              </a:rPr>
              <a:t>balance between work and social life </a:t>
            </a:r>
            <a:r>
              <a:rPr lang="en-GB" sz="2400" dirty="0"/>
              <a:t>and stick to the agreement. Flexibility is the key – if a special night comes up, agree that they can make up the work at a specified time.</a:t>
            </a:r>
          </a:p>
          <a:p>
            <a:pPr marL="457200" indent="-457200">
              <a:buFont typeface="+mj-lt"/>
              <a:buAutoNum type="arabicPeriod"/>
              <a:defRPr/>
            </a:pPr>
            <a:endParaRPr lang="en-GB" sz="2400" dirty="0"/>
          </a:p>
          <a:p>
            <a:pPr marL="457200" indent="-457200">
              <a:buFont typeface="+mj-lt"/>
              <a:buAutoNum type="arabicPeriod"/>
              <a:defRPr/>
            </a:pPr>
            <a:r>
              <a:rPr lang="en-GB" sz="2400" b="1" dirty="0">
                <a:solidFill>
                  <a:srgbClr val="00B050"/>
                </a:solidFill>
              </a:rPr>
              <a:t>Be flexible </a:t>
            </a:r>
            <a:r>
              <a:rPr lang="en-GB" sz="2400" dirty="0"/>
              <a:t>– use the 80/20 rule. If your child is sticking to what they are supposed to be doing 80% of the time, they will be doing alright.</a:t>
            </a:r>
          </a:p>
          <a:p>
            <a:pPr marL="457200" indent="-457200">
              <a:buFont typeface="+mj-lt"/>
              <a:buAutoNum type="arabicPeriod"/>
              <a:defRPr/>
            </a:pPr>
            <a:endParaRPr lang="en-GB" sz="2400" dirty="0"/>
          </a:p>
          <a:p>
            <a:pPr marL="457200" indent="-457200">
              <a:buFont typeface="+mj-lt"/>
              <a:buAutoNum type="arabicPeriod"/>
              <a:defRPr/>
            </a:pPr>
            <a:r>
              <a:rPr lang="en-GB" sz="2400" dirty="0"/>
              <a:t> If your child asks for your support, encourage them by helping them to see the difficulties </a:t>
            </a:r>
            <a:r>
              <a:rPr lang="en-GB" sz="2400" b="1" dirty="0">
                <a:solidFill>
                  <a:srgbClr val="00B050"/>
                </a:solidFill>
              </a:rPr>
              <a:t>in perspective</a:t>
            </a:r>
            <a:r>
              <a:rPr lang="en-GB" sz="2400" dirty="0"/>
              <a:t>. Teenagers often take an all or nothing ‘catastrophic’ approach to difficulties – “I’ve messed up this essay, I might as well give up.”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5888"/>
            <a:ext cx="3063875" cy="388937"/>
          </a:xfrm>
        </p:spPr>
        <p:txBody>
          <a:bodyPr>
            <a:normAutofit fontScale="90000"/>
          </a:bodyPr>
          <a:lstStyle/>
          <a:p>
            <a:pPr>
              <a:defRPr/>
            </a:pPr>
            <a:r>
              <a:rPr lang="en-GB" b="1" u="sng" dirty="0"/>
              <a:t>Loyalty card</a:t>
            </a:r>
          </a:p>
        </p:txBody>
      </p:sp>
      <p:sp>
        <p:nvSpPr>
          <p:cNvPr id="3" name="Content Placeholder 2"/>
          <p:cNvSpPr>
            <a:spLocks noGrp="1"/>
          </p:cNvSpPr>
          <p:nvPr>
            <p:ph idx="1"/>
          </p:nvPr>
        </p:nvSpPr>
        <p:spPr>
          <a:xfrm>
            <a:off x="107950" y="908050"/>
            <a:ext cx="4291013" cy="5329238"/>
          </a:xfrm>
          <a:ln w="41275">
            <a:solidFill>
              <a:srgbClr val="00B050"/>
            </a:solidFill>
          </a:ln>
        </p:spPr>
        <p:txBody>
          <a:bodyPr>
            <a:normAutofit/>
          </a:bodyPr>
          <a:lstStyle/>
          <a:p>
            <a:pPr>
              <a:defRPr/>
            </a:pPr>
            <a:r>
              <a:rPr lang="en-GB" sz="2138" dirty="0"/>
              <a:t>Their pack had a loyalty card at the front of it.</a:t>
            </a:r>
          </a:p>
          <a:p>
            <a:pPr>
              <a:defRPr/>
            </a:pPr>
            <a:endParaRPr lang="en-GB" sz="2138" dirty="0"/>
          </a:p>
          <a:p>
            <a:pPr>
              <a:defRPr/>
            </a:pPr>
            <a:r>
              <a:rPr lang="en-GB" sz="2138" dirty="0"/>
              <a:t>They are encouraged to earn rewards for additional revision that complete over the summer but also throughout Year 11.</a:t>
            </a:r>
          </a:p>
          <a:p>
            <a:pPr>
              <a:defRPr/>
            </a:pPr>
            <a:r>
              <a:rPr lang="en-GB" sz="2138" dirty="0"/>
              <a:t>Do expect small but nice rewards.</a:t>
            </a:r>
          </a:p>
          <a:p>
            <a:pPr>
              <a:defRPr/>
            </a:pPr>
            <a:r>
              <a:rPr lang="en-GB" sz="2138" b="1" dirty="0"/>
              <a:t>Don’t expect hugely expensive and spectacular rewards</a:t>
            </a:r>
            <a:r>
              <a:rPr lang="en-GB" sz="2138" dirty="0"/>
              <a:t>.</a:t>
            </a:r>
          </a:p>
          <a:p>
            <a:pPr>
              <a:defRPr/>
            </a:pPr>
            <a:r>
              <a:rPr lang="en-GB" sz="2138" dirty="0"/>
              <a:t>Ultimately, this is a little bonus, revision shouldn’t be about rewards but should be about you wanting to achieve.</a:t>
            </a:r>
          </a:p>
          <a:p>
            <a:pPr>
              <a:defRPr/>
            </a:pPr>
            <a:endParaRPr lang="en-GB" sz="2138" dirty="0"/>
          </a:p>
          <a:p>
            <a:pPr>
              <a:defRPr/>
            </a:pPr>
            <a:endParaRPr lang="en-GB" dirty="0"/>
          </a:p>
        </p:txBody>
      </p:sp>
      <p:pic>
        <p:nvPicPr>
          <p:cNvPr id="6451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7400" y="0"/>
            <a:ext cx="4546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73625" y="3657600"/>
            <a:ext cx="4162425" cy="2586038"/>
          </a:xfrm>
          <a:prstGeom prst="rect">
            <a:avLst/>
          </a:prstGeom>
          <a:noFill/>
          <a:ln w="34925">
            <a:solidFill>
              <a:srgbClr val="7030A0"/>
            </a:solidFill>
          </a:ln>
        </p:spPr>
        <p:txBody>
          <a:bodyPr>
            <a:spAutoFit/>
          </a:bodyPr>
          <a:lstStyle/>
          <a:p>
            <a:pPr defTabSz="514350">
              <a:defRPr/>
            </a:pPr>
            <a:r>
              <a:rPr lang="en-GB" b="1" u="sng" dirty="0">
                <a:solidFill>
                  <a:prstClr val="black"/>
                </a:solidFill>
                <a:latin typeface="Calibri Light" panose="020F0302020204030204" pitchFamily="34" charset="0"/>
              </a:rPr>
              <a:t>How the loyalty card works:</a:t>
            </a:r>
          </a:p>
          <a:p>
            <a:pPr marL="144661" indent="-144661" defTabSz="514350">
              <a:buFont typeface="Arial" panose="020B0604020202020204" pitchFamily="34" charset="0"/>
              <a:buChar char="•"/>
              <a:defRPr/>
            </a:pPr>
            <a:r>
              <a:rPr lang="en-GB" dirty="0">
                <a:solidFill>
                  <a:prstClr val="black"/>
                </a:solidFill>
                <a:latin typeface="Calibri Light" panose="020F0302020204030204" pitchFamily="34" charset="0"/>
              </a:rPr>
              <a:t>For every hour of revision you will show this to your teacher and they will sign it off if they agree the work represents 1hr of exam work. </a:t>
            </a:r>
          </a:p>
          <a:p>
            <a:pPr marL="144661" indent="-144661" defTabSz="514350">
              <a:buFont typeface="Arial" panose="020B0604020202020204" pitchFamily="34" charset="0"/>
              <a:buChar char="•"/>
              <a:defRPr/>
            </a:pPr>
            <a:r>
              <a:rPr lang="en-GB" dirty="0">
                <a:solidFill>
                  <a:prstClr val="black"/>
                </a:solidFill>
                <a:latin typeface="Calibri Light" panose="020F0302020204030204" pitchFamily="34" charset="0"/>
              </a:rPr>
              <a:t>Once you complete a line you will earn a prize. </a:t>
            </a:r>
          </a:p>
          <a:p>
            <a:pPr marL="144661" indent="-144661" defTabSz="514350">
              <a:buFont typeface="Arial" panose="020B0604020202020204" pitchFamily="34" charset="0"/>
              <a:buChar char="•"/>
              <a:defRPr/>
            </a:pPr>
            <a:r>
              <a:rPr lang="en-GB" dirty="0">
                <a:solidFill>
                  <a:prstClr val="black"/>
                </a:solidFill>
                <a:latin typeface="Calibri Light" panose="020F0302020204030204" pitchFamily="34" charset="0"/>
              </a:rPr>
              <a:t>Prizes vary and can be claimed from Mr Sayce.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550" y="52388"/>
            <a:ext cx="6272213" cy="439737"/>
          </a:xfrm>
        </p:spPr>
        <p:txBody>
          <a:bodyPr>
            <a:normAutofit fontScale="90000"/>
          </a:bodyPr>
          <a:lstStyle/>
          <a:p>
            <a:pPr>
              <a:defRPr/>
            </a:pPr>
            <a:r>
              <a:rPr lang="en-GB" b="1" u="sng" dirty="0"/>
              <a:t>Follow up on this project</a:t>
            </a:r>
          </a:p>
        </p:txBody>
      </p:sp>
      <p:sp>
        <p:nvSpPr>
          <p:cNvPr id="65539" name="Content Placeholder 2"/>
          <p:cNvSpPr>
            <a:spLocks noGrp="1"/>
          </p:cNvSpPr>
          <p:nvPr>
            <p:ph idx="1"/>
          </p:nvPr>
        </p:nvSpPr>
        <p:spPr>
          <a:xfrm>
            <a:off x="179388" y="495300"/>
            <a:ext cx="6121400" cy="4005263"/>
          </a:xfrm>
        </p:spPr>
        <p:txBody>
          <a:bodyPr/>
          <a:lstStyle/>
          <a:p>
            <a:r>
              <a:rPr lang="en-GB" altLang="en-US" sz="2400" smtClean="0"/>
              <a:t>Minimum expectation was about 8+ hours over the summer on work. </a:t>
            </a:r>
          </a:p>
          <a:p>
            <a:endParaRPr lang="en-GB" altLang="en-US" sz="2400" smtClean="0"/>
          </a:p>
          <a:p>
            <a:r>
              <a:rPr lang="en-GB" altLang="en-US" sz="2400" smtClean="0"/>
              <a:t>Pupils need to- Speak to the teacher you did work for and ask them to sign the box on the card confirming how many hours this represented.</a:t>
            </a:r>
          </a:p>
          <a:p>
            <a:endParaRPr lang="en-GB" altLang="en-US" sz="2400" smtClean="0"/>
          </a:p>
          <a:p>
            <a:r>
              <a:rPr lang="en-GB" altLang="en-US" sz="2400" b="1" smtClean="0"/>
              <a:t>Pupils have now had several weeks to get this organised and signed off. Emails and texts have gone home reminding you to follow up on this. </a:t>
            </a:r>
          </a:p>
          <a:p>
            <a:endParaRPr lang="en-GB" altLang="en-US" sz="2400" b="1" smtClean="0"/>
          </a:p>
          <a:p>
            <a:r>
              <a:rPr lang="en-GB" altLang="en-US" sz="2400" b="1" smtClean="0"/>
              <a:t>We need parental support to embed this. </a:t>
            </a:r>
          </a:p>
        </p:txBody>
      </p:sp>
      <p:sp>
        <p:nvSpPr>
          <p:cNvPr id="4" name="Date Placeholder 3"/>
          <p:cNvSpPr>
            <a:spLocks noGrp="1"/>
          </p:cNvSpPr>
          <p:nvPr>
            <p:ph type="dt" sz="quarter" idx="10"/>
          </p:nvPr>
        </p:nvSpPr>
        <p:spPr/>
        <p:txBody>
          <a:bodyPr/>
          <a:lstStyle/>
          <a:p>
            <a:pPr defTabSz="514350">
              <a:defRPr/>
            </a:pPr>
            <a:endParaRPr lang="en-GB" dirty="0">
              <a:solidFill>
                <a:prstClr val="black">
                  <a:tint val="75000"/>
                </a:prstClr>
              </a:solidFill>
            </a:endParaRPr>
          </a:p>
        </p:txBody>
      </p:sp>
      <p:pic>
        <p:nvPicPr>
          <p:cNvPr id="6554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6788" y="4008438"/>
            <a:ext cx="30972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7025" y="887413"/>
            <a:ext cx="246697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1"/>
          <p:cNvSpPr txBox="1">
            <a:spLocks noChangeArrowheads="1"/>
          </p:cNvSpPr>
          <p:nvPr/>
        </p:nvSpPr>
        <p:spPr bwMode="auto">
          <a:xfrm>
            <a:off x="1258888" y="188913"/>
            <a:ext cx="66341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6000" b="1" u="sng">
                <a:cs typeface="Calibri Light" panose="020F0302020204030204" pitchFamily="34" charset="0"/>
              </a:rPr>
              <a:t>Dealing with GCSE stress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706438"/>
          </a:xfrm>
        </p:spPr>
        <p:txBody>
          <a:bodyPr/>
          <a:lstStyle/>
          <a:p>
            <a:r>
              <a:rPr lang="en-GB" altLang="en-US" sz="3600" b="1" u="sng" smtClean="0"/>
              <a:t>GCSE stress- key advice on managing this</a:t>
            </a:r>
          </a:p>
        </p:txBody>
      </p:sp>
      <p:sp>
        <p:nvSpPr>
          <p:cNvPr id="3" name="Content Placeholder 2"/>
          <p:cNvSpPr>
            <a:spLocks noGrp="1"/>
          </p:cNvSpPr>
          <p:nvPr>
            <p:ph idx="1"/>
          </p:nvPr>
        </p:nvSpPr>
        <p:spPr>
          <a:xfrm>
            <a:off x="0" y="981075"/>
            <a:ext cx="5795963" cy="5616575"/>
          </a:xfrm>
        </p:spPr>
        <p:txBody>
          <a:bodyPr>
            <a:normAutofit fontScale="92500"/>
          </a:bodyPr>
          <a:lstStyle/>
          <a:p>
            <a:pPr marL="0" indent="0">
              <a:buFont typeface="Arial" panose="020B0604020202020204" pitchFamily="34" charset="0"/>
              <a:buNone/>
              <a:defRPr/>
            </a:pPr>
            <a:r>
              <a:rPr lang="en-GB" b="1" u="sng" dirty="0"/>
              <a:t>Exercise and go outdoors</a:t>
            </a:r>
          </a:p>
          <a:p>
            <a:pPr>
              <a:defRPr/>
            </a:pPr>
            <a:r>
              <a:rPr lang="en-GB" dirty="0"/>
              <a:t>Easily one of the most frustrating things about exam season is that it seems to occur just as the weather brightens up. </a:t>
            </a:r>
          </a:p>
          <a:p>
            <a:pPr>
              <a:defRPr/>
            </a:pPr>
            <a:r>
              <a:rPr lang="en-GB" dirty="0"/>
              <a:t>Use this to your advantage and go out for a walk, or a run.</a:t>
            </a:r>
          </a:p>
          <a:p>
            <a:pPr>
              <a:defRPr/>
            </a:pPr>
            <a:r>
              <a:rPr lang="en-GB" dirty="0"/>
              <a:t>As well as keeping you healthy, exercise is known to boost your mood and can help to make you more productive while revising.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328613" y="136525"/>
            <a:ext cx="9144000" cy="646113"/>
          </a:xfrm>
        </p:spPr>
        <p:txBody>
          <a:bodyPr/>
          <a:lstStyle/>
          <a:p>
            <a:pPr algn="l"/>
            <a:r>
              <a:rPr lang="en-GB" altLang="en-US" b="1" smtClean="0">
                <a:cs typeface="Calibri Light" panose="020F0302020204030204" pitchFamily="34" charset="0"/>
              </a:rPr>
              <a:t>The Power of Sleep</a:t>
            </a:r>
            <a:endParaRPr lang="en-GB" altLang="en-US" i="1" smtClean="0">
              <a:cs typeface="Calibri Light" panose="020F0302020204030204" pitchFamily="34" charset="0"/>
            </a:endParaRPr>
          </a:p>
        </p:txBody>
      </p:sp>
      <p:sp>
        <p:nvSpPr>
          <p:cNvPr id="69635" name="Rectangle 2"/>
          <p:cNvSpPr>
            <a:spLocks noChangeArrowheads="1"/>
          </p:cNvSpPr>
          <p:nvPr/>
        </p:nvSpPr>
        <p:spPr bwMode="auto">
          <a:xfrm>
            <a:off x="319088" y="1120775"/>
            <a:ext cx="85058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3600" i="1">
                <a:cs typeface="Calibri Light" panose="020F0302020204030204" pitchFamily="34" charset="0"/>
              </a:rPr>
              <a:t>“Research shows that if children are sleep-deprived by just an hour a night, it could reduce their cognitive academic performance by up to two whole years”. </a:t>
            </a:r>
          </a:p>
        </p:txBody>
      </p:sp>
      <p:pic>
        <p:nvPicPr>
          <p:cNvPr id="69636" name="Picture 4" descr="The Power of Sleep"/>
          <p:cNvPicPr>
            <a:picLocks noChangeAspect="1" noChangeArrowheads="1"/>
          </p:cNvPicPr>
          <p:nvPr/>
        </p:nvPicPr>
        <p:blipFill>
          <a:blip r:embed="rId3" cstate="email">
            <a:extLst>
              <a:ext uri="{28A0092B-C50C-407E-A947-70E740481C1C}">
                <a14:useLocalDpi xmlns:a14="http://schemas.microsoft.com/office/drawing/2010/main"/>
              </a:ext>
            </a:extLst>
          </a:blip>
          <a:srcRect t="6384" b="18127"/>
          <a:stretch>
            <a:fillRect/>
          </a:stretch>
        </p:blipFill>
        <p:spPr bwMode="auto">
          <a:xfrm>
            <a:off x="838200" y="3795713"/>
            <a:ext cx="71786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706438"/>
          </a:xfrm>
        </p:spPr>
        <p:txBody>
          <a:bodyPr/>
          <a:lstStyle/>
          <a:p>
            <a:r>
              <a:rPr lang="en-GB" altLang="en-US" sz="3600" b="1" u="sng" smtClean="0"/>
              <a:t>GCSE stress- key advice on managing this</a:t>
            </a:r>
          </a:p>
        </p:txBody>
      </p:sp>
      <p:sp>
        <p:nvSpPr>
          <p:cNvPr id="3" name="Content Placeholder 2"/>
          <p:cNvSpPr>
            <a:spLocks noGrp="1"/>
          </p:cNvSpPr>
          <p:nvPr>
            <p:ph idx="1"/>
          </p:nvPr>
        </p:nvSpPr>
        <p:spPr>
          <a:xfrm>
            <a:off x="0" y="981075"/>
            <a:ext cx="6011863" cy="5761038"/>
          </a:xfrm>
        </p:spPr>
        <p:txBody>
          <a:bodyPr>
            <a:normAutofit fontScale="85000" lnSpcReduction="20000"/>
          </a:bodyPr>
          <a:lstStyle/>
          <a:p>
            <a:pPr marL="0" indent="0">
              <a:buFont typeface="Arial" panose="020B0604020202020204" pitchFamily="34" charset="0"/>
              <a:buNone/>
              <a:defRPr/>
            </a:pPr>
            <a:r>
              <a:rPr lang="en-GB" b="1" u="sng" dirty="0"/>
              <a:t>Don’t (always) listen to others</a:t>
            </a:r>
          </a:p>
          <a:p>
            <a:pPr>
              <a:defRPr/>
            </a:pPr>
            <a:r>
              <a:rPr lang="en-GB" dirty="0"/>
              <a:t>As the old saying goes: "</a:t>
            </a:r>
            <a:r>
              <a:rPr lang="en-GB" b="1" dirty="0"/>
              <a:t>comparison is the thief of joy</a:t>
            </a:r>
            <a:r>
              <a:rPr lang="en-GB" dirty="0"/>
              <a:t>". While it is helpful to discuss topics with fellow students and often to revise together, try not to compare other peoples' revision to your own. </a:t>
            </a:r>
          </a:p>
          <a:p>
            <a:pPr>
              <a:defRPr/>
            </a:pPr>
            <a:endParaRPr lang="en-GB" dirty="0"/>
          </a:p>
          <a:p>
            <a:pPr>
              <a:defRPr/>
            </a:pPr>
            <a:r>
              <a:rPr lang="en-GB" dirty="0"/>
              <a:t>Chances are you’re doing just fine, and listening to other people talk about what they’ve learnt will only stress you out. If they themselves are stressed this can rub off on to you and other people’s stress is not what you need right now.</a:t>
            </a:r>
          </a:p>
          <a:p>
            <a:pPr marL="0" indent="0">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63500"/>
            <a:ext cx="8928100" cy="792163"/>
          </a:xfrm>
        </p:spPr>
        <p:txBody>
          <a:bodyPr/>
          <a:lstStyle/>
          <a:p>
            <a:r>
              <a:rPr lang="en-GB" altLang="en-US" sz="4000" b="1" u="sng" smtClean="0">
                <a:solidFill>
                  <a:srgbClr val="FF0000"/>
                </a:solidFill>
                <a:cs typeface="Calibri Light" panose="020F0302020204030204" pitchFamily="34" charset="0"/>
              </a:rPr>
              <a:t>Looking ahead-</a:t>
            </a:r>
            <a:r>
              <a:rPr lang="en-GB" altLang="en-US" sz="4000" b="1" u="sng" smtClean="0">
                <a:cs typeface="Calibri Light" panose="020F0302020204030204" pitchFamily="34" charset="0"/>
              </a:rPr>
              <a:t>January- Revision Evening… </a:t>
            </a:r>
          </a:p>
        </p:txBody>
      </p:sp>
      <p:sp>
        <p:nvSpPr>
          <p:cNvPr id="11267" name="Content Placeholder 2"/>
          <p:cNvSpPr>
            <a:spLocks noGrp="1"/>
          </p:cNvSpPr>
          <p:nvPr>
            <p:ph idx="1"/>
          </p:nvPr>
        </p:nvSpPr>
        <p:spPr>
          <a:xfrm>
            <a:off x="0" y="836613"/>
            <a:ext cx="7885113" cy="4525962"/>
          </a:xfrm>
        </p:spPr>
        <p:txBody>
          <a:bodyPr/>
          <a:lstStyle/>
          <a:p>
            <a:r>
              <a:rPr lang="en-GB" altLang="en-US" sz="4400" b="1" u="sng" smtClean="0">
                <a:cs typeface="Calibri Light" panose="020F0302020204030204" pitchFamily="34" charset="0"/>
              </a:rPr>
              <a:t>Focusing more on</a:t>
            </a:r>
            <a:r>
              <a:rPr lang="en-GB" altLang="en-US" sz="4400" b="1" smtClean="0">
                <a:cs typeface="Calibri Light" panose="020F0302020204030204" pitchFamily="34" charset="0"/>
              </a:rPr>
              <a:t>…</a:t>
            </a:r>
          </a:p>
          <a:p>
            <a:endParaRPr lang="en-GB" altLang="en-US" sz="4000" b="1" smtClean="0">
              <a:cs typeface="Calibri Light" panose="020F0302020204030204" pitchFamily="34" charset="0"/>
            </a:endParaRPr>
          </a:p>
          <a:p>
            <a:r>
              <a:rPr lang="en-GB" altLang="en-US" sz="4000" b="1" smtClean="0">
                <a:cs typeface="Calibri Light" panose="020F0302020204030204" pitchFamily="34" charset="0"/>
              </a:rPr>
              <a:t>Importance of revision.</a:t>
            </a:r>
          </a:p>
          <a:p>
            <a:endParaRPr lang="en-GB" altLang="en-US" sz="4000" b="1" smtClean="0">
              <a:cs typeface="Calibri Light" panose="020F0302020204030204" pitchFamily="34" charset="0"/>
            </a:endParaRPr>
          </a:p>
          <a:p>
            <a:r>
              <a:rPr lang="en-GB" altLang="en-US" sz="4000" b="1" smtClean="0">
                <a:cs typeface="Calibri Light" panose="020F0302020204030204" pitchFamily="34" charset="0"/>
              </a:rPr>
              <a:t>How to revise effectively.</a:t>
            </a:r>
          </a:p>
          <a:p>
            <a:endParaRPr lang="en-GB" altLang="en-US" sz="4000" b="1" smtClean="0">
              <a:cs typeface="Calibri Light" panose="020F0302020204030204" pitchFamily="34" charset="0"/>
            </a:endParaRPr>
          </a:p>
          <a:p>
            <a:r>
              <a:rPr lang="en-GB" altLang="en-US" sz="4000" b="1" smtClean="0">
                <a:cs typeface="Calibri Light" panose="020F0302020204030204" pitchFamily="34" charset="0"/>
              </a:rPr>
              <a:t>Balancing time and stress to cope with the exam workload.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706438"/>
          </a:xfrm>
        </p:spPr>
        <p:txBody>
          <a:bodyPr/>
          <a:lstStyle/>
          <a:p>
            <a:r>
              <a:rPr lang="en-GB" altLang="en-US" sz="3600" b="1" u="sng" smtClean="0"/>
              <a:t>GCSE stress- key advice on managing this</a:t>
            </a:r>
          </a:p>
        </p:txBody>
      </p:sp>
      <p:sp>
        <p:nvSpPr>
          <p:cNvPr id="3" name="Content Placeholder 2"/>
          <p:cNvSpPr>
            <a:spLocks noGrp="1"/>
          </p:cNvSpPr>
          <p:nvPr>
            <p:ph idx="1"/>
          </p:nvPr>
        </p:nvSpPr>
        <p:spPr>
          <a:xfrm>
            <a:off x="0" y="981075"/>
            <a:ext cx="5940425" cy="5876925"/>
          </a:xfrm>
        </p:spPr>
        <p:txBody>
          <a:bodyPr>
            <a:normAutofit lnSpcReduction="10000"/>
          </a:bodyPr>
          <a:lstStyle/>
          <a:p>
            <a:pPr marL="0" indent="0">
              <a:buFont typeface="Arial" panose="020B0604020202020204" pitchFamily="34" charset="0"/>
              <a:buNone/>
              <a:defRPr/>
            </a:pPr>
            <a:r>
              <a:rPr lang="en-GB" b="1" u="sng" dirty="0"/>
              <a:t>Speak to someone</a:t>
            </a:r>
          </a:p>
          <a:p>
            <a:pPr>
              <a:defRPr/>
            </a:pPr>
            <a:r>
              <a:rPr lang="en-GB" dirty="0"/>
              <a:t>If the stress gets to a point where it is overwhelming, and is affecting your day-to-day life, try and speak to someone about it. </a:t>
            </a:r>
          </a:p>
          <a:p>
            <a:pPr>
              <a:defRPr/>
            </a:pPr>
            <a:r>
              <a:rPr lang="en-GB" dirty="0"/>
              <a:t>Speak to your family or us about your concerns, and we will be able to offer more advice on how to manage it. </a:t>
            </a:r>
          </a:p>
          <a:p>
            <a:pPr>
              <a:defRPr/>
            </a:pPr>
            <a:r>
              <a:rPr lang="en-GB" dirty="0"/>
              <a:t>You won’t be alone in feeling like this and there is help and support.</a:t>
            </a:r>
          </a:p>
          <a:p>
            <a:pPr marL="0" indent="0">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03838" y="104775"/>
            <a:ext cx="3910012" cy="1143000"/>
          </a:xfrm>
        </p:spPr>
        <p:txBody>
          <a:bodyPr/>
          <a:lstStyle/>
          <a:p>
            <a:r>
              <a:rPr lang="en-GB" altLang="en-US" b="1" u="sng" smtClean="0"/>
              <a:t>The psychology of success</a:t>
            </a:r>
          </a:p>
        </p:txBody>
      </p:sp>
      <p:sp>
        <p:nvSpPr>
          <p:cNvPr id="73731" name="Content Placeholder 2"/>
          <p:cNvSpPr>
            <a:spLocks noGrp="1"/>
          </p:cNvSpPr>
          <p:nvPr>
            <p:ph idx="1"/>
          </p:nvPr>
        </p:nvSpPr>
        <p:spPr>
          <a:xfrm>
            <a:off x="107950" y="115888"/>
            <a:ext cx="5194300" cy="4525962"/>
          </a:xfrm>
        </p:spPr>
        <p:txBody>
          <a:bodyPr/>
          <a:lstStyle/>
          <a:p>
            <a:r>
              <a:rPr lang="en-GB" altLang="en-US" b="1" smtClean="0"/>
              <a:t>Progress isn’t linear</a:t>
            </a:r>
          </a:p>
          <a:p>
            <a:endParaRPr lang="en-GB" altLang="en-US" b="1" smtClean="0"/>
          </a:p>
          <a:p>
            <a:endParaRPr lang="en-GB" altLang="en-US" b="1" smtClean="0"/>
          </a:p>
          <a:p>
            <a:r>
              <a:rPr lang="en-GB" altLang="en-US" b="1" smtClean="0"/>
              <a:t>Duning-Kruger Effect</a:t>
            </a:r>
          </a:p>
          <a:p>
            <a:endParaRPr lang="en-GB" altLang="en-US" b="1" smtClean="0"/>
          </a:p>
          <a:p>
            <a:endParaRPr lang="en-GB" altLang="en-US" b="1" smtClean="0"/>
          </a:p>
          <a:p>
            <a:r>
              <a:rPr lang="en-GB" altLang="en-US" b="1" smtClean="0"/>
              <a:t>Marginal Gains</a:t>
            </a:r>
          </a:p>
          <a:p>
            <a:endParaRPr lang="en-GB" altLang="en-US" b="1" smtClean="0"/>
          </a:p>
          <a:p>
            <a:endParaRPr lang="en-GB" altLang="en-US" b="1" smtClean="0"/>
          </a:p>
          <a:p>
            <a:r>
              <a:rPr lang="en-GB" altLang="en-US" b="1" smtClean="0"/>
              <a:t>High impact </a:t>
            </a:r>
          </a:p>
        </p:txBody>
      </p:sp>
      <p:pic>
        <p:nvPicPr>
          <p:cNvPr id="73732" name="Picture 2" descr="Success The Psychology of Achievement: A Practical Guide to Unlocking You  Potential in Every Area of Life: Amazon.co.uk: DK: 9781465453600: Book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3013" y="1638300"/>
            <a:ext cx="25590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descr="Linear Relationship Defin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675" y="606425"/>
            <a:ext cx="20193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Dunning–Kruger Effect - The Decision La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7325" y="2001838"/>
            <a:ext cx="21780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8" descr="What is Marginal Gain | Explained in 2 min - YouTub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0663" y="4100513"/>
            <a:ext cx="24733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0" descr="Businessman Pushing Big Boulder Stock Vector (Royalty Free) 737699701 |  Shutterstoc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07025" y="4941888"/>
            <a:ext cx="370998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30163"/>
            <a:ext cx="4403726" cy="919162"/>
          </a:xfrm>
        </p:spPr>
        <p:txBody>
          <a:bodyPr rtlCol="0">
            <a:normAutofit fontScale="90000"/>
          </a:bodyPr>
          <a:lstStyle/>
          <a:p>
            <a:pPr eaLnBrk="1" fontAlgn="auto" hangingPunct="1">
              <a:spcAft>
                <a:spcPts val="0"/>
              </a:spcAft>
              <a:defRPr/>
            </a:pPr>
            <a:r>
              <a:rPr lang="en-GB" b="1" u="sng" dirty="0"/>
              <a:t>Remember this is based on progress, not ability!</a:t>
            </a:r>
          </a:p>
        </p:txBody>
      </p:sp>
      <p:sp>
        <p:nvSpPr>
          <p:cNvPr id="3" name="Content Placeholder 2"/>
          <p:cNvSpPr>
            <a:spLocks noGrp="1"/>
          </p:cNvSpPr>
          <p:nvPr>
            <p:ph idx="1"/>
          </p:nvPr>
        </p:nvSpPr>
        <p:spPr>
          <a:xfrm>
            <a:off x="168275" y="949325"/>
            <a:ext cx="4475163" cy="5575300"/>
          </a:xfrm>
          <a:ln w="47625">
            <a:solidFill>
              <a:srgbClr val="00B050"/>
            </a:solidFill>
          </a:ln>
        </p:spPr>
        <p:txBody>
          <a:bodyPr rtlCol="0">
            <a:normAutofit fontScale="92500" lnSpcReduction="10000"/>
          </a:bodyPr>
          <a:lstStyle/>
          <a:p>
            <a:pPr eaLnBrk="1" fontAlgn="auto" hangingPunct="1">
              <a:spcAft>
                <a:spcPts val="0"/>
              </a:spcAft>
              <a:defRPr/>
            </a:pPr>
            <a:r>
              <a:rPr lang="en-GB" sz="2600" b="1" dirty="0"/>
              <a:t>Your progress is not fixed and isn’t always easy.</a:t>
            </a:r>
          </a:p>
          <a:p>
            <a:pPr eaLnBrk="1" fontAlgn="auto" hangingPunct="1">
              <a:spcAft>
                <a:spcPts val="0"/>
              </a:spcAft>
              <a:defRPr/>
            </a:pPr>
            <a:endParaRPr lang="en-GB" sz="2600" b="1" dirty="0"/>
          </a:p>
          <a:p>
            <a:pPr eaLnBrk="1" fontAlgn="auto" hangingPunct="1">
              <a:spcAft>
                <a:spcPts val="0"/>
              </a:spcAft>
              <a:defRPr/>
            </a:pPr>
            <a:r>
              <a:rPr lang="en-GB" sz="2600" b="1" dirty="0"/>
              <a:t>Your attitude to learning is not pre-determined, you can have a massive impact upon this. </a:t>
            </a:r>
          </a:p>
          <a:p>
            <a:pPr eaLnBrk="1" fontAlgn="auto" hangingPunct="1">
              <a:spcAft>
                <a:spcPts val="0"/>
              </a:spcAft>
              <a:defRPr/>
            </a:pPr>
            <a:endParaRPr lang="en-GB" sz="2600" b="1" dirty="0"/>
          </a:p>
          <a:p>
            <a:pPr eaLnBrk="1" fontAlgn="auto" hangingPunct="1">
              <a:spcAft>
                <a:spcPts val="0"/>
              </a:spcAft>
              <a:defRPr/>
            </a:pPr>
            <a:r>
              <a:rPr lang="en-GB" sz="2600" dirty="0"/>
              <a:t>You can all make further progress by working hard at school and trying your best in the lead up to the exams.</a:t>
            </a:r>
          </a:p>
          <a:p>
            <a:pPr eaLnBrk="1" fontAlgn="auto" hangingPunct="1">
              <a:spcAft>
                <a:spcPts val="0"/>
              </a:spcAft>
              <a:defRPr/>
            </a:pPr>
            <a:endParaRPr lang="en-GB" sz="2600" dirty="0"/>
          </a:p>
          <a:p>
            <a:pPr eaLnBrk="1" fontAlgn="auto" hangingPunct="1">
              <a:spcAft>
                <a:spcPts val="0"/>
              </a:spcAft>
              <a:defRPr/>
            </a:pPr>
            <a:r>
              <a:rPr lang="en-GB" sz="2600" dirty="0"/>
              <a:t>It’s within your capability to move up the Progress Ladder if you demonstrate hard work and commitment </a:t>
            </a:r>
          </a:p>
          <a:p>
            <a:pPr eaLnBrk="1" fontAlgn="auto" hangingPunct="1">
              <a:spcAft>
                <a:spcPts val="0"/>
              </a:spcAft>
              <a:defRPr/>
            </a:pPr>
            <a:endParaRPr lang="en-GB" dirty="0"/>
          </a:p>
        </p:txBody>
      </p:sp>
      <p:sp>
        <p:nvSpPr>
          <p:cNvPr id="4" name="TextBox 3"/>
          <p:cNvSpPr txBox="1"/>
          <p:nvPr/>
        </p:nvSpPr>
        <p:spPr>
          <a:xfrm>
            <a:off x="4816475" y="3933825"/>
            <a:ext cx="4224338" cy="1938338"/>
          </a:xfrm>
          <a:prstGeom prst="rect">
            <a:avLst/>
          </a:prstGeom>
          <a:noFill/>
          <a:ln w="38100">
            <a:solidFill>
              <a:srgbClr val="7030A0"/>
            </a:solidFill>
          </a:ln>
        </p:spPr>
        <p:txBody>
          <a:bodyPr>
            <a:spAutoFit/>
          </a:bodyPr>
          <a:lstStyle/>
          <a:p>
            <a:pPr defTabSz="685800" eaLnBrk="1" fontAlgn="auto" hangingPunct="1">
              <a:spcBef>
                <a:spcPts val="0"/>
              </a:spcBef>
              <a:spcAft>
                <a:spcPts val="0"/>
              </a:spcAft>
              <a:defRPr/>
            </a:pPr>
            <a:r>
              <a:rPr lang="en-GB" sz="2400" i="1" dirty="0">
                <a:solidFill>
                  <a:prstClr val="black"/>
                </a:solidFill>
                <a:latin typeface="Calibri Light" panose="020F0302020204030204" pitchFamily="34" charset="0"/>
                <a:cs typeface="+mn-cs"/>
              </a:rPr>
              <a:t>It might not always feel like you’re making progress but if you work hard, you will make it eventually. It’s a journey which has its ups and downs!</a:t>
            </a:r>
          </a:p>
        </p:txBody>
      </p:sp>
      <p:pic>
        <p:nvPicPr>
          <p:cNvPr id="74757" name="Picture 4" descr="Image result for progress isn't line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4425" y="153988"/>
            <a:ext cx="4224338"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395288" y="0"/>
            <a:ext cx="8181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4400" b="1" u="sng">
                <a:cs typeface="Calibri Light" panose="020F0302020204030204" pitchFamily="34" charset="0"/>
              </a:rPr>
              <a:t>You will not see instant results</a:t>
            </a:r>
          </a:p>
        </p:txBody>
      </p:sp>
      <p:sp>
        <p:nvSpPr>
          <p:cNvPr id="75779" name="Title 1"/>
          <p:cNvSpPr>
            <a:spLocks noGrp="1"/>
          </p:cNvSpPr>
          <p:nvPr>
            <p:ph type="ctrTitle"/>
          </p:nvPr>
        </p:nvSpPr>
        <p:spPr>
          <a:xfrm>
            <a:off x="36513" y="815975"/>
            <a:ext cx="9144000" cy="646113"/>
          </a:xfrm>
        </p:spPr>
        <p:txBody>
          <a:bodyPr/>
          <a:lstStyle/>
          <a:p>
            <a:pPr algn="l"/>
            <a:r>
              <a:rPr lang="en-GB" altLang="en-US" sz="4000" b="1" smtClean="0">
                <a:cs typeface="Calibri Light" panose="020F0302020204030204" pitchFamily="34" charset="0"/>
              </a:rPr>
              <a:t>Creating a new habit</a:t>
            </a:r>
            <a:endParaRPr lang="en-GB" altLang="en-US" sz="4000" i="1" smtClean="0">
              <a:cs typeface="Calibri Light" panose="020F0302020204030204" pitchFamily="34" charset="0"/>
            </a:endParaRPr>
          </a:p>
        </p:txBody>
      </p:sp>
      <p:pic>
        <p:nvPicPr>
          <p:cNvPr id="75780" name="Picture 2" descr="Book Summary: Atomic Habits by James Clear - Personal Develop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8088" y="1501775"/>
            <a:ext cx="67278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a:xfrm>
            <a:off x="628650" y="0"/>
            <a:ext cx="7886700" cy="593725"/>
          </a:xfrm>
        </p:spPr>
        <p:txBody>
          <a:bodyPr/>
          <a:lstStyle/>
          <a:p>
            <a:pPr algn="ctr" eaLnBrk="1" hangingPunct="1"/>
            <a:r>
              <a:rPr lang="en-GB" altLang="en-US" b="1" u="sng" smtClean="0"/>
              <a:t>Duning-Kruger effect</a:t>
            </a:r>
          </a:p>
        </p:txBody>
      </p:sp>
      <p:pic>
        <p:nvPicPr>
          <p:cNvPr id="77827" name="Picture 2" descr="The Dunning-Kruger Effect Explained with Confidence | The Agile PM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446563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How Cognitive Bias Leads People to Believe That They Are Far Superior to  Others Than They Actually A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5638" y="1412875"/>
            <a:ext cx="4678362"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309563" y="1333500"/>
            <a:ext cx="8524875" cy="4784725"/>
          </a:xfrm>
          <a:solidFill>
            <a:schemeClr val="bg1"/>
          </a:solidFill>
        </p:spPr>
        <p:txBody>
          <a:bodyPr rtlCol="0">
            <a:normAutofit/>
          </a:bodyPr>
          <a:lstStyle/>
          <a:p>
            <a:pPr eaLnBrk="1" fontAlgn="auto" hangingPunct="1">
              <a:spcAft>
                <a:spcPts val="0"/>
              </a:spcAft>
              <a:defRPr/>
            </a:pPr>
            <a:r>
              <a:rPr lang="en-GB" sz="2000" dirty="0">
                <a:latin typeface="+mj-lt"/>
              </a:rPr>
              <a:t>Don’t be fooled, it does feel difficult to make progress. </a:t>
            </a:r>
          </a:p>
          <a:p>
            <a:pPr eaLnBrk="1" fontAlgn="auto" hangingPunct="1">
              <a:spcAft>
                <a:spcPts val="0"/>
              </a:spcAft>
              <a:defRPr/>
            </a:pPr>
            <a:endParaRPr lang="en-GB" sz="2000" dirty="0">
              <a:latin typeface="+mj-lt"/>
            </a:endParaRPr>
          </a:p>
          <a:p>
            <a:pPr eaLnBrk="1" fontAlgn="auto" hangingPunct="1">
              <a:spcAft>
                <a:spcPts val="0"/>
              </a:spcAft>
              <a:defRPr/>
            </a:pPr>
            <a:r>
              <a:rPr lang="en-GB" sz="2000" dirty="0">
                <a:latin typeface="+mj-lt"/>
              </a:rPr>
              <a:t>At first, when you don’t work very hard or don’t revise </a:t>
            </a:r>
            <a:r>
              <a:rPr lang="en-GB" sz="2000" b="1" dirty="0">
                <a:solidFill>
                  <a:srgbClr val="FF0000"/>
                </a:solidFill>
                <a:latin typeface="+mj-lt"/>
              </a:rPr>
              <a:t>it will feel like you don’t need to</a:t>
            </a:r>
            <a:r>
              <a:rPr lang="en-GB" sz="2000" dirty="0">
                <a:latin typeface="+mj-lt"/>
              </a:rPr>
              <a:t>, as </a:t>
            </a:r>
            <a:r>
              <a:rPr lang="en-GB" sz="2000" b="1" dirty="0">
                <a:solidFill>
                  <a:srgbClr val="FF0000"/>
                </a:solidFill>
                <a:latin typeface="+mj-lt"/>
              </a:rPr>
              <a:t>it will feel like</a:t>
            </a:r>
            <a:r>
              <a:rPr lang="en-GB" sz="2000" dirty="0">
                <a:latin typeface="+mj-lt"/>
              </a:rPr>
              <a:t> you already know everything you need to know.</a:t>
            </a:r>
          </a:p>
          <a:p>
            <a:pPr eaLnBrk="1" fontAlgn="auto" hangingPunct="1">
              <a:spcAft>
                <a:spcPts val="0"/>
              </a:spcAft>
              <a:defRPr/>
            </a:pPr>
            <a:endParaRPr lang="en-GB" sz="2000" dirty="0">
              <a:latin typeface="+mj-lt"/>
            </a:endParaRPr>
          </a:p>
          <a:p>
            <a:pPr eaLnBrk="1" fontAlgn="auto" hangingPunct="1">
              <a:spcAft>
                <a:spcPts val="0"/>
              </a:spcAft>
              <a:defRPr/>
            </a:pPr>
            <a:r>
              <a:rPr lang="en-GB" sz="2000" dirty="0">
                <a:latin typeface="+mj-lt"/>
              </a:rPr>
              <a:t>However, when you then begin to revise you quickly </a:t>
            </a:r>
            <a:r>
              <a:rPr lang="en-GB" sz="2000" b="1" dirty="0">
                <a:solidFill>
                  <a:srgbClr val="FF0000"/>
                </a:solidFill>
                <a:latin typeface="+mj-lt"/>
              </a:rPr>
              <a:t>realise how much there is to know </a:t>
            </a:r>
            <a:r>
              <a:rPr lang="en-GB" sz="2000" dirty="0">
                <a:latin typeface="+mj-lt"/>
              </a:rPr>
              <a:t>and it is very </a:t>
            </a:r>
            <a:r>
              <a:rPr lang="en-GB" sz="2000" b="1" dirty="0">
                <a:solidFill>
                  <a:srgbClr val="FF0000"/>
                </a:solidFill>
                <a:latin typeface="+mj-lt"/>
              </a:rPr>
              <a:t>easy to become overwhelmed </a:t>
            </a:r>
            <a:r>
              <a:rPr lang="en-GB" sz="2000" dirty="0">
                <a:latin typeface="+mj-lt"/>
              </a:rPr>
              <a:t>and think that you can’t do it or that you’re better off not trying. At this point, you will tend to find that </a:t>
            </a:r>
            <a:r>
              <a:rPr lang="en-GB" sz="2000" b="1" dirty="0">
                <a:solidFill>
                  <a:srgbClr val="FF0000"/>
                </a:solidFill>
                <a:latin typeface="+mj-lt"/>
              </a:rPr>
              <a:t>the more you revise or work the less you think you know </a:t>
            </a:r>
            <a:r>
              <a:rPr lang="en-GB" sz="2000" dirty="0">
                <a:latin typeface="+mj-lt"/>
              </a:rPr>
              <a:t>(as you realise just how much there is to work on).</a:t>
            </a:r>
          </a:p>
          <a:p>
            <a:pPr eaLnBrk="1" fontAlgn="auto" hangingPunct="1">
              <a:spcAft>
                <a:spcPts val="0"/>
              </a:spcAft>
              <a:defRPr/>
            </a:pPr>
            <a:endParaRPr lang="en-GB" sz="2000" dirty="0">
              <a:latin typeface="+mj-lt"/>
            </a:endParaRPr>
          </a:p>
          <a:p>
            <a:pPr eaLnBrk="1" fontAlgn="auto" hangingPunct="1">
              <a:spcAft>
                <a:spcPts val="0"/>
              </a:spcAft>
              <a:defRPr/>
            </a:pPr>
            <a:r>
              <a:rPr lang="en-GB" sz="2000" dirty="0">
                <a:latin typeface="+mj-lt"/>
              </a:rPr>
              <a:t>Despite this, if you </a:t>
            </a:r>
            <a:r>
              <a:rPr lang="en-GB" sz="2000" b="1" dirty="0">
                <a:solidFill>
                  <a:srgbClr val="FF0000"/>
                </a:solidFill>
                <a:latin typeface="+mj-lt"/>
              </a:rPr>
              <a:t>continue with the hard-work/revision </a:t>
            </a:r>
            <a:r>
              <a:rPr lang="en-GB" sz="2000" dirty="0">
                <a:latin typeface="+mj-lt"/>
              </a:rPr>
              <a:t>you will soon see your </a:t>
            </a:r>
            <a:r>
              <a:rPr lang="en-GB" sz="2000" b="1" dirty="0">
                <a:solidFill>
                  <a:srgbClr val="FF0000"/>
                </a:solidFill>
                <a:latin typeface="+mj-lt"/>
              </a:rPr>
              <a:t>confidence</a:t>
            </a:r>
            <a:r>
              <a:rPr lang="en-GB" sz="2000" dirty="0">
                <a:latin typeface="+mj-lt"/>
              </a:rPr>
              <a:t> and </a:t>
            </a:r>
            <a:r>
              <a:rPr lang="en-GB" sz="2000" b="1" dirty="0">
                <a:solidFill>
                  <a:srgbClr val="FF0000"/>
                </a:solidFill>
                <a:latin typeface="+mj-lt"/>
              </a:rPr>
              <a:t>knowledge</a:t>
            </a:r>
            <a:r>
              <a:rPr lang="en-GB" sz="2000" dirty="0">
                <a:latin typeface="+mj-lt"/>
              </a:rPr>
              <a:t> </a:t>
            </a:r>
            <a:r>
              <a:rPr lang="en-GB" sz="2000" b="1" u="sng" dirty="0">
                <a:solidFill>
                  <a:srgbClr val="FF0000"/>
                </a:solidFill>
                <a:latin typeface="+mj-lt"/>
              </a:rPr>
              <a:t>gradually increase </a:t>
            </a:r>
            <a:r>
              <a:rPr lang="en-GB" sz="2000" dirty="0">
                <a:latin typeface="+mj-lt"/>
              </a:rPr>
              <a:t>and eventually you will see huge progress if you persist.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a:xfrm>
            <a:off x="628650" y="0"/>
            <a:ext cx="7886700" cy="555625"/>
          </a:xfrm>
        </p:spPr>
        <p:txBody>
          <a:bodyPr/>
          <a:lstStyle/>
          <a:p>
            <a:pPr algn="ctr" eaLnBrk="1" hangingPunct="1"/>
            <a:r>
              <a:rPr lang="en-GB" altLang="en-US" b="1" u="sng" smtClean="0"/>
              <a:t>The impact of Marginal Gains</a:t>
            </a:r>
          </a:p>
        </p:txBody>
      </p:sp>
      <p:pic>
        <p:nvPicPr>
          <p:cNvPr id="79875" name="Picture 2" descr="Marginal Gains: This Coach Improved Every Tiny Thing by 1 Perc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5175"/>
            <a:ext cx="47339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ISO Brilliance - Blog Article P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3925" y="765175"/>
            <a:ext cx="44100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57163" y="590550"/>
            <a:ext cx="8829675" cy="5359400"/>
          </a:xfrm>
          <a:solidFill>
            <a:schemeClr val="bg1"/>
          </a:solidFill>
        </p:spPr>
        <p:txBody>
          <a:bodyPr rtlCol="0">
            <a:normAutofit/>
          </a:bodyPr>
          <a:lstStyle/>
          <a:p>
            <a:pPr eaLnBrk="1" fontAlgn="auto" hangingPunct="1">
              <a:spcAft>
                <a:spcPts val="0"/>
              </a:spcAft>
              <a:defRPr/>
            </a:pPr>
            <a:r>
              <a:rPr lang="en-GB" sz="1800" dirty="0">
                <a:latin typeface="+mj-lt"/>
              </a:rPr>
              <a:t>Implementing ideas such as Marginal Gains is another great way to make progress and to do it over a sustained period of time. </a:t>
            </a:r>
          </a:p>
          <a:p>
            <a:pPr eaLnBrk="1" fontAlgn="auto" hangingPunct="1">
              <a:spcAft>
                <a:spcPts val="0"/>
              </a:spcAft>
              <a:defRPr/>
            </a:pPr>
            <a:endParaRPr lang="en-GB" sz="1800" dirty="0">
              <a:latin typeface="+mj-lt"/>
            </a:endParaRPr>
          </a:p>
          <a:p>
            <a:pPr eaLnBrk="1" fontAlgn="auto" hangingPunct="1">
              <a:spcAft>
                <a:spcPts val="0"/>
              </a:spcAft>
              <a:defRPr/>
            </a:pPr>
            <a:r>
              <a:rPr lang="en-GB" sz="1800" dirty="0">
                <a:latin typeface="+mj-lt"/>
              </a:rPr>
              <a:t>Originally designed to help the </a:t>
            </a:r>
            <a:r>
              <a:rPr lang="en-GB" sz="1800" b="1" dirty="0">
                <a:solidFill>
                  <a:srgbClr val="FF0000"/>
                </a:solidFill>
                <a:latin typeface="+mj-lt"/>
              </a:rPr>
              <a:t>UK Olympic cycling team </a:t>
            </a:r>
            <a:r>
              <a:rPr lang="en-GB" sz="1800" dirty="0">
                <a:latin typeface="+mj-lt"/>
              </a:rPr>
              <a:t>and it focused on making </a:t>
            </a:r>
            <a:r>
              <a:rPr lang="en-GB" sz="1800" b="1" dirty="0">
                <a:solidFill>
                  <a:srgbClr val="FF0000"/>
                </a:solidFill>
                <a:latin typeface="+mj-lt"/>
              </a:rPr>
              <a:t>small improvements </a:t>
            </a:r>
            <a:r>
              <a:rPr lang="en-GB" sz="1800" dirty="0">
                <a:latin typeface="+mj-lt"/>
              </a:rPr>
              <a:t>which would each add 1% efficiency at each stage- e.g. changing water filters, washing hands for longer, having specialised pillows. Each little improvement contributed in a very small way to improving the success of the team. Eventually they were the most successful team at the 2012 Olympics and won 12 medals, including 8 golds.</a:t>
            </a:r>
          </a:p>
          <a:p>
            <a:pPr eaLnBrk="1" fontAlgn="auto" hangingPunct="1">
              <a:spcAft>
                <a:spcPts val="0"/>
              </a:spcAft>
              <a:defRPr/>
            </a:pPr>
            <a:endParaRPr lang="en-GB" sz="1800" dirty="0">
              <a:latin typeface="+mj-lt"/>
            </a:endParaRPr>
          </a:p>
          <a:p>
            <a:pPr eaLnBrk="1" fontAlgn="auto" hangingPunct="1">
              <a:spcAft>
                <a:spcPts val="0"/>
              </a:spcAft>
              <a:defRPr/>
            </a:pPr>
            <a:r>
              <a:rPr lang="en-GB" sz="1800" b="1" dirty="0">
                <a:solidFill>
                  <a:srgbClr val="FF0000"/>
                </a:solidFill>
                <a:latin typeface="+mj-lt"/>
              </a:rPr>
              <a:t>Improving by 1 percent isn’t particularly notable </a:t>
            </a:r>
            <a:r>
              <a:rPr lang="en-GB" sz="1800" dirty="0">
                <a:latin typeface="+mj-lt"/>
              </a:rPr>
              <a:t>—sometimes it isn’t even noticeable—but it can be far more meaningful, especially in the long run. The difference a tiny improvement can make over time is astounding. </a:t>
            </a:r>
            <a:r>
              <a:rPr lang="en-GB" sz="2400" b="1" dirty="0">
                <a:solidFill>
                  <a:srgbClr val="FF0000"/>
                </a:solidFill>
                <a:latin typeface="+mj-lt"/>
              </a:rPr>
              <a:t>If you can get 1 percent better each day for one year, you’ll end up thirty-seven times </a:t>
            </a:r>
            <a:r>
              <a:rPr lang="en-GB" sz="1800" dirty="0">
                <a:latin typeface="+mj-lt"/>
              </a:rPr>
              <a:t>better by the time you’re done</a:t>
            </a:r>
          </a:p>
          <a:p>
            <a:pPr eaLnBrk="1" fontAlgn="auto" hangingPunct="1">
              <a:spcAft>
                <a:spcPts val="0"/>
              </a:spcAft>
              <a:defRPr/>
            </a:pPr>
            <a:endParaRPr lang="en-GB" sz="1800" dirty="0">
              <a:latin typeface="+mj-lt"/>
            </a:endParaRPr>
          </a:p>
          <a:p>
            <a:pPr eaLnBrk="1" fontAlgn="auto" hangingPunct="1">
              <a:spcAft>
                <a:spcPts val="0"/>
              </a:spcAft>
              <a:defRPr/>
            </a:pPr>
            <a:r>
              <a:rPr lang="en-GB" sz="1800" dirty="0">
                <a:latin typeface="+mj-lt"/>
              </a:rPr>
              <a:t>This could include small changes, e.g. spending 10 minutes less a day on social media, watching a couple of </a:t>
            </a:r>
            <a:r>
              <a:rPr lang="en-GB" sz="1800" dirty="0" err="1">
                <a:latin typeface="+mj-lt"/>
              </a:rPr>
              <a:t>GCSEPod</a:t>
            </a:r>
            <a:r>
              <a:rPr lang="en-GB" sz="1800" dirty="0">
                <a:latin typeface="+mj-lt"/>
              </a:rPr>
              <a:t> videos each evening, Going through your lesson notes the day of a lesson, creating a flashcard for each lesson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141288"/>
            <a:ext cx="5975350" cy="860425"/>
          </a:xfrm>
        </p:spPr>
        <p:txBody>
          <a:bodyPr rtlCol="0">
            <a:normAutofit fontScale="90000"/>
          </a:bodyPr>
          <a:lstStyle/>
          <a:p>
            <a:pPr algn="ctr" eaLnBrk="1" fontAlgn="auto" hangingPunct="1">
              <a:spcAft>
                <a:spcPts val="0"/>
              </a:spcAft>
              <a:defRPr/>
            </a:pPr>
            <a:r>
              <a:rPr lang="en-GB" b="1" u="sng" dirty="0"/>
              <a:t>What can </a:t>
            </a:r>
            <a:r>
              <a:rPr lang="en-GB" sz="5475" b="1" u="sng" dirty="0">
                <a:solidFill>
                  <a:srgbClr val="FF0000"/>
                </a:solidFill>
              </a:rPr>
              <a:t>you</a:t>
            </a:r>
            <a:r>
              <a:rPr lang="en-GB" b="1" u="sng" dirty="0"/>
              <a:t> do to get 1% better each day?</a:t>
            </a:r>
          </a:p>
        </p:txBody>
      </p:sp>
      <p:sp>
        <p:nvSpPr>
          <p:cNvPr id="3" name="Content Placeholder 2"/>
          <p:cNvSpPr>
            <a:spLocks noGrp="1"/>
          </p:cNvSpPr>
          <p:nvPr>
            <p:ph idx="1"/>
          </p:nvPr>
        </p:nvSpPr>
        <p:spPr>
          <a:xfrm>
            <a:off x="160338" y="1700213"/>
            <a:ext cx="8801100" cy="5016500"/>
          </a:xfrm>
        </p:spPr>
        <p:txBody>
          <a:bodyPr rtlCol="0">
            <a:normAutofit/>
          </a:bodyPr>
          <a:lstStyle/>
          <a:p>
            <a:pPr eaLnBrk="1" fontAlgn="auto" hangingPunct="1">
              <a:spcAft>
                <a:spcPts val="0"/>
              </a:spcAft>
              <a:buFont typeface="Wingdings" panose="05000000000000000000" pitchFamily="2" charset="2"/>
              <a:buChar char="ü"/>
              <a:defRPr/>
            </a:pPr>
            <a:r>
              <a:rPr lang="en-GB" dirty="0">
                <a:latin typeface="+mj-lt"/>
              </a:rPr>
              <a:t>Adopt a positive attitude to each and every lesson.</a:t>
            </a:r>
          </a:p>
          <a:p>
            <a:pPr eaLnBrk="1" fontAlgn="auto" hangingPunct="1">
              <a:spcAft>
                <a:spcPts val="0"/>
              </a:spcAft>
              <a:buFont typeface="Wingdings" panose="05000000000000000000" pitchFamily="2" charset="2"/>
              <a:buChar char="ü"/>
              <a:defRPr/>
            </a:pPr>
            <a:r>
              <a:rPr lang="en-GB" dirty="0">
                <a:latin typeface="+mj-lt"/>
              </a:rPr>
              <a:t>Don’t think of cover lessons as ‘doss’ lessons or lessons where you don’t need to work. That’s on you!</a:t>
            </a:r>
          </a:p>
          <a:p>
            <a:pPr eaLnBrk="1" fontAlgn="auto" hangingPunct="1">
              <a:spcAft>
                <a:spcPts val="0"/>
              </a:spcAft>
              <a:buFont typeface="Wingdings" panose="05000000000000000000" pitchFamily="2" charset="2"/>
              <a:buChar char="ü"/>
              <a:defRPr/>
            </a:pPr>
            <a:r>
              <a:rPr lang="en-GB" dirty="0">
                <a:latin typeface="+mj-lt"/>
              </a:rPr>
              <a:t>Work out where you are struggling and ask for help.</a:t>
            </a:r>
          </a:p>
          <a:p>
            <a:pPr eaLnBrk="1" fontAlgn="auto" hangingPunct="1">
              <a:spcAft>
                <a:spcPts val="0"/>
              </a:spcAft>
              <a:buFont typeface="Wingdings" panose="05000000000000000000" pitchFamily="2" charset="2"/>
              <a:buChar char="ü"/>
              <a:defRPr/>
            </a:pPr>
            <a:r>
              <a:rPr lang="en-GB" dirty="0">
                <a:latin typeface="+mj-lt"/>
              </a:rPr>
              <a:t>Consolidate your learning by following on from it- e.g. </a:t>
            </a:r>
            <a:r>
              <a:rPr lang="en-GB" dirty="0" err="1">
                <a:latin typeface="+mj-lt"/>
              </a:rPr>
              <a:t>GCSEPod</a:t>
            </a:r>
            <a:r>
              <a:rPr lang="en-GB" dirty="0">
                <a:latin typeface="+mj-lt"/>
              </a:rPr>
              <a:t>, Cornell Notes or making flashcards.</a:t>
            </a:r>
          </a:p>
          <a:p>
            <a:pPr eaLnBrk="1" fontAlgn="auto" hangingPunct="1">
              <a:spcAft>
                <a:spcPts val="0"/>
              </a:spcAft>
              <a:buFont typeface="Wingdings" panose="05000000000000000000" pitchFamily="2" charset="2"/>
              <a:buChar char="ü"/>
              <a:defRPr/>
            </a:pPr>
            <a:r>
              <a:rPr lang="en-GB" dirty="0">
                <a:latin typeface="+mj-lt"/>
              </a:rPr>
              <a:t>Work with your teachers and not against them. </a:t>
            </a:r>
          </a:p>
          <a:p>
            <a:pPr eaLnBrk="1" fontAlgn="auto" hangingPunct="1">
              <a:spcAft>
                <a:spcPts val="0"/>
              </a:spcAft>
              <a:buFont typeface="Wingdings" panose="05000000000000000000" pitchFamily="2" charset="2"/>
              <a:buChar char="ü"/>
              <a:defRPr/>
            </a:pPr>
            <a:r>
              <a:rPr lang="en-GB" dirty="0">
                <a:latin typeface="+mj-lt"/>
              </a:rPr>
              <a:t>Consider ‘flipped learning’ by looking up topics you’re due to be taught in advance and doing research on them. </a:t>
            </a:r>
          </a:p>
          <a:p>
            <a:pPr eaLnBrk="1" fontAlgn="auto" hangingPunct="1">
              <a:spcAft>
                <a:spcPts val="0"/>
              </a:spcAft>
              <a:buFont typeface="Wingdings" panose="05000000000000000000" pitchFamily="2" charset="2"/>
              <a:buChar char="ü"/>
              <a:defRPr/>
            </a:pPr>
            <a:r>
              <a:rPr lang="en-GB" dirty="0">
                <a:latin typeface="+mj-lt"/>
              </a:rPr>
              <a:t>Practise exam questions and act on feedback.</a:t>
            </a:r>
          </a:p>
          <a:p>
            <a:pPr eaLnBrk="1" fontAlgn="auto" hangingPunct="1">
              <a:spcAft>
                <a:spcPts val="0"/>
              </a:spcAft>
              <a:buFont typeface="Wingdings" panose="05000000000000000000" pitchFamily="2" charset="2"/>
              <a:buChar char="ü"/>
              <a:defRPr/>
            </a:pPr>
            <a:r>
              <a:rPr lang="en-GB" dirty="0">
                <a:latin typeface="+mj-lt"/>
              </a:rPr>
              <a:t>Make the most of every minute in lessons.</a:t>
            </a:r>
          </a:p>
          <a:p>
            <a:pPr eaLnBrk="1" fontAlgn="auto" hangingPunct="1">
              <a:spcAft>
                <a:spcPts val="0"/>
              </a:spcAft>
              <a:buFont typeface="Wingdings" panose="05000000000000000000" pitchFamily="2" charset="2"/>
              <a:buChar char="ü"/>
              <a:defRPr/>
            </a:pPr>
            <a:r>
              <a:rPr lang="en-GB" dirty="0">
                <a:latin typeface="+mj-lt"/>
              </a:rPr>
              <a:t>Stop procrastinating- aim to spend 10 mins less a day on your phone and instead add 10 mins of study time. </a:t>
            </a:r>
          </a:p>
        </p:txBody>
      </p:sp>
      <p:pic>
        <p:nvPicPr>
          <p:cNvPr id="81924" name="Picture 2" descr="THE DAILY 1%: ten tips a day to improve life | by James Altucher | Mediu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76913" y="141288"/>
            <a:ext cx="336708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p:nvPr>
        </p:nvSpPr>
        <p:spPr>
          <a:xfrm>
            <a:off x="36513" y="815975"/>
            <a:ext cx="9144000" cy="646113"/>
          </a:xfrm>
        </p:spPr>
        <p:txBody>
          <a:bodyPr/>
          <a:lstStyle/>
          <a:p>
            <a:pPr algn="l"/>
            <a:r>
              <a:rPr lang="en-GB" altLang="en-US" sz="4000" b="1" smtClean="0">
                <a:cs typeface="Calibri Light" panose="020F0302020204030204" pitchFamily="34" charset="0"/>
              </a:rPr>
              <a:t>Habit forming. </a:t>
            </a:r>
            <a:endParaRPr lang="en-GB" altLang="en-US" sz="4000" i="1" smtClean="0">
              <a:cs typeface="Calibri Light" panose="020F0302020204030204" pitchFamily="34" charset="0"/>
            </a:endParaRPr>
          </a:p>
        </p:txBody>
      </p:sp>
      <p:sp>
        <p:nvSpPr>
          <p:cNvPr id="82947" name="Rectangle 7"/>
          <p:cNvSpPr>
            <a:spLocks noChangeArrowheads="1"/>
          </p:cNvSpPr>
          <p:nvPr/>
        </p:nvSpPr>
        <p:spPr bwMode="auto">
          <a:xfrm>
            <a:off x="250825" y="2225675"/>
            <a:ext cx="45370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4400" i="1">
                <a:cs typeface="Calibri Light" panose="020F0302020204030204" pitchFamily="34" charset="0"/>
              </a:rPr>
              <a:t>“Getting one percent better everyday counts for a lot in the long-run”</a:t>
            </a:r>
          </a:p>
        </p:txBody>
      </p:sp>
      <p:sp>
        <p:nvSpPr>
          <p:cNvPr id="82948" name="TextBox 11"/>
          <p:cNvSpPr txBox="1">
            <a:spLocks noChangeArrowheads="1"/>
          </p:cNvSpPr>
          <p:nvPr/>
        </p:nvSpPr>
        <p:spPr bwMode="auto">
          <a:xfrm>
            <a:off x="1098550" y="-26988"/>
            <a:ext cx="5351463"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4400" b="1" u="sng">
                <a:cs typeface="Calibri Light" panose="020F0302020204030204" pitchFamily="34" charset="0"/>
              </a:rPr>
              <a:t>Habits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1098550" y="-26988"/>
            <a:ext cx="5351463"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sz="4400" b="1" u="sng">
                <a:cs typeface="Calibri Light" panose="020F0302020204030204" pitchFamily="34" charset="0"/>
              </a:rPr>
              <a:t>Strategies</a:t>
            </a:r>
          </a:p>
        </p:txBody>
      </p:sp>
      <p:sp>
        <p:nvSpPr>
          <p:cNvPr id="84995" name="Title 1"/>
          <p:cNvSpPr>
            <a:spLocks noGrp="1"/>
          </p:cNvSpPr>
          <p:nvPr>
            <p:ph type="ctrTitle"/>
          </p:nvPr>
        </p:nvSpPr>
        <p:spPr>
          <a:xfrm>
            <a:off x="36513" y="911225"/>
            <a:ext cx="9144000" cy="646113"/>
          </a:xfrm>
        </p:spPr>
        <p:txBody>
          <a:bodyPr/>
          <a:lstStyle/>
          <a:p>
            <a:pPr algn="l"/>
            <a:r>
              <a:rPr lang="en-GB" altLang="en-US" b="1" smtClean="0">
                <a:cs typeface="Calibri Light" panose="020F0302020204030204" pitchFamily="34" charset="0"/>
              </a:rPr>
              <a:t>The Science of Learning</a:t>
            </a:r>
            <a:endParaRPr lang="en-GB" altLang="en-US" i="1" smtClean="0">
              <a:cs typeface="Calibri Light" panose="020F0302020204030204" pitchFamily="34" charset="0"/>
            </a:endParaRPr>
          </a:p>
        </p:txBody>
      </p:sp>
      <p:graphicFrame>
        <p:nvGraphicFramePr>
          <p:cNvPr id="3" name="Table 2"/>
          <p:cNvGraphicFramePr>
            <a:graphicFrameLocks noGrp="1"/>
          </p:cNvGraphicFramePr>
          <p:nvPr/>
        </p:nvGraphicFramePr>
        <p:xfrm>
          <a:off x="179388" y="1557338"/>
          <a:ext cx="8785226" cy="5257800"/>
        </p:xfrm>
        <a:graphic>
          <a:graphicData uri="http://schemas.openxmlformats.org/drawingml/2006/table">
            <a:tbl>
              <a:tblPr firstRow="1" bandRow="1">
                <a:tableStyleId>{5940675A-B579-460E-94D1-54222C63F5DA}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491120">
                <a:tc>
                  <a:txBody>
                    <a:bodyPr/>
                    <a:lstStyle/>
                    <a:p>
                      <a:pPr algn="ctr"/>
                      <a:r>
                        <a:rPr lang="en-GB" sz="3100" b="1" dirty="0">
                          <a:solidFill>
                            <a:srgbClr val="FF0000"/>
                          </a:solidFill>
                          <a:latin typeface="Calibri Light" panose="020F0302020204030204" pitchFamily="34" charset="0"/>
                        </a:rPr>
                        <a:t>Most Powerfu</a:t>
                      </a:r>
                      <a:r>
                        <a:rPr lang="en-GB" sz="3100" b="1" baseline="0" dirty="0">
                          <a:solidFill>
                            <a:srgbClr val="FF0000"/>
                          </a:solidFill>
                          <a:latin typeface="Calibri Light" panose="020F0302020204030204" pitchFamily="34" charset="0"/>
                        </a:rPr>
                        <a:t>l Strategies</a:t>
                      </a:r>
                      <a:endParaRPr lang="en-GB" sz="3100" b="1" dirty="0">
                        <a:solidFill>
                          <a:srgbClr val="FF0000"/>
                        </a:solidFill>
                      </a:endParaRPr>
                    </a:p>
                  </a:txBody>
                  <a:tcPr marL="91443" marR="91443"/>
                </a:tc>
                <a:tc>
                  <a:txBody>
                    <a:bodyPr/>
                    <a:lstStyle/>
                    <a:p>
                      <a:pPr algn="ctr"/>
                      <a:r>
                        <a:rPr lang="en-GB" sz="3100" b="1" dirty="0">
                          <a:solidFill>
                            <a:srgbClr val="0000FF"/>
                          </a:solidFill>
                          <a:latin typeface="Calibri Light" panose="020F0302020204030204" pitchFamily="34" charset="0"/>
                        </a:rPr>
                        <a:t>Least Powerful</a:t>
                      </a:r>
                      <a:r>
                        <a:rPr lang="en-GB" sz="3100" b="1" baseline="0" dirty="0">
                          <a:solidFill>
                            <a:srgbClr val="0000FF"/>
                          </a:solidFill>
                          <a:latin typeface="Calibri Light" panose="020F0302020204030204" pitchFamily="34" charset="0"/>
                        </a:rPr>
                        <a:t> Strategies</a:t>
                      </a:r>
                      <a:endParaRPr lang="en-GB" sz="3100" b="1" dirty="0">
                        <a:solidFill>
                          <a:srgbClr val="0000FF"/>
                        </a:solidFill>
                      </a:endParaRPr>
                    </a:p>
                  </a:txBody>
                  <a:tcPr marL="91443" marR="91443"/>
                </a:tc>
                <a:extLst>
                  <a:ext uri="{0D108BD9-81ED-4DB2-BD59-A6C34878D82A}">
                    <a16:rowId xmlns:a16="http://schemas.microsoft.com/office/drawing/2014/main" val="10000"/>
                  </a:ext>
                </a:extLst>
              </a:tr>
              <a:tr h="4333693">
                <a:tc>
                  <a:txBody>
                    <a:bodyPr/>
                    <a:lstStyle/>
                    <a:p>
                      <a:pPr marL="457200" indent="-457200">
                        <a:spcAft>
                          <a:spcPts val="1000"/>
                        </a:spcAft>
                        <a:buFont typeface="Arial" panose="020B0604020202020204" pitchFamily="34" charset="0"/>
                        <a:buChar char="•"/>
                      </a:pPr>
                      <a:r>
                        <a:rPr lang="en-GB" sz="3600" dirty="0">
                          <a:latin typeface="Calibri Light" panose="020F0302020204030204" pitchFamily="34" charset="0"/>
                        </a:rPr>
                        <a:t>Practice</a:t>
                      </a:r>
                    </a:p>
                    <a:p>
                      <a:pPr marL="457200" indent="-457200">
                        <a:spcAft>
                          <a:spcPts val="1000"/>
                        </a:spcAft>
                        <a:buFont typeface="Arial" panose="020B0604020202020204" pitchFamily="34" charset="0"/>
                        <a:buChar char="•"/>
                      </a:pPr>
                      <a:r>
                        <a:rPr lang="en-GB" sz="3600" dirty="0">
                          <a:latin typeface="Calibri Light" panose="020F0302020204030204" pitchFamily="34" charset="0"/>
                        </a:rPr>
                        <a:t>Quizzing</a:t>
                      </a:r>
                    </a:p>
                    <a:p>
                      <a:pPr marL="457200" indent="-457200">
                        <a:spcAft>
                          <a:spcPts val="1000"/>
                        </a:spcAft>
                        <a:buFont typeface="Arial" panose="020B0604020202020204" pitchFamily="34" charset="0"/>
                        <a:buChar char="•"/>
                      </a:pPr>
                      <a:r>
                        <a:rPr lang="en-GB" sz="3600" dirty="0"/>
                        <a:t>Flashcards</a:t>
                      </a:r>
                    </a:p>
                    <a:p>
                      <a:pPr marL="457200" indent="-457200">
                        <a:spcAft>
                          <a:spcPts val="1000"/>
                        </a:spcAft>
                        <a:buFont typeface="Arial" panose="020B0604020202020204" pitchFamily="34" charset="0"/>
                        <a:buChar char="•"/>
                      </a:pPr>
                      <a:r>
                        <a:rPr lang="en-GB" sz="3600" dirty="0"/>
                        <a:t>Mind-maps</a:t>
                      </a:r>
                    </a:p>
                    <a:p>
                      <a:pPr marL="457200" indent="-457200">
                        <a:spcAft>
                          <a:spcPts val="1000"/>
                        </a:spcAft>
                        <a:buFont typeface="Arial" panose="020B0604020202020204" pitchFamily="34" charset="0"/>
                        <a:buChar char="•"/>
                      </a:pPr>
                      <a:r>
                        <a:rPr lang="en-GB" sz="3600" dirty="0"/>
                        <a:t>Spacing out your revision</a:t>
                      </a:r>
                    </a:p>
                    <a:p>
                      <a:pPr>
                        <a:spcAft>
                          <a:spcPts val="1000"/>
                        </a:spcAft>
                      </a:pPr>
                      <a:endParaRPr lang="en-GB" sz="3600" dirty="0"/>
                    </a:p>
                  </a:txBody>
                  <a:tcPr marL="91443" marR="91443"/>
                </a:tc>
                <a:tc>
                  <a:txBody>
                    <a:bodyPr/>
                    <a:lstStyle/>
                    <a:p>
                      <a:pPr marL="457200" indent="-457200">
                        <a:spcAft>
                          <a:spcPts val="1000"/>
                        </a:spcAft>
                        <a:buFont typeface="Arial" panose="020B0604020202020204" pitchFamily="34" charset="0"/>
                        <a:buChar char="•"/>
                      </a:pPr>
                      <a:r>
                        <a:rPr lang="en-GB" sz="3600" dirty="0">
                          <a:latin typeface="Calibri Light" panose="020F0302020204030204" pitchFamily="34" charset="0"/>
                        </a:rPr>
                        <a:t>Re-reading</a:t>
                      </a:r>
                    </a:p>
                    <a:p>
                      <a:pPr marL="457200" indent="-457200">
                        <a:spcAft>
                          <a:spcPts val="1000"/>
                        </a:spcAft>
                        <a:buFont typeface="Arial" panose="020B0604020202020204" pitchFamily="34" charset="0"/>
                        <a:buChar char="•"/>
                      </a:pPr>
                      <a:r>
                        <a:rPr lang="en-GB" sz="3600" dirty="0">
                          <a:latin typeface="Calibri Light" panose="020F0302020204030204" pitchFamily="34" charset="0"/>
                        </a:rPr>
                        <a:t>Summarising</a:t>
                      </a:r>
                    </a:p>
                    <a:p>
                      <a:pPr marL="457200" indent="-457200">
                        <a:spcAft>
                          <a:spcPts val="1000"/>
                        </a:spcAft>
                        <a:buFont typeface="Arial" panose="020B0604020202020204" pitchFamily="34" charset="0"/>
                        <a:buChar char="•"/>
                      </a:pPr>
                      <a:r>
                        <a:rPr lang="en-GB" sz="3600" dirty="0"/>
                        <a:t>Highlighting</a:t>
                      </a:r>
                    </a:p>
                    <a:p>
                      <a:pPr marL="457200" indent="-457200">
                        <a:spcAft>
                          <a:spcPts val="1000"/>
                        </a:spcAft>
                        <a:buFont typeface="Arial" panose="020B0604020202020204" pitchFamily="34" charset="0"/>
                        <a:buChar char="•"/>
                      </a:pPr>
                      <a:endParaRPr lang="en-GB" sz="3600" dirty="0"/>
                    </a:p>
                    <a:p>
                      <a:pPr marL="457200" indent="-457200">
                        <a:spcAft>
                          <a:spcPts val="1000"/>
                        </a:spcAft>
                        <a:buFont typeface="Arial" panose="020B0604020202020204" pitchFamily="34" charset="0"/>
                        <a:buChar char="•"/>
                      </a:pPr>
                      <a:endParaRPr lang="en-GB" sz="3600" dirty="0"/>
                    </a:p>
                    <a:p>
                      <a:pPr marL="457200" indent="-457200">
                        <a:spcAft>
                          <a:spcPts val="1000"/>
                        </a:spcAft>
                        <a:buFont typeface="Arial" panose="020B0604020202020204" pitchFamily="34" charset="0"/>
                        <a:buChar char="•"/>
                      </a:pPr>
                      <a:endParaRPr lang="en-GB" sz="3600" dirty="0"/>
                    </a:p>
                    <a:p>
                      <a:pPr marL="457200" indent="-457200">
                        <a:spcAft>
                          <a:spcPts val="1000"/>
                        </a:spcAft>
                        <a:buFont typeface="Arial" panose="020B0604020202020204" pitchFamily="34" charset="0"/>
                        <a:buChar char="•"/>
                      </a:pPr>
                      <a:r>
                        <a:rPr lang="en-GB" sz="3600" dirty="0"/>
                        <a:t>Cramming</a:t>
                      </a:r>
                    </a:p>
                  </a:txBody>
                  <a:tcPr marL="91443" marR="91443"/>
                </a:tc>
                <a:extLst>
                  <a:ext uri="{0D108BD9-81ED-4DB2-BD59-A6C34878D82A}">
                    <a16:rowId xmlns:a16="http://schemas.microsoft.com/office/drawing/2014/main" val="10001"/>
                  </a:ext>
                </a:extLst>
              </a:tr>
            </a:tbl>
          </a:graphicData>
        </a:graphic>
      </p:graphicFrame>
      <p:sp>
        <p:nvSpPr>
          <p:cNvPr id="4" name="Up Arrow Callout 3"/>
          <p:cNvSpPr/>
          <p:nvPr/>
        </p:nvSpPr>
        <p:spPr>
          <a:xfrm>
            <a:off x="4787900" y="4151313"/>
            <a:ext cx="3968750" cy="1795462"/>
          </a:xfrm>
          <a:prstGeom prst="upArrowCallout">
            <a:avLst>
              <a:gd name="adj1" fmla="val 25000"/>
              <a:gd name="adj2" fmla="val 25000"/>
              <a:gd name="adj3" fmla="val 25000"/>
              <a:gd name="adj4" fmla="val 6574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Calibri Light" panose="020F0302020204030204" pitchFamily="34" charset="0"/>
            </a:endParaRPr>
          </a:p>
        </p:txBody>
      </p:sp>
      <p:sp>
        <p:nvSpPr>
          <p:cNvPr id="10" name="Rectangle 9"/>
          <p:cNvSpPr>
            <a:spLocks noChangeArrowheads="1"/>
          </p:cNvSpPr>
          <p:nvPr/>
        </p:nvSpPr>
        <p:spPr bwMode="auto">
          <a:xfrm>
            <a:off x="4787900" y="4716463"/>
            <a:ext cx="4073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spcAft>
                <a:spcPts val="1200"/>
              </a:spcAft>
              <a:buFontTx/>
              <a:buNone/>
            </a:pPr>
            <a:r>
              <a:rPr lang="en-GB" altLang="en-US" sz="2400">
                <a:cs typeface="Calibri Light" panose="020F0302020204030204" pitchFamily="34" charset="0"/>
              </a:rPr>
              <a:t>These three make you </a:t>
            </a:r>
            <a:r>
              <a:rPr lang="en-GB" altLang="en-US" sz="2400" b="1">
                <a:cs typeface="Calibri Light" panose="020F0302020204030204" pitchFamily="34" charset="0"/>
              </a:rPr>
              <a:t>feel</a:t>
            </a:r>
            <a:r>
              <a:rPr lang="en-GB" altLang="en-US" sz="2400">
                <a:cs typeface="Calibri Light" panose="020F0302020204030204" pitchFamily="34" charset="0"/>
              </a:rPr>
              <a:t> you are doing something, but your brain isn’t working hard!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827088" y="-171450"/>
            <a:ext cx="7886700" cy="814388"/>
          </a:xfrm>
        </p:spPr>
        <p:txBody>
          <a:bodyPr/>
          <a:lstStyle/>
          <a:p>
            <a:r>
              <a:rPr lang="en-GB" altLang="en-US" b="1" u="sng" smtClean="0"/>
              <a:t>Power Hour technique</a:t>
            </a:r>
          </a:p>
        </p:txBody>
      </p:sp>
      <p:sp>
        <p:nvSpPr>
          <p:cNvPr id="87043" name="Content Placeholder 2"/>
          <p:cNvSpPr>
            <a:spLocks noGrp="1"/>
          </p:cNvSpPr>
          <p:nvPr>
            <p:ph idx="1"/>
          </p:nvPr>
        </p:nvSpPr>
        <p:spPr>
          <a:xfrm>
            <a:off x="193675" y="3179763"/>
            <a:ext cx="8964613" cy="3489325"/>
          </a:xfrm>
        </p:spPr>
        <p:txBody>
          <a:bodyPr/>
          <a:lstStyle/>
          <a:p>
            <a:r>
              <a:rPr lang="en-GB" altLang="en-US" i="1" smtClean="0"/>
              <a:t>‘We were bored with you going on about the Power Hour’ </a:t>
            </a:r>
          </a:p>
          <a:p>
            <a:endParaRPr lang="en-GB" altLang="en-US" i="1" smtClean="0"/>
          </a:p>
          <a:p>
            <a:r>
              <a:rPr lang="en-GB" altLang="en-US" i="1" smtClean="0"/>
              <a:t>‘It was so repetitive and you were so annoying…’</a:t>
            </a:r>
          </a:p>
          <a:p>
            <a:endParaRPr lang="en-GB" altLang="en-US" i="1" smtClean="0"/>
          </a:p>
          <a:p>
            <a:r>
              <a:rPr lang="en-GB" altLang="en-US" b="1" i="1" smtClean="0">
                <a:solidFill>
                  <a:srgbClr val="00B050"/>
                </a:solidFill>
              </a:rPr>
              <a:t>‘It clearly worked though, so thanks!’  </a:t>
            </a:r>
          </a:p>
        </p:txBody>
      </p:sp>
      <p:pic>
        <p:nvPicPr>
          <p:cNvPr id="87044" name="Picture 2" descr="how to revise effectively for gcse and a levels power h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8813" y="642938"/>
            <a:ext cx="546576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4450"/>
            <a:ext cx="5873750" cy="519113"/>
          </a:xfrm>
        </p:spPr>
        <p:txBody>
          <a:bodyPr/>
          <a:lstStyle/>
          <a:p>
            <a:r>
              <a:rPr lang="en-GB" altLang="en-US" sz="3200" b="1" u="sng" smtClean="0"/>
              <a:t>Year 10 key focus message</a:t>
            </a:r>
          </a:p>
        </p:txBody>
      </p:sp>
      <p:sp>
        <p:nvSpPr>
          <p:cNvPr id="3" name="Content Placeholder 2"/>
          <p:cNvSpPr>
            <a:spLocks noGrp="1"/>
          </p:cNvSpPr>
          <p:nvPr>
            <p:ph idx="1"/>
          </p:nvPr>
        </p:nvSpPr>
        <p:spPr>
          <a:xfrm>
            <a:off x="206375" y="836613"/>
            <a:ext cx="6597650" cy="5905500"/>
          </a:xfrm>
        </p:spPr>
        <p:txBody>
          <a:bodyPr>
            <a:noAutofit/>
          </a:bodyPr>
          <a:lstStyle/>
          <a:p>
            <a:pPr marL="0" indent="0">
              <a:buFont typeface="Arial" panose="020B0604020202020204" pitchFamily="34" charset="0"/>
              <a:buNone/>
              <a:defRPr/>
            </a:pPr>
            <a:r>
              <a:rPr lang="en-GB" sz="2200" u="sng" dirty="0">
                <a:cs typeface="Calibri Light" panose="020F0302020204030204" pitchFamily="34" charset="0"/>
              </a:rPr>
              <a:t>You don’t need us to tell you how important your GCSEs are.</a:t>
            </a:r>
          </a:p>
          <a:p>
            <a:pPr>
              <a:defRPr/>
            </a:pPr>
            <a:r>
              <a:rPr lang="en-GB" sz="2200" dirty="0">
                <a:cs typeface="Calibri Light" panose="020F0302020204030204" pitchFamily="34" charset="0"/>
              </a:rPr>
              <a:t>This is the year where you’ve </a:t>
            </a:r>
            <a:r>
              <a:rPr lang="en-GB" sz="2200" b="1" dirty="0">
                <a:cs typeface="Calibri Light" panose="020F0302020204030204" pitchFamily="34" charset="0"/>
              </a:rPr>
              <a:t>chosen the subjects </a:t>
            </a:r>
            <a:r>
              <a:rPr lang="en-GB" sz="2200" dirty="0">
                <a:cs typeface="Calibri Light" panose="020F0302020204030204" pitchFamily="34" charset="0"/>
              </a:rPr>
              <a:t>you want to do</a:t>
            </a:r>
          </a:p>
          <a:p>
            <a:pPr>
              <a:defRPr/>
            </a:pPr>
            <a:endParaRPr lang="en-GB" sz="2200" dirty="0">
              <a:cs typeface="Calibri Light" panose="020F0302020204030204" pitchFamily="34" charset="0"/>
            </a:endParaRPr>
          </a:p>
          <a:p>
            <a:pPr>
              <a:defRPr/>
            </a:pPr>
            <a:r>
              <a:rPr lang="en-GB" sz="2200" dirty="0">
                <a:cs typeface="Calibri Light" panose="020F0302020204030204" pitchFamily="34" charset="0"/>
              </a:rPr>
              <a:t>This is the beginning of your </a:t>
            </a:r>
            <a:r>
              <a:rPr lang="en-GB" sz="2200" b="1" dirty="0">
                <a:cs typeface="Calibri Light" panose="020F0302020204030204" pitchFamily="34" charset="0"/>
              </a:rPr>
              <a:t>last chapter at school</a:t>
            </a:r>
            <a:r>
              <a:rPr lang="en-GB" sz="2200" dirty="0">
                <a:cs typeface="Calibri Light" panose="020F0302020204030204" pitchFamily="34" charset="0"/>
              </a:rPr>
              <a:t>. This is your perfect chance for a fresh start and an opportunity for you to make your own success.</a:t>
            </a:r>
          </a:p>
          <a:p>
            <a:pPr>
              <a:defRPr/>
            </a:pPr>
            <a:endParaRPr lang="en-GB" sz="2200" dirty="0">
              <a:cs typeface="Calibri Light" panose="020F0302020204030204" pitchFamily="34" charset="0"/>
            </a:endParaRPr>
          </a:p>
          <a:p>
            <a:pPr>
              <a:defRPr/>
            </a:pPr>
            <a:r>
              <a:rPr lang="en-GB" sz="2200" b="1" dirty="0">
                <a:cs typeface="Calibri Light" panose="020F0302020204030204" pitchFamily="34" charset="0"/>
              </a:rPr>
              <a:t>Work hard </a:t>
            </a:r>
            <a:r>
              <a:rPr lang="en-GB" sz="2200" dirty="0">
                <a:cs typeface="Calibri Light" panose="020F0302020204030204" pitchFamily="34" charset="0"/>
              </a:rPr>
              <a:t>and you can look back with pride on what you do over the next 2 years. </a:t>
            </a:r>
          </a:p>
          <a:p>
            <a:pPr>
              <a:defRPr/>
            </a:pPr>
            <a:endParaRPr lang="en-GB" sz="2200" dirty="0">
              <a:cs typeface="Calibri Light" panose="020F0302020204030204" pitchFamily="34" charset="0"/>
            </a:endParaRPr>
          </a:p>
          <a:p>
            <a:pPr>
              <a:defRPr/>
            </a:pPr>
            <a:r>
              <a:rPr lang="en-GB" sz="2200" dirty="0">
                <a:cs typeface="Calibri Light" panose="020F0302020204030204" pitchFamily="34" charset="0"/>
              </a:rPr>
              <a:t>Picture in your head what you want to happen at the end of the school year in 2024, what results you hope to collect August 2024. Where do you want to be after you leave </a:t>
            </a:r>
            <a:r>
              <a:rPr lang="en-GB" sz="2200" dirty="0" err="1">
                <a:cs typeface="Calibri Light" panose="020F0302020204030204" pitchFamily="34" charset="0"/>
              </a:rPr>
              <a:t>Acle</a:t>
            </a:r>
            <a:r>
              <a:rPr lang="en-GB" sz="2200" dirty="0">
                <a:cs typeface="Calibri Light" panose="020F0302020204030204"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ow to revise effectively revision power h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0" y="1341438"/>
            <a:ext cx="3235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1"/>
          <p:cNvSpPr txBox="1">
            <a:spLocks noChangeArrowheads="1"/>
          </p:cNvSpPr>
          <p:nvPr/>
        </p:nvSpPr>
        <p:spPr bwMode="auto">
          <a:xfrm>
            <a:off x="5133975" y="1603375"/>
            <a:ext cx="3846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1. Speak to your teachers or use the school revision zone to access all the past papers you could need.</a:t>
            </a:r>
          </a:p>
        </p:txBody>
      </p:sp>
      <p:sp>
        <p:nvSpPr>
          <p:cNvPr id="88068" name="TextBox 3"/>
          <p:cNvSpPr txBox="1">
            <a:spLocks noChangeArrowheads="1"/>
          </p:cNvSpPr>
          <p:nvPr/>
        </p:nvSpPr>
        <p:spPr bwMode="auto">
          <a:xfrm>
            <a:off x="5133975" y="2800350"/>
            <a:ext cx="3930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2. Take notes, create a mind-map/ flashcards. You have revision guides and resources provided by teachers. </a:t>
            </a:r>
          </a:p>
        </p:txBody>
      </p:sp>
      <p:sp>
        <p:nvSpPr>
          <p:cNvPr id="88069" name="TextBox 4"/>
          <p:cNvSpPr txBox="1">
            <a:spLocks noChangeArrowheads="1"/>
          </p:cNvSpPr>
          <p:nvPr/>
        </p:nvSpPr>
        <p:spPr bwMode="auto">
          <a:xfrm>
            <a:off x="5049838" y="3892550"/>
            <a:ext cx="3930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3. Practising exam questions is hard but it is effective. </a:t>
            </a:r>
          </a:p>
        </p:txBody>
      </p:sp>
      <p:sp>
        <p:nvSpPr>
          <p:cNvPr id="88070" name="TextBox 6"/>
          <p:cNvSpPr txBox="1">
            <a:spLocks noChangeArrowheads="1"/>
          </p:cNvSpPr>
          <p:nvPr/>
        </p:nvSpPr>
        <p:spPr bwMode="auto">
          <a:xfrm>
            <a:off x="5049838" y="4779963"/>
            <a:ext cx="3930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4. Again, ask your teacher for a mark scheme or check the revision zone. </a:t>
            </a:r>
          </a:p>
        </p:txBody>
      </p:sp>
      <p:sp>
        <p:nvSpPr>
          <p:cNvPr id="88071" name="TextBox 7"/>
          <p:cNvSpPr txBox="1">
            <a:spLocks noChangeArrowheads="1"/>
          </p:cNvSpPr>
          <p:nvPr/>
        </p:nvSpPr>
        <p:spPr bwMode="auto">
          <a:xfrm>
            <a:off x="5040313" y="5794375"/>
            <a:ext cx="410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1600">
                <a:cs typeface="Calibri Light" panose="020F0302020204030204" pitchFamily="34" charset="0"/>
              </a:rPr>
              <a:t>5. Hand in your exam answer. You teacher will be happy to check it and provide further feedback. </a:t>
            </a:r>
          </a:p>
        </p:txBody>
      </p:sp>
      <p:sp>
        <p:nvSpPr>
          <p:cNvPr id="3" name="Arrow: Left 2"/>
          <p:cNvSpPr/>
          <p:nvPr/>
        </p:nvSpPr>
        <p:spPr>
          <a:xfrm>
            <a:off x="3405188" y="1752600"/>
            <a:ext cx="1520825" cy="5667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Calibri Light" panose="020F0302020204030204" pitchFamily="34" charset="0"/>
            </a:endParaRPr>
          </a:p>
        </p:txBody>
      </p:sp>
      <p:sp>
        <p:nvSpPr>
          <p:cNvPr id="10" name="Arrow: Left 9"/>
          <p:cNvSpPr/>
          <p:nvPr/>
        </p:nvSpPr>
        <p:spPr>
          <a:xfrm>
            <a:off x="3519488" y="2967038"/>
            <a:ext cx="1520825" cy="566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Calibri Light" panose="020F0302020204030204" pitchFamily="34" charset="0"/>
            </a:endParaRPr>
          </a:p>
        </p:txBody>
      </p:sp>
      <p:sp>
        <p:nvSpPr>
          <p:cNvPr id="11" name="Arrow: Left 10"/>
          <p:cNvSpPr/>
          <p:nvPr/>
        </p:nvSpPr>
        <p:spPr>
          <a:xfrm>
            <a:off x="3432175" y="3844925"/>
            <a:ext cx="1520825" cy="5667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Calibri Light" panose="020F0302020204030204" pitchFamily="34" charset="0"/>
            </a:endParaRPr>
          </a:p>
        </p:txBody>
      </p:sp>
      <p:sp>
        <p:nvSpPr>
          <p:cNvPr id="12" name="Arrow: Left 11"/>
          <p:cNvSpPr/>
          <p:nvPr/>
        </p:nvSpPr>
        <p:spPr>
          <a:xfrm>
            <a:off x="3471863" y="4722813"/>
            <a:ext cx="1520825" cy="566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Calibri Light" panose="020F0302020204030204" pitchFamily="34" charset="0"/>
            </a:endParaRPr>
          </a:p>
        </p:txBody>
      </p:sp>
      <p:sp>
        <p:nvSpPr>
          <p:cNvPr id="13" name="Arrow: Left 12"/>
          <p:cNvSpPr/>
          <p:nvPr/>
        </p:nvSpPr>
        <p:spPr>
          <a:xfrm>
            <a:off x="3300413" y="5576888"/>
            <a:ext cx="1520825" cy="566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Calibri Light" panose="020F0302020204030204" pitchFamily="34" charset="0"/>
            </a:endParaRPr>
          </a:p>
        </p:txBody>
      </p:sp>
      <p:sp>
        <p:nvSpPr>
          <p:cNvPr id="88077" name="TextBox 5"/>
          <p:cNvSpPr txBox="1">
            <a:spLocks noChangeArrowheads="1"/>
          </p:cNvSpPr>
          <p:nvPr/>
        </p:nvSpPr>
        <p:spPr bwMode="auto">
          <a:xfrm>
            <a:off x="1660525" y="187325"/>
            <a:ext cx="5354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GB" altLang="en-US" b="1" u="sng">
                <a:cs typeface="Calibri Light" panose="020F0302020204030204" pitchFamily="34" charset="0"/>
              </a:rPr>
              <a:t>What is the ‘power hour’?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6256338" y="836613"/>
            <a:ext cx="0" cy="60213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1775" y="836613"/>
            <a:ext cx="0" cy="60213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340" name="Subtitle 5"/>
          <p:cNvSpPr txBox="1">
            <a:spLocks/>
          </p:cNvSpPr>
          <p:nvPr/>
        </p:nvSpPr>
        <p:spPr bwMode="auto">
          <a:xfrm>
            <a:off x="107950" y="188913"/>
            <a:ext cx="85677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eaLnBrk="1" hangingPunct="1">
              <a:lnSpc>
                <a:spcPct val="90000"/>
              </a:lnSpc>
              <a:spcBef>
                <a:spcPts val="1000"/>
              </a:spcBef>
              <a:buFont typeface="Arial" panose="020B0604020202020204" pitchFamily="34" charset="0"/>
              <a:buNone/>
            </a:pPr>
            <a:r>
              <a:rPr lang="en-GB" altLang="en-US" sz="2800" b="1" u="sng">
                <a:cs typeface="Calibri Light" panose="020F0302020204030204" pitchFamily="34" charset="0"/>
              </a:rPr>
              <a:t>What you need to do in order to succeed with your GCSEs </a:t>
            </a:r>
          </a:p>
        </p:txBody>
      </p:sp>
      <p:sp>
        <p:nvSpPr>
          <p:cNvPr id="3" name="Rectangle 2"/>
          <p:cNvSpPr/>
          <p:nvPr/>
        </p:nvSpPr>
        <p:spPr>
          <a:xfrm>
            <a:off x="0" y="633413"/>
            <a:ext cx="3060700" cy="5908675"/>
          </a:xfrm>
          <a:prstGeom prst="rect">
            <a:avLst/>
          </a:prstGeom>
        </p:spPr>
        <p:txBody>
          <a:bodyPr>
            <a:spAutoFit/>
          </a:bodyPr>
          <a:lstStyle/>
          <a:p>
            <a:pPr>
              <a:defRPr/>
            </a:pPr>
            <a:r>
              <a:rPr lang="en-GB" sz="2000" b="1" u="sng" dirty="0">
                <a:latin typeface="Calibri Light" panose="020F0302020204030204" pitchFamily="34" charset="0"/>
                <a:cs typeface="Calibri Light" panose="020F0302020204030204" pitchFamily="34" charset="0"/>
              </a:rPr>
              <a:t>Effort</a:t>
            </a:r>
          </a:p>
          <a:p>
            <a:pPr>
              <a:defRPr/>
            </a:pPr>
            <a:r>
              <a:rPr lang="en-GB" sz="2000" b="1" dirty="0">
                <a:latin typeface="Calibri Light" panose="020F0302020204030204" pitchFamily="34" charset="0"/>
                <a:cs typeface="Calibri Light" panose="020F0302020204030204" pitchFamily="34" charset="0"/>
              </a:rPr>
              <a:t>We expect students to…</a:t>
            </a:r>
          </a:p>
          <a:p>
            <a:pPr>
              <a:defRPr/>
            </a:pPr>
            <a:endParaRPr lang="en-GB" sz="2000" b="1"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Stay positive</a:t>
            </a: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Try your hardest </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Respond positively to praise and advice</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Ask for extension work if needed</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Listen carefully and complete work to the best of your ability</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Keep going when things are difficult</a:t>
            </a:r>
          </a:p>
          <a:p>
            <a:pPr marL="214313" indent="-214313">
              <a:buFont typeface="Arial" panose="020B0604020202020204" pitchFamily="34" charset="0"/>
              <a:buChar char="•"/>
              <a:defRPr/>
            </a:pPr>
            <a:endParaRPr lang="en-GB" dirty="0">
              <a:latin typeface="Calibri Light" panose="020F0302020204030204" pitchFamily="34" charset="0"/>
              <a:cs typeface="Calibri Light" panose="020F0302020204030204" pitchFamily="34" charset="0"/>
            </a:endParaRPr>
          </a:p>
        </p:txBody>
      </p:sp>
      <p:sp>
        <p:nvSpPr>
          <p:cNvPr id="5" name="Rectangle 4"/>
          <p:cNvSpPr/>
          <p:nvPr/>
        </p:nvSpPr>
        <p:spPr>
          <a:xfrm>
            <a:off x="2936875" y="696913"/>
            <a:ext cx="3290888" cy="6216650"/>
          </a:xfrm>
          <a:prstGeom prst="rect">
            <a:avLst/>
          </a:prstGeom>
        </p:spPr>
        <p:txBody>
          <a:bodyPr>
            <a:spAutoFit/>
          </a:bodyPr>
          <a:lstStyle/>
          <a:p>
            <a:pPr>
              <a:defRPr/>
            </a:pPr>
            <a:r>
              <a:rPr lang="en-GB" sz="2000" b="1" u="sng" dirty="0">
                <a:latin typeface="Calibri Light" panose="020F0302020204030204" pitchFamily="34" charset="0"/>
                <a:cs typeface="Calibri Light" panose="020F0302020204030204" pitchFamily="34" charset="0"/>
              </a:rPr>
              <a:t>Behaviour for learning</a:t>
            </a:r>
          </a:p>
          <a:p>
            <a:pPr>
              <a:defRPr/>
            </a:pPr>
            <a:r>
              <a:rPr lang="en-GB" sz="2000" b="1" dirty="0">
                <a:latin typeface="Calibri Light" panose="020F0302020204030204" pitchFamily="34" charset="0"/>
                <a:cs typeface="Calibri Light" panose="020F0302020204030204" pitchFamily="34" charset="0"/>
              </a:rPr>
              <a:t>We expect students to…</a:t>
            </a:r>
          </a:p>
          <a:p>
            <a:pPr>
              <a:defRPr/>
            </a:pPr>
            <a:endParaRPr lang="en-GB" sz="2000" b="1"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Arrive on time ready to learn</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Respect your classroom and equipment</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Think before you speak</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Raise a hand for questions and answers  </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Be polite and listen to everyone</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Treat others the way you would like to be treated </a:t>
            </a:r>
          </a:p>
          <a:p>
            <a:pPr marL="214313" indent="-214313">
              <a:buFont typeface="Arial" panose="020B0604020202020204" pitchFamily="34" charset="0"/>
              <a:buChar char="•"/>
              <a:defRPr/>
            </a:pPr>
            <a:endParaRPr lang="en-GB" dirty="0">
              <a:latin typeface="Calibri Light" panose="020F0302020204030204" pitchFamily="34" charset="0"/>
              <a:cs typeface="Calibri Light" panose="020F0302020204030204" pitchFamily="34" charset="0"/>
            </a:endParaRPr>
          </a:p>
        </p:txBody>
      </p:sp>
      <p:sp>
        <p:nvSpPr>
          <p:cNvPr id="7" name="Rectangle 6"/>
          <p:cNvSpPr/>
          <p:nvPr/>
        </p:nvSpPr>
        <p:spPr>
          <a:xfrm>
            <a:off x="6256338" y="836613"/>
            <a:ext cx="3043237" cy="4094162"/>
          </a:xfrm>
          <a:prstGeom prst="rect">
            <a:avLst/>
          </a:prstGeom>
        </p:spPr>
        <p:txBody>
          <a:bodyPr>
            <a:spAutoFit/>
          </a:bodyPr>
          <a:lstStyle/>
          <a:p>
            <a:pPr>
              <a:defRPr/>
            </a:pPr>
            <a:r>
              <a:rPr lang="en-GB" sz="2000" b="1" u="sng" dirty="0">
                <a:latin typeface="Calibri Light" panose="020F0302020204030204" pitchFamily="34" charset="0"/>
                <a:cs typeface="Calibri Light" panose="020F0302020204030204" pitchFamily="34" charset="0"/>
              </a:rPr>
              <a:t>Home Learning</a:t>
            </a:r>
          </a:p>
          <a:p>
            <a:pPr>
              <a:defRPr/>
            </a:pPr>
            <a:r>
              <a:rPr lang="en-GB" sz="2000" b="1" dirty="0">
                <a:latin typeface="Calibri Light" panose="020F0302020204030204" pitchFamily="34" charset="0"/>
                <a:cs typeface="Calibri Light" panose="020F0302020204030204" pitchFamily="34" charset="0"/>
              </a:rPr>
              <a:t>We expect students to…</a:t>
            </a:r>
          </a:p>
          <a:p>
            <a:pP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Always complete home learning to the best of their ability </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Complete home learning tasks on time</a:t>
            </a:r>
          </a:p>
          <a:p>
            <a:pPr marL="214313" indent="-214313">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Don’t rush this and look for short-cuts, they never work out well. </a:t>
            </a:r>
          </a:p>
        </p:txBody>
      </p:sp>
      <p:sp>
        <p:nvSpPr>
          <p:cNvPr id="2" name="TextBox 1"/>
          <p:cNvSpPr txBox="1">
            <a:spLocks noChangeArrowheads="1"/>
          </p:cNvSpPr>
          <p:nvPr/>
        </p:nvSpPr>
        <p:spPr bwMode="auto">
          <a:xfrm>
            <a:off x="252413" y="1916113"/>
            <a:ext cx="8783637" cy="255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pPr>
            <a:r>
              <a:rPr lang="en-GB" altLang="en-US" sz="4000" b="1">
                <a:solidFill>
                  <a:srgbClr val="00B050"/>
                </a:solidFill>
                <a:cs typeface="Calibri Light" panose="020F0302020204030204" pitchFamily="34" charset="0"/>
              </a:rPr>
              <a:t>Notice how I didn’t include ‘being clever’ or anything to do with natural ability…</a:t>
            </a:r>
          </a:p>
          <a:p>
            <a:pPr algn="ctr">
              <a:spcBef>
                <a:spcPct val="0"/>
              </a:spcBef>
            </a:pPr>
            <a:r>
              <a:rPr lang="en-GB" altLang="en-US" sz="4000" b="1">
                <a:solidFill>
                  <a:srgbClr val="00B050"/>
                </a:solidFill>
                <a:cs typeface="Calibri Light" panose="020F0302020204030204" pitchFamily="34" charset="0"/>
              </a:rPr>
              <a:t>Working hard and having the right attitude will ensure your success.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69850" y="438150"/>
            <a:ext cx="911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1400" b="1">
                <a:cs typeface="Calibri Light" panose="020F0302020204030204" pitchFamily="34" charset="0"/>
              </a:rPr>
              <a:t>The Department for Education last week released their plans for Year 11 exams, and we have highlighted the key points below.</a:t>
            </a:r>
          </a:p>
        </p:txBody>
      </p:sp>
      <p:sp>
        <p:nvSpPr>
          <p:cNvPr id="17" name="Rectangle 16"/>
          <p:cNvSpPr/>
          <p:nvPr/>
        </p:nvSpPr>
        <p:spPr>
          <a:xfrm>
            <a:off x="-55563" y="-20638"/>
            <a:ext cx="9144001" cy="90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libri Light" panose="020F0302020204030204" pitchFamily="34" charset="0"/>
              <a:cs typeface="Calibri Light" panose="020F0302020204030204" pitchFamily="34" charset="0"/>
            </a:endParaRPr>
          </a:p>
        </p:txBody>
      </p:sp>
      <p:sp>
        <p:nvSpPr>
          <p:cNvPr id="16388" name="TextBox 18"/>
          <p:cNvSpPr txBox="1">
            <a:spLocks noChangeArrowheads="1"/>
          </p:cNvSpPr>
          <p:nvPr/>
        </p:nvSpPr>
        <p:spPr bwMode="auto">
          <a:xfrm>
            <a:off x="215900" y="-88900"/>
            <a:ext cx="86010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3300" b="1" u="sng">
                <a:cs typeface="Calibri Light" panose="020F0302020204030204" pitchFamily="34" charset="0"/>
              </a:rPr>
              <a:t>Exams in 2023- Everything you need to know</a:t>
            </a:r>
          </a:p>
        </p:txBody>
      </p:sp>
      <p:sp>
        <p:nvSpPr>
          <p:cNvPr id="16389" name="TextBox 2"/>
          <p:cNvSpPr txBox="1">
            <a:spLocks noChangeArrowheads="1"/>
          </p:cNvSpPr>
          <p:nvPr/>
        </p:nvSpPr>
        <p:spPr bwMode="auto">
          <a:xfrm>
            <a:off x="0" y="1003300"/>
            <a:ext cx="9094788"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GB" altLang="en-US" sz="2000">
                <a:cs typeface="Calibri Light" panose="020F0302020204030204" pitchFamily="34" charset="0"/>
              </a:rPr>
              <a:t>In 2021 and 2022, Ofqual made a range of adjustments to the arrangements for NEA and fieldwork and practical science requirements in some GCSEs. </a:t>
            </a:r>
            <a:r>
              <a:rPr lang="en-GB" altLang="en-US" sz="2400" b="1">
                <a:solidFill>
                  <a:srgbClr val="00B050"/>
                </a:solidFill>
                <a:cs typeface="Calibri Light" panose="020F0302020204030204" pitchFamily="34" charset="0"/>
              </a:rPr>
              <a:t>The usual arrangements for NEA, fieldwork and practical science are now in place</a:t>
            </a:r>
            <a:r>
              <a:rPr lang="en-GB" altLang="en-US" sz="2000">
                <a:cs typeface="Calibri Light" panose="020F0302020204030204" pitchFamily="34" charset="0"/>
              </a:rPr>
              <a:t>.</a:t>
            </a:r>
          </a:p>
          <a:p>
            <a:pPr>
              <a:spcBef>
                <a:spcPct val="0"/>
              </a:spcBef>
              <a:buFontTx/>
              <a:buNone/>
            </a:pPr>
            <a:endParaRPr lang="en-GB" altLang="en-US" sz="2000">
              <a:cs typeface="Calibri Light" panose="020F0302020204030204" pitchFamily="34" charset="0"/>
            </a:endParaRPr>
          </a:p>
          <a:p>
            <a:pPr>
              <a:spcBef>
                <a:spcPct val="0"/>
              </a:spcBef>
              <a:buFontTx/>
              <a:buNone/>
            </a:pPr>
            <a:r>
              <a:rPr lang="en-GB" altLang="en-US" sz="2000">
                <a:cs typeface="Calibri Light" panose="020F0302020204030204" pitchFamily="34" charset="0"/>
              </a:rPr>
              <a:t>For the 2022 cohort, the Department for Education determined that there should be a choice of topics in GCSE English literature, history and ancient history and a choice of content in GCSE geography as part of a range of </a:t>
            </a:r>
            <a:r>
              <a:rPr lang="en-GB" altLang="en-US" sz="2000">
                <a:cs typeface="Calibri Light" panose="020F0302020204030204" pitchFamily="34" charset="0"/>
                <a:hlinkClick r:id="rId2"/>
              </a:rPr>
              <a:t>adaptations to GCSE, for this year</a:t>
            </a:r>
            <a:r>
              <a:rPr lang="en-GB" altLang="en-US" sz="2000" b="1">
                <a:cs typeface="Calibri Light" panose="020F0302020204030204" pitchFamily="34" charset="0"/>
              </a:rPr>
              <a:t>. </a:t>
            </a:r>
            <a:r>
              <a:rPr lang="en-GB" altLang="en-US" sz="2400" b="1">
                <a:solidFill>
                  <a:srgbClr val="00B050"/>
                </a:solidFill>
                <a:cs typeface="Calibri Light" panose="020F0302020204030204" pitchFamily="34" charset="0"/>
              </a:rPr>
              <a:t>For 2023, the Department for Education confirms the return to full subject content coverage for those GCSE subjects.</a:t>
            </a:r>
            <a:endParaRPr lang="en-GB" altLang="en-US" sz="2000" b="1">
              <a:solidFill>
                <a:srgbClr val="00B050"/>
              </a:solidFill>
              <a:cs typeface="Calibri Light" panose="020F0302020204030204" pitchFamily="34" charset="0"/>
            </a:endParaRPr>
          </a:p>
          <a:p>
            <a:pPr>
              <a:spcBef>
                <a:spcPct val="0"/>
              </a:spcBef>
              <a:buFontTx/>
              <a:buNone/>
            </a:pPr>
            <a:endParaRPr lang="en-GB" altLang="en-US" sz="2000" b="1">
              <a:cs typeface="Calibri Light" panose="020F0302020204030204" pitchFamily="34" charset="0"/>
            </a:endParaRPr>
          </a:p>
          <a:p>
            <a:pPr>
              <a:spcBef>
                <a:spcPct val="0"/>
              </a:spcBef>
              <a:buFontTx/>
              <a:buNone/>
            </a:pPr>
            <a:r>
              <a:rPr lang="en-GB" altLang="en-US" sz="2000">
                <a:cs typeface="Calibri Light" panose="020F0302020204030204" pitchFamily="34" charset="0"/>
              </a:rPr>
              <a:t>For other qualifications, including vocational and technical qualifications taught alongside or instead of GCSEs, a range of adaptations were permitted in academic year 2021 to 2022</a:t>
            </a:r>
            <a:r>
              <a:rPr lang="en-GB" altLang="en-US" sz="2000" b="1">
                <a:cs typeface="Calibri Light" panose="020F0302020204030204" pitchFamily="34" charset="0"/>
              </a:rPr>
              <a:t>. </a:t>
            </a:r>
            <a:r>
              <a:rPr lang="en-GB" altLang="en-US" sz="2400" b="1">
                <a:solidFill>
                  <a:srgbClr val="00B050"/>
                </a:solidFill>
                <a:cs typeface="Calibri Light" panose="020F0302020204030204" pitchFamily="34" charset="0"/>
              </a:rPr>
              <a:t>Given that public health restrictions are no longer in place, these adaptations are no longer necessary for the academic year 2022 to 2023 onwards</a:t>
            </a:r>
            <a:r>
              <a:rPr lang="en-GB" altLang="en-US" sz="2000" b="1">
                <a:cs typeface="Calibri Light" panose="020F0302020204030204" pitchFamily="34" charset="0"/>
              </a:rPr>
              <a:t>.</a:t>
            </a:r>
          </a:p>
          <a:p>
            <a:pPr>
              <a:spcBef>
                <a:spcPct val="0"/>
              </a:spcBef>
              <a:buFontTx/>
              <a:buNone/>
            </a:pPr>
            <a:endParaRPr lang="en-GB" altLang="en-US" sz="1600" b="1">
              <a:cs typeface="Calibri Light" panose="020F0302020204030204" pitchFamily="34" charset="0"/>
            </a:endParaRPr>
          </a:p>
          <a:p>
            <a:pPr>
              <a:spcBef>
                <a:spcPct val="0"/>
              </a:spcBef>
              <a:buFontTx/>
              <a:buNone/>
            </a:pPr>
            <a:r>
              <a:rPr lang="en-GB" altLang="en-US" sz="1200">
                <a:cs typeface="Calibri Light" panose="020F0302020204030204" pitchFamily="34" charset="0"/>
              </a:rPr>
              <a:t/>
            </a:r>
            <a:br>
              <a:rPr lang="en-GB" altLang="en-US" sz="1200">
                <a:cs typeface="Calibri Light" panose="020F0302020204030204" pitchFamily="34" charset="0"/>
              </a:rPr>
            </a:br>
            <a:endParaRPr lang="en-GB" altLang="en-US" sz="1200" b="1">
              <a:cs typeface="Calibri Light" panose="020F0302020204030204" pitchFamily="34" charset="0"/>
            </a:endParaRPr>
          </a:p>
          <a:p>
            <a:pPr>
              <a:spcBef>
                <a:spcPct val="0"/>
              </a:spcBef>
              <a:buFontTx/>
              <a:buNone/>
            </a:pPr>
            <a:endParaRPr lang="en-GB" altLang="en-US" sz="1200">
              <a:cs typeface="Calibri Light" panose="020F0302020204030204" pitchFamily="34" charset="0"/>
            </a:endParaRPr>
          </a:p>
          <a:p>
            <a:pPr>
              <a:spcBef>
                <a:spcPct val="0"/>
              </a:spcBef>
              <a:buFontTx/>
              <a:buNone/>
            </a:pPr>
            <a:endParaRPr lang="en-GB" altLang="en-US" sz="120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txBox="1">
            <a:spLocks noChangeArrowheads="1"/>
          </p:cNvSpPr>
          <p:nvPr/>
        </p:nvSpPr>
        <p:spPr bwMode="auto">
          <a:xfrm>
            <a:off x="69850" y="438150"/>
            <a:ext cx="911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r>
              <a:rPr lang="en-US" altLang="en-US" sz="1400" b="1">
                <a:cs typeface="Calibri Light" panose="020F0302020204030204" pitchFamily="34" charset="0"/>
              </a:rPr>
              <a:t>The Department for Education last week released their plans for Year 11 exams, and we have highlighted the key points below.</a:t>
            </a:r>
          </a:p>
        </p:txBody>
      </p:sp>
      <p:sp>
        <p:nvSpPr>
          <p:cNvPr id="17" name="Rectangle 16"/>
          <p:cNvSpPr/>
          <p:nvPr/>
        </p:nvSpPr>
        <p:spPr>
          <a:xfrm>
            <a:off x="-55563" y="-20638"/>
            <a:ext cx="9144001" cy="90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libri Light" panose="020F0302020204030204" pitchFamily="34" charset="0"/>
              <a:cs typeface="Calibri Light" panose="020F0302020204030204" pitchFamily="34" charset="0"/>
            </a:endParaRPr>
          </a:p>
        </p:txBody>
      </p:sp>
      <p:sp>
        <p:nvSpPr>
          <p:cNvPr id="17412" name="TextBox 18"/>
          <p:cNvSpPr txBox="1">
            <a:spLocks noChangeArrowheads="1"/>
          </p:cNvSpPr>
          <p:nvPr/>
        </p:nvSpPr>
        <p:spPr bwMode="auto">
          <a:xfrm>
            <a:off x="215900" y="-88900"/>
            <a:ext cx="86010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spcBef>
                <a:spcPct val="0"/>
              </a:spcBef>
              <a:buFontTx/>
              <a:buNone/>
            </a:pPr>
            <a:r>
              <a:rPr lang="en-US" altLang="en-US" sz="3300" b="1" u="sng">
                <a:cs typeface="Calibri Light" panose="020F0302020204030204" pitchFamily="34" charset="0"/>
              </a:rPr>
              <a:t>Exams in 2023- Everything you need to know</a:t>
            </a:r>
          </a:p>
        </p:txBody>
      </p:sp>
      <p:sp>
        <p:nvSpPr>
          <p:cNvPr id="17413" name="TextBox 2"/>
          <p:cNvSpPr txBox="1">
            <a:spLocks noChangeArrowheads="1"/>
          </p:cNvSpPr>
          <p:nvPr/>
        </p:nvSpPr>
        <p:spPr bwMode="auto">
          <a:xfrm>
            <a:off x="-6350" y="730250"/>
            <a:ext cx="9094788"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spcBef>
                <a:spcPct val="0"/>
              </a:spcBef>
              <a:buFontTx/>
              <a:buNone/>
            </a:pPr>
            <a:endParaRPr lang="en-GB" altLang="en-US" sz="2400" b="1">
              <a:cs typeface="Calibri Light" panose="020F0302020204030204" pitchFamily="34" charset="0"/>
            </a:endParaRPr>
          </a:p>
          <a:p>
            <a:pPr>
              <a:spcBef>
                <a:spcPct val="0"/>
              </a:spcBef>
              <a:buFontTx/>
              <a:buNone/>
            </a:pPr>
            <a:r>
              <a:rPr lang="en-GB" altLang="en-US" sz="2400">
                <a:solidFill>
                  <a:srgbClr val="0B0C0C"/>
                </a:solidFill>
                <a:cs typeface="Calibri Light" panose="020F0302020204030204" pitchFamily="34" charset="0"/>
              </a:rPr>
              <a:t>The Department for Education and Ofqual will continue to monitor the path and impact of the pandemic and evaluate the delivery of arrangements this year, including the provision of </a:t>
            </a:r>
            <a:r>
              <a:rPr lang="en-GB" altLang="en-US" sz="2400" b="1">
                <a:solidFill>
                  <a:srgbClr val="0070C0"/>
                </a:solidFill>
                <a:cs typeface="Calibri Light" panose="020F0302020204030204" pitchFamily="34" charset="0"/>
              </a:rPr>
              <a:t>exam aids, such as formulae sheets, and advance information to support students’ revision, before finalising 2023 arrangements</a:t>
            </a:r>
            <a:r>
              <a:rPr lang="en-GB" altLang="en-US" sz="2400">
                <a:solidFill>
                  <a:srgbClr val="0B0C0C"/>
                </a:solidFill>
                <a:cs typeface="Calibri Light" panose="020F0302020204030204" pitchFamily="34" charset="0"/>
              </a:rPr>
              <a:t>. Our intention is to return to the carefully designed and well-established pre-pandemic assessment arrangements as quickly as possible, given they are the best and fairest way of assessing what students know and can do.</a:t>
            </a:r>
          </a:p>
          <a:p>
            <a:pPr>
              <a:spcBef>
                <a:spcPct val="0"/>
              </a:spcBef>
              <a:buFontTx/>
              <a:buNone/>
            </a:pPr>
            <a:r>
              <a:rPr lang="en-GB" altLang="en-US" sz="2400">
                <a:cs typeface="Calibri Light" panose="020F0302020204030204" pitchFamily="34" charset="0"/>
              </a:rPr>
              <a:t/>
            </a:r>
            <a:br>
              <a:rPr lang="en-GB" altLang="en-US" sz="2400">
                <a:cs typeface="Calibri Light" panose="020F0302020204030204" pitchFamily="34" charset="0"/>
              </a:rPr>
            </a:br>
            <a:r>
              <a:rPr lang="en-GB" altLang="en-US" sz="2400">
                <a:cs typeface="Calibri Light" panose="020F0302020204030204" pitchFamily="34" charset="0"/>
              </a:rPr>
              <a:t>For GCSEs, AS and A levels, Ofqual will, as planned, </a:t>
            </a:r>
            <a:r>
              <a:rPr lang="en-GB" altLang="en-US" sz="2400" b="1">
                <a:solidFill>
                  <a:srgbClr val="0070C0"/>
                </a:solidFill>
                <a:cs typeface="Calibri Light" panose="020F0302020204030204" pitchFamily="34" charset="0"/>
              </a:rPr>
              <a:t>consider the approach to grading for 2023 in light of outcomes in 2022</a:t>
            </a:r>
            <a:r>
              <a:rPr lang="en-GB" altLang="en-US" sz="2400">
                <a:cs typeface="Calibri Light" panose="020F0302020204030204" pitchFamily="34" charset="0"/>
              </a:rPr>
              <a:t>. Ofqual will also ask exam boards to look carefully at the </a:t>
            </a:r>
            <a:r>
              <a:rPr lang="en-GB" altLang="en-US" sz="2400" b="1">
                <a:solidFill>
                  <a:srgbClr val="0070C0"/>
                </a:solidFill>
                <a:cs typeface="Calibri Light" panose="020F0302020204030204" pitchFamily="34" charset="0"/>
              </a:rPr>
              <a:t>design of the exam timetable for next year </a:t>
            </a:r>
            <a:r>
              <a:rPr lang="en-GB" altLang="en-US" sz="2400">
                <a:cs typeface="Calibri Light" panose="020F0302020204030204" pitchFamily="34" charset="0"/>
              </a:rPr>
              <a:t>in the light of experience this year, to see if the </a:t>
            </a:r>
            <a:r>
              <a:rPr lang="en-GB" altLang="en-US" sz="2400" b="1">
                <a:solidFill>
                  <a:srgbClr val="0070C0"/>
                </a:solidFill>
                <a:cs typeface="Calibri Light" panose="020F0302020204030204" pitchFamily="34" charset="0"/>
              </a:rPr>
              <a:t>increased spacing between subjects in the exam timetable should be retained.</a:t>
            </a:r>
          </a:p>
          <a:p>
            <a:pPr>
              <a:spcBef>
                <a:spcPct val="0"/>
              </a:spcBef>
              <a:buFontTx/>
              <a:buNone/>
            </a:pPr>
            <a:r>
              <a:rPr lang="en-GB" altLang="en-US" sz="1200">
                <a:cs typeface="Calibri Light" panose="020F0302020204030204" pitchFamily="34" charset="0"/>
              </a:rPr>
              <a:t/>
            </a:r>
            <a:br>
              <a:rPr lang="en-GB" altLang="en-US" sz="1200">
                <a:cs typeface="Calibri Light" panose="020F0302020204030204" pitchFamily="34" charset="0"/>
              </a:rPr>
            </a:br>
            <a:endParaRPr lang="en-GB" altLang="en-US" sz="1200" b="1">
              <a:cs typeface="Calibri Light" panose="020F0302020204030204" pitchFamily="34" charset="0"/>
            </a:endParaRPr>
          </a:p>
          <a:p>
            <a:pPr>
              <a:spcBef>
                <a:spcPct val="0"/>
              </a:spcBef>
              <a:buFontTx/>
              <a:buNone/>
            </a:pPr>
            <a:endParaRPr lang="en-GB" altLang="en-US" sz="1200">
              <a:cs typeface="Calibri Light" panose="020F0302020204030204" pitchFamily="34" charset="0"/>
            </a:endParaRPr>
          </a:p>
          <a:p>
            <a:pPr>
              <a:spcBef>
                <a:spcPct val="0"/>
              </a:spcBef>
              <a:buFontTx/>
              <a:buNone/>
            </a:pPr>
            <a:endParaRPr lang="en-GB" altLang="en-US" sz="1200">
              <a:cs typeface="Calibri Light" panose="020F03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4936</Words>
  <Application>Microsoft Office PowerPoint</Application>
  <PresentationFormat>On-screen Show (4:3)</PresentationFormat>
  <Paragraphs>574</Paragraphs>
  <Slides>60</Slides>
  <Notes>18</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60</vt:i4>
      </vt:variant>
    </vt:vector>
  </HeadingPairs>
  <TitlesOfParts>
    <vt:vector size="71" baseType="lpstr">
      <vt:lpstr>Arial</vt:lpstr>
      <vt:lpstr>Calibri</vt:lpstr>
      <vt:lpstr>Calibri Light</vt:lpstr>
      <vt:lpstr>Courier New</vt:lpstr>
      <vt:lpstr>Open Sans</vt:lpstr>
      <vt:lpstr>Times New Roman</vt:lpstr>
      <vt:lpstr>Wingdings</vt:lpstr>
      <vt:lpstr>Office Theme</vt:lpstr>
      <vt:lpstr>3_Office Theme</vt:lpstr>
      <vt:lpstr>1_Office Theme</vt:lpstr>
      <vt:lpstr>5_Office Theme</vt:lpstr>
      <vt:lpstr>GCSE Information Evening</vt:lpstr>
      <vt:lpstr>Purpose of the Evening: </vt:lpstr>
      <vt:lpstr>Following this evening</vt:lpstr>
      <vt:lpstr>Your support network</vt:lpstr>
      <vt:lpstr>Looking ahead-January- Revision Evening… </vt:lpstr>
      <vt:lpstr>Year 10 key focus message</vt:lpstr>
      <vt:lpstr>PowerPoint Presentation</vt:lpstr>
      <vt:lpstr>PowerPoint Presentation</vt:lpstr>
      <vt:lpstr>PowerPoint Presentation</vt:lpstr>
      <vt:lpstr>GCSE update-Changes announced today! (29/09/2022)</vt:lpstr>
      <vt:lpstr>PowerPoint Presentation</vt:lpstr>
      <vt:lpstr>Access Arrangements:</vt:lpstr>
      <vt:lpstr>Structure of the year- key dates</vt:lpstr>
      <vt:lpstr>PowerPoint Presentation</vt:lpstr>
      <vt:lpstr>Careers  Work Experience and  Post 16 Options. </vt:lpstr>
      <vt:lpstr>Post 16 Routes</vt:lpstr>
      <vt:lpstr>Help You Choose</vt:lpstr>
      <vt:lpstr>Apprenticeships &amp; Training</vt:lpstr>
      <vt:lpstr>Apprenticeships Norfolk</vt:lpstr>
      <vt:lpstr>PowerPoint Presentation</vt:lpstr>
      <vt:lpstr>More information… Careers Page on Acle Academy Website Parents Section on Help you Choose</vt:lpstr>
      <vt:lpstr>The mock exams…</vt:lpstr>
      <vt:lpstr>Fail to plan, plan to fail’</vt:lpstr>
      <vt:lpstr>Is it ever too early to begin revising?</vt:lpstr>
      <vt:lpstr>Making use of the resources available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 start with revision</vt:lpstr>
      <vt:lpstr>PowerPoint Presentation</vt:lpstr>
      <vt:lpstr>PowerPoint Presentation</vt:lpstr>
      <vt:lpstr>What can parents do to help to reduce the memory burden?</vt:lpstr>
      <vt:lpstr>Improve your memory</vt:lpstr>
      <vt:lpstr>How much time should they be spending on home learning?</vt:lpstr>
      <vt:lpstr>A successful student- metaphor</vt:lpstr>
      <vt:lpstr>A successful student- metaphor</vt:lpstr>
      <vt:lpstr>PowerPoint Presentation</vt:lpstr>
      <vt:lpstr>KEEPING THE MOTIVATION UP </vt:lpstr>
      <vt:lpstr>KEEPING THE MOTIVATION UP </vt:lpstr>
      <vt:lpstr>Loyalty card</vt:lpstr>
      <vt:lpstr>Follow up on this project</vt:lpstr>
      <vt:lpstr>PowerPoint Presentation</vt:lpstr>
      <vt:lpstr>GCSE stress- key advice on managing this</vt:lpstr>
      <vt:lpstr>The Power of Sleep</vt:lpstr>
      <vt:lpstr>GCSE stress- key advice on managing this</vt:lpstr>
      <vt:lpstr>GCSE stress- key advice on managing this</vt:lpstr>
      <vt:lpstr>The psychology of success</vt:lpstr>
      <vt:lpstr>Remember this is based on progress, not ability!</vt:lpstr>
      <vt:lpstr>Creating a new habit</vt:lpstr>
      <vt:lpstr>Duning-Kruger effect</vt:lpstr>
      <vt:lpstr>The impact of Marginal Gains</vt:lpstr>
      <vt:lpstr>What can you do to get 1% better each day?</vt:lpstr>
      <vt:lpstr>Habit forming. </vt:lpstr>
      <vt:lpstr>The Science of Learning</vt:lpstr>
      <vt:lpstr>Power Hour technique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Sayce</dc:creator>
  <cp:lastModifiedBy>Mr S. Culling</cp:lastModifiedBy>
  <cp:revision>128</cp:revision>
  <dcterms:created xsi:type="dcterms:W3CDTF">2014-09-24T17:35:20Z</dcterms:created>
  <dcterms:modified xsi:type="dcterms:W3CDTF">2022-10-05T16:03:31Z</dcterms:modified>
</cp:coreProperties>
</file>