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6" roundtripDataSignature="AMtx7mh0BiOfLn14XxfZGRmlI5dXCSyg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4ef873b46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g24ef873b46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870958feaa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g870958feaa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5" name="Google Shape;23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 name="Google Shape;13;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4" name="Google Shape;1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0" name="Google Shape;70;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6" name="Google Shape;76;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9" name="Google Shape;19;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5" name="Google Shape;25;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6" name="Google Shape;2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1" name="Google Shape;31;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8" name="Google Shape;38;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7" name="Google Shape;4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6" name="Google Shape;56;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8" name="Google Shape;5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3" name="Google Shape;63;p29"/>
          <p:cNvSpPr/>
          <p:nvPr>
            <p:ph idx="2" type="pic"/>
          </p:nvPr>
        </p:nvSpPr>
        <p:spPr>
          <a:xfrm>
            <a:off x="5183188" y="987425"/>
            <a:ext cx="6172200" cy="4873625"/>
          </a:xfrm>
          <a:prstGeom prst="rect">
            <a:avLst/>
          </a:prstGeom>
          <a:noFill/>
          <a:ln>
            <a:noFill/>
          </a:ln>
        </p:spPr>
      </p:sp>
      <p:sp>
        <p:nvSpPr>
          <p:cNvPr id="64" name="Google Shape;64;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 name="Google Shape;6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6.jpg"/><Relationship Id="rId6" Type="http://schemas.openxmlformats.org/officeDocument/2006/relationships/image" Target="../media/image25.png"/><Relationship Id="rId7" Type="http://schemas.openxmlformats.org/officeDocument/2006/relationships/image" Target="../media/image27.png"/><Relationship Id="rId8"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6.jpg"/><Relationship Id="rId6" Type="http://schemas.openxmlformats.org/officeDocument/2006/relationships/image" Target="../media/image3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6.jpg"/><Relationship Id="rId6"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7.jpg"/><Relationship Id="rId9" Type="http://schemas.openxmlformats.org/officeDocument/2006/relationships/image" Target="../media/image24.jpg"/><Relationship Id="rId5" Type="http://schemas.openxmlformats.org/officeDocument/2006/relationships/image" Target="../media/image16.jpg"/><Relationship Id="rId6" Type="http://schemas.openxmlformats.org/officeDocument/2006/relationships/image" Target="../media/image1.png"/><Relationship Id="rId7" Type="http://schemas.openxmlformats.org/officeDocument/2006/relationships/image" Target="../media/image23.jpg"/><Relationship Id="rId8"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6.jpg"/><Relationship Id="rId6"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6.jp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6.jpg"/><Relationship Id="rId6"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hyperlink" Target="mailto:head@heatheravenue.norfolk.sch.uk" TargetMode="External"/><Relationship Id="rId5" Type="http://schemas.openxmlformats.org/officeDocument/2006/relationships/image" Target="../media/image7.jpg"/><Relationship Id="rId6"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6.jpg"/><Relationship Id="rId6" Type="http://schemas.openxmlformats.org/officeDocument/2006/relationships/image" Target="../media/image10.png"/><Relationship Id="rId7"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6.jpg"/><Relationship Id="rId6" Type="http://schemas.openxmlformats.org/officeDocument/2006/relationships/image" Target="../media/image20.png"/><Relationship Id="rId7"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2082150" y="-100"/>
            <a:ext cx="10134249" cy="1877775"/>
          </a:xfrm>
          <a:prstGeom prst="rect">
            <a:avLst/>
          </a:prstGeom>
          <a:noFill/>
          <a:ln>
            <a:noFill/>
          </a:ln>
        </p:spPr>
      </p:pic>
      <p:sp>
        <p:nvSpPr>
          <p:cNvPr id="85" name="Google Shape;85;p1"/>
          <p:cNvSpPr txBox="1"/>
          <p:nvPr>
            <p:ph type="ctrTitle"/>
          </p:nvPr>
        </p:nvSpPr>
        <p:spPr>
          <a:xfrm>
            <a:off x="887324" y="1722110"/>
            <a:ext cx="10560890" cy="160034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br>
              <a:rPr lang="en-GB" sz="7200"/>
            </a:br>
            <a:r>
              <a:rPr lang="en-GB"/>
              <a:t>Welcome to </a:t>
            </a:r>
            <a:br>
              <a:rPr lang="en-GB"/>
            </a:br>
            <a:r>
              <a:rPr lang="en-GB"/>
              <a:t>Heather Avenue Infant School</a:t>
            </a:r>
            <a:endParaRPr/>
          </a:p>
        </p:txBody>
      </p:sp>
      <p:sp>
        <p:nvSpPr>
          <p:cNvPr id="86" name="Google Shape;86;p1"/>
          <p:cNvSpPr txBox="1"/>
          <p:nvPr>
            <p:ph idx="1" type="subTitle"/>
          </p:nvPr>
        </p:nvSpPr>
        <p:spPr>
          <a:xfrm>
            <a:off x="1524000" y="3461616"/>
            <a:ext cx="9144000" cy="190983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400"/>
              <a:buNone/>
            </a:pPr>
            <a:r>
              <a:rPr lang="en-GB"/>
              <a:t>Information for Families joining us in September 2023</a:t>
            </a:r>
            <a:endParaRPr/>
          </a:p>
          <a:p>
            <a:pPr indent="0" lvl="0" marL="0" rtl="0" algn="ctr">
              <a:lnSpc>
                <a:spcPct val="90000"/>
              </a:lnSpc>
              <a:spcBef>
                <a:spcPts val="1000"/>
              </a:spcBef>
              <a:spcAft>
                <a:spcPts val="0"/>
              </a:spcAft>
              <a:buSzPts val="2400"/>
              <a:buNone/>
            </a:pPr>
            <a:r>
              <a:t/>
            </a:r>
            <a:endParaRPr/>
          </a:p>
        </p:txBody>
      </p:sp>
      <p:pic>
        <p:nvPicPr>
          <p:cNvPr id="87" name="Google Shape;87;p1"/>
          <p:cNvPicPr preferRelativeResize="0"/>
          <p:nvPr/>
        </p:nvPicPr>
        <p:blipFill rotWithShape="1">
          <a:blip r:embed="rId4">
            <a:alphaModFix/>
          </a:blip>
          <a:srcRect b="0" l="21073" r="0" t="0"/>
          <a:stretch/>
        </p:blipFill>
        <p:spPr>
          <a:xfrm>
            <a:off x="0" y="5463500"/>
            <a:ext cx="9622979" cy="1405250"/>
          </a:xfrm>
          <a:prstGeom prst="rect">
            <a:avLst/>
          </a:prstGeom>
          <a:noFill/>
          <a:ln>
            <a:noFill/>
          </a:ln>
        </p:spPr>
      </p:pic>
      <p:pic>
        <p:nvPicPr>
          <p:cNvPr id="88" name="Google Shape;88;p1"/>
          <p:cNvPicPr preferRelativeResize="0"/>
          <p:nvPr/>
        </p:nvPicPr>
        <p:blipFill rotWithShape="1">
          <a:blip r:embed="rId5">
            <a:alphaModFix/>
          </a:blip>
          <a:srcRect b="-4908" l="0" r="-4953" t="-4908"/>
          <a:stretch/>
        </p:blipFill>
        <p:spPr>
          <a:xfrm>
            <a:off x="5482132" y="4000863"/>
            <a:ext cx="1407675" cy="186127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9"/>
          <p:cNvPicPr preferRelativeResize="0"/>
          <p:nvPr/>
        </p:nvPicPr>
        <p:blipFill rotWithShape="1">
          <a:blip r:embed="rId3">
            <a:alphaModFix/>
          </a:blip>
          <a:srcRect b="0" l="0" r="0" t="0"/>
          <a:stretch/>
        </p:blipFill>
        <p:spPr>
          <a:xfrm>
            <a:off x="2082150" y="-100"/>
            <a:ext cx="10134249" cy="1877775"/>
          </a:xfrm>
          <a:prstGeom prst="rect">
            <a:avLst/>
          </a:prstGeom>
          <a:noFill/>
          <a:ln>
            <a:noFill/>
          </a:ln>
        </p:spPr>
      </p:pic>
      <p:sp>
        <p:nvSpPr>
          <p:cNvPr id="165" name="Google Shape;165;p9"/>
          <p:cNvSpPr txBox="1"/>
          <p:nvPr>
            <p:ph idx="1" type="body"/>
          </p:nvPr>
        </p:nvSpPr>
        <p:spPr>
          <a:xfrm>
            <a:off x="838200" y="1652529"/>
            <a:ext cx="10515600" cy="3583381"/>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b="1" lang="en-GB" sz="3200" u="sng"/>
              <a:t>Squirrels Class</a:t>
            </a:r>
            <a:endParaRPr b="1" sz="3200"/>
          </a:p>
          <a:p>
            <a:pPr indent="0" lvl="0" marL="50800" rtl="0" algn="ctr">
              <a:lnSpc>
                <a:spcPct val="90000"/>
              </a:lnSpc>
              <a:spcBef>
                <a:spcPts val="1000"/>
              </a:spcBef>
              <a:spcAft>
                <a:spcPts val="0"/>
              </a:spcAft>
              <a:buSzPts val="2800"/>
              <a:buNone/>
            </a:pPr>
            <a:r>
              <a:rPr lang="en-GB" sz="3200"/>
              <a:t>The class teaching assistants are</a:t>
            </a:r>
            <a:endParaRPr/>
          </a:p>
          <a:p>
            <a:pPr indent="0" lvl="0" marL="50800" rtl="0" algn="l">
              <a:lnSpc>
                <a:spcPct val="90000"/>
              </a:lnSpc>
              <a:spcBef>
                <a:spcPts val="1000"/>
              </a:spcBef>
              <a:spcAft>
                <a:spcPts val="0"/>
              </a:spcAft>
              <a:buSzPts val="2800"/>
              <a:buNone/>
            </a:pPr>
            <a:r>
              <a:rPr lang="en-GB" sz="3200"/>
              <a:t>               Mrs Farmer		  Mrs Blyth                       Miss Allen</a:t>
            </a:r>
            <a:endParaRPr/>
          </a:p>
          <a:p>
            <a:pPr indent="0" lvl="0" marL="50800" rtl="0" algn="ctr">
              <a:lnSpc>
                <a:spcPct val="90000"/>
              </a:lnSpc>
              <a:spcBef>
                <a:spcPts val="1000"/>
              </a:spcBef>
              <a:spcAft>
                <a:spcPts val="0"/>
              </a:spcAft>
              <a:buSzPts val="2800"/>
              <a:buNone/>
            </a:pPr>
            <a:r>
              <a:t/>
            </a:r>
            <a:endParaRPr sz="3200"/>
          </a:p>
          <a:p>
            <a:pPr indent="0" lvl="0" marL="50800" rtl="0" algn="ctr">
              <a:lnSpc>
                <a:spcPct val="90000"/>
              </a:lnSpc>
              <a:spcBef>
                <a:spcPts val="1000"/>
              </a:spcBef>
              <a:spcAft>
                <a:spcPts val="0"/>
              </a:spcAft>
              <a:buSzPts val="2800"/>
              <a:buNone/>
            </a:pPr>
            <a:r>
              <a:t/>
            </a:r>
            <a:endParaRPr sz="3200"/>
          </a:p>
          <a:p>
            <a:pPr indent="0" lvl="0" marL="50800" rtl="0" algn="ctr">
              <a:lnSpc>
                <a:spcPct val="90000"/>
              </a:lnSpc>
              <a:spcBef>
                <a:spcPts val="1000"/>
              </a:spcBef>
              <a:spcAft>
                <a:spcPts val="0"/>
              </a:spcAft>
              <a:buSzPts val="2800"/>
              <a:buNone/>
            </a:pPr>
            <a:r>
              <a:t/>
            </a:r>
            <a:endParaRPr sz="3200"/>
          </a:p>
          <a:p>
            <a:pPr indent="0" lvl="0" marL="50800" rtl="0" algn="ctr">
              <a:lnSpc>
                <a:spcPct val="90000"/>
              </a:lnSpc>
              <a:spcBef>
                <a:spcPts val="1000"/>
              </a:spcBef>
              <a:spcAft>
                <a:spcPts val="0"/>
              </a:spcAft>
              <a:buSzPts val="2800"/>
              <a:buNone/>
            </a:pPr>
            <a:r>
              <a:t/>
            </a:r>
            <a:endParaRPr sz="3200"/>
          </a:p>
          <a:p>
            <a:pPr indent="-228600" lvl="0" marL="457200" marR="0" rtl="0" algn="l">
              <a:lnSpc>
                <a:spcPct val="90000"/>
              </a:lnSpc>
              <a:spcBef>
                <a:spcPts val="1000"/>
              </a:spcBef>
              <a:spcAft>
                <a:spcPts val="0"/>
              </a:spcAft>
              <a:buClr>
                <a:schemeClr val="dk1"/>
              </a:buClr>
              <a:buSzPts val="2800"/>
              <a:buFont typeface="Arial"/>
              <a:buNone/>
            </a:pPr>
            <a:r>
              <a:t/>
            </a:r>
            <a:endParaRPr sz="3200"/>
          </a:p>
        </p:txBody>
      </p:sp>
      <p:pic>
        <p:nvPicPr>
          <p:cNvPr id="166" name="Google Shape;166;p9"/>
          <p:cNvPicPr preferRelativeResize="0"/>
          <p:nvPr/>
        </p:nvPicPr>
        <p:blipFill rotWithShape="1">
          <a:blip r:embed="rId4">
            <a:alphaModFix/>
          </a:blip>
          <a:srcRect b="0" l="21073" r="0" t="0"/>
          <a:stretch/>
        </p:blipFill>
        <p:spPr>
          <a:xfrm>
            <a:off x="0" y="5463500"/>
            <a:ext cx="9622979" cy="1405250"/>
          </a:xfrm>
          <a:prstGeom prst="rect">
            <a:avLst/>
          </a:prstGeom>
          <a:noFill/>
          <a:ln>
            <a:noFill/>
          </a:ln>
        </p:spPr>
      </p:pic>
      <p:pic>
        <p:nvPicPr>
          <p:cNvPr id="167" name="Google Shape;167;p9"/>
          <p:cNvPicPr preferRelativeResize="0"/>
          <p:nvPr/>
        </p:nvPicPr>
        <p:blipFill rotWithShape="1">
          <a:blip r:embed="rId5">
            <a:alphaModFix/>
          </a:blip>
          <a:srcRect b="-4908" l="0" r="-4953" t="-4908"/>
          <a:stretch/>
        </p:blipFill>
        <p:spPr>
          <a:xfrm>
            <a:off x="10945261" y="5375072"/>
            <a:ext cx="1007509" cy="1346651"/>
          </a:xfrm>
          <a:prstGeom prst="rect">
            <a:avLst/>
          </a:prstGeom>
          <a:noFill/>
          <a:ln>
            <a:noFill/>
          </a:ln>
        </p:spPr>
      </p:pic>
      <p:pic>
        <p:nvPicPr>
          <p:cNvPr descr="Screen Shot 2020-05-13 at 12.49.32.png" id="168" name="Google Shape;168;p9"/>
          <p:cNvPicPr preferRelativeResize="0"/>
          <p:nvPr/>
        </p:nvPicPr>
        <p:blipFill rotWithShape="1">
          <a:blip r:embed="rId6">
            <a:alphaModFix/>
          </a:blip>
          <a:srcRect b="0" l="0" r="0" t="0"/>
          <a:stretch/>
        </p:blipFill>
        <p:spPr>
          <a:xfrm>
            <a:off x="5119550" y="3429000"/>
            <a:ext cx="1952900" cy="2265333"/>
          </a:xfrm>
          <a:prstGeom prst="rect">
            <a:avLst/>
          </a:prstGeom>
          <a:noFill/>
          <a:ln>
            <a:noFill/>
          </a:ln>
        </p:spPr>
      </p:pic>
      <p:pic>
        <p:nvPicPr>
          <p:cNvPr descr="Screen Shot 2020-05-13 at 12.49.43.png" id="169" name="Google Shape;169;p9"/>
          <p:cNvPicPr preferRelativeResize="0"/>
          <p:nvPr/>
        </p:nvPicPr>
        <p:blipFill rotWithShape="1">
          <a:blip r:embed="rId7">
            <a:alphaModFix/>
          </a:blip>
          <a:srcRect b="0" l="0" r="0" t="0"/>
          <a:stretch/>
        </p:blipFill>
        <p:spPr>
          <a:xfrm>
            <a:off x="8924422" y="3429001"/>
            <a:ext cx="1762484" cy="2335011"/>
          </a:xfrm>
          <a:prstGeom prst="rect">
            <a:avLst/>
          </a:prstGeom>
          <a:noFill/>
          <a:ln>
            <a:noFill/>
          </a:ln>
        </p:spPr>
      </p:pic>
      <p:pic>
        <p:nvPicPr>
          <p:cNvPr id="170" name="Google Shape;170;p9"/>
          <p:cNvPicPr preferRelativeResize="0"/>
          <p:nvPr/>
        </p:nvPicPr>
        <p:blipFill>
          <a:blip r:embed="rId8">
            <a:alphaModFix/>
          </a:blip>
          <a:stretch>
            <a:fillRect/>
          </a:stretch>
        </p:blipFill>
        <p:spPr>
          <a:xfrm>
            <a:off x="2204450" y="3428999"/>
            <a:ext cx="1762476" cy="2350008"/>
          </a:xfrm>
          <a:prstGeom prst="rect">
            <a:avLst/>
          </a:prstGeom>
          <a:noFill/>
          <a:ln>
            <a:noFill/>
          </a:ln>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g24ef873b468_0_0"/>
          <p:cNvPicPr preferRelativeResize="0"/>
          <p:nvPr/>
        </p:nvPicPr>
        <p:blipFill rotWithShape="1">
          <a:blip r:embed="rId3">
            <a:alphaModFix/>
          </a:blip>
          <a:srcRect b="0" l="0" r="0" t="0"/>
          <a:stretch/>
        </p:blipFill>
        <p:spPr>
          <a:xfrm>
            <a:off x="2082150" y="-100"/>
            <a:ext cx="10134250" cy="1877775"/>
          </a:xfrm>
          <a:prstGeom prst="rect">
            <a:avLst/>
          </a:prstGeom>
          <a:noFill/>
          <a:ln>
            <a:noFill/>
          </a:ln>
        </p:spPr>
      </p:pic>
      <p:sp>
        <p:nvSpPr>
          <p:cNvPr id="176" name="Google Shape;176;g24ef873b468_0_0"/>
          <p:cNvSpPr txBox="1"/>
          <p:nvPr>
            <p:ph idx="1" type="body"/>
          </p:nvPr>
        </p:nvSpPr>
        <p:spPr>
          <a:xfrm>
            <a:off x="838200" y="1652529"/>
            <a:ext cx="10515600" cy="3583500"/>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b="1" lang="en-GB" sz="3200" u="sng"/>
              <a:t>Squirrels Class</a:t>
            </a:r>
            <a:endParaRPr b="1" sz="3200"/>
          </a:p>
          <a:p>
            <a:pPr indent="0" lvl="0" marL="50800" rtl="0" algn="ctr">
              <a:lnSpc>
                <a:spcPct val="90000"/>
              </a:lnSpc>
              <a:spcBef>
                <a:spcPts val="1000"/>
              </a:spcBef>
              <a:spcAft>
                <a:spcPts val="0"/>
              </a:spcAft>
              <a:buSzPts val="2800"/>
              <a:buNone/>
            </a:pPr>
            <a:r>
              <a:rPr lang="en-GB" sz="3200"/>
              <a:t>The class Cover is</a:t>
            </a:r>
            <a:endParaRPr/>
          </a:p>
          <a:p>
            <a:pPr indent="0" lvl="0" marL="50800" rtl="0" algn="l">
              <a:lnSpc>
                <a:spcPct val="90000"/>
              </a:lnSpc>
              <a:spcBef>
                <a:spcPts val="1000"/>
              </a:spcBef>
              <a:spcAft>
                <a:spcPts val="0"/>
              </a:spcAft>
              <a:buSzPts val="2800"/>
              <a:buNone/>
            </a:pPr>
            <a:r>
              <a:rPr lang="en-GB" sz="3200"/>
              <a:t>                                             Mrs Bennett </a:t>
            </a:r>
            <a:endParaRPr sz="3200"/>
          </a:p>
          <a:p>
            <a:pPr indent="0" lvl="0" marL="50800" rtl="0" algn="ctr">
              <a:lnSpc>
                <a:spcPct val="90000"/>
              </a:lnSpc>
              <a:spcBef>
                <a:spcPts val="1000"/>
              </a:spcBef>
              <a:spcAft>
                <a:spcPts val="0"/>
              </a:spcAft>
              <a:buSzPts val="2800"/>
              <a:buNone/>
            </a:pPr>
            <a:r>
              <a:t/>
            </a:r>
            <a:endParaRPr sz="3200"/>
          </a:p>
          <a:p>
            <a:pPr indent="0" lvl="0" marL="0" rtl="0" algn="l">
              <a:lnSpc>
                <a:spcPct val="100000"/>
              </a:lnSpc>
              <a:spcBef>
                <a:spcPts val="0"/>
              </a:spcBef>
              <a:spcAft>
                <a:spcPts val="0"/>
              </a:spcAft>
              <a:buClr>
                <a:schemeClr val="dk1"/>
              </a:buClr>
              <a:buSzPts val="1100"/>
              <a:buFont typeface="Arial"/>
              <a:buNone/>
            </a:pPr>
            <a:r>
              <a:t/>
            </a:r>
            <a:endParaRPr sz="3200"/>
          </a:p>
          <a:p>
            <a:pPr indent="0" lvl="0" marL="50800" rtl="0" algn="ctr">
              <a:lnSpc>
                <a:spcPct val="90000"/>
              </a:lnSpc>
              <a:spcBef>
                <a:spcPts val="1000"/>
              </a:spcBef>
              <a:spcAft>
                <a:spcPts val="0"/>
              </a:spcAft>
              <a:buSzPts val="2800"/>
              <a:buNone/>
            </a:pPr>
            <a:r>
              <a:t/>
            </a:r>
            <a:endParaRPr sz="3200"/>
          </a:p>
          <a:p>
            <a:pPr indent="0" lvl="0" marL="50800" rtl="0" algn="ctr">
              <a:lnSpc>
                <a:spcPct val="90000"/>
              </a:lnSpc>
              <a:spcBef>
                <a:spcPts val="1000"/>
              </a:spcBef>
              <a:spcAft>
                <a:spcPts val="0"/>
              </a:spcAft>
              <a:buSzPts val="2800"/>
              <a:buNone/>
            </a:pPr>
            <a:r>
              <a:t/>
            </a:r>
            <a:endParaRPr sz="3200"/>
          </a:p>
          <a:p>
            <a:pPr indent="-228600" lvl="0" marL="457200" marR="0" rtl="0" algn="l">
              <a:lnSpc>
                <a:spcPct val="90000"/>
              </a:lnSpc>
              <a:spcBef>
                <a:spcPts val="1000"/>
              </a:spcBef>
              <a:spcAft>
                <a:spcPts val="0"/>
              </a:spcAft>
              <a:buClr>
                <a:schemeClr val="dk1"/>
              </a:buClr>
              <a:buSzPts val="2800"/>
              <a:buFont typeface="Arial"/>
              <a:buNone/>
            </a:pPr>
            <a:r>
              <a:t/>
            </a:r>
            <a:endParaRPr sz="3200"/>
          </a:p>
        </p:txBody>
      </p:sp>
      <p:pic>
        <p:nvPicPr>
          <p:cNvPr id="177" name="Google Shape;177;g24ef873b468_0_0"/>
          <p:cNvPicPr preferRelativeResize="0"/>
          <p:nvPr/>
        </p:nvPicPr>
        <p:blipFill rotWithShape="1">
          <a:blip r:embed="rId4">
            <a:alphaModFix/>
          </a:blip>
          <a:srcRect b="0" l="21073" r="0" t="0"/>
          <a:stretch/>
        </p:blipFill>
        <p:spPr>
          <a:xfrm>
            <a:off x="0" y="5463500"/>
            <a:ext cx="9622981" cy="1405250"/>
          </a:xfrm>
          <a:prstGeom prst="rect">
            <a:avLst/>
          </a:prstGeom>
          <a:noFill/>
          <a:ln>
            <a:noFill/>
          </a:ln>
        </p:spPr>
      </p:pic>
      <p:pic>
        <p:nvPicPr>
          <p:cNvPr id="178" name="Google Shape;178;g24ef873b468_0_0"/>
          <p:cNvPicPr preferRelativeResize="0"/>
          <p:nvPr/>
        </p:nvPicPr>
        <p:blipFill rotWithShape="1">
          <a:blip r:embed="rId5">
            <a:alphaModFix/>
          </a:blip>
          <a:srcRect b="-4908" l="0" r="-4953" t="-4908"/>
          <a:stretch/>
        </p:blipFill>
        <p:spPr>
          <a:xfrm>
            <a:off x="10945261" y="5375072"/>
            <a:ext cx="1007508" cy="1346652"/>
          </a:xfrm>
          <a:prstGeom prst="rect">
            <a:avLst/>
          </a:prstGeom>
          <a:noFill/>
          <a:ln>
            <a:noFill/>
          </a:ln>
        </p:spPr>
      </p:pic>
      <p:pic>
        <p:nvPicPr>
          <p:cNvPr id="179" name="Google Shape;179;g24ef873b468_0_0"/>
          <p:cNvPicPr preferRelativeResize="0"/>
          <p:nvPr/>
        </p:nvPicPr>
        <p:blipFill>
          <a:blip r:embed="rId6">
            <a:alphaModFix/>
          </a:blip>
          <a:stretch>
            <a:fillRect/>
          </a:stretch>
        </p:blipFill>
        <p:spPr>
          <a:xfrm>
            <a:off x="5294775" y="3429000"/>
            <a:ext cx="1724602" cy="2299474"/>
          </a:xfrm>
          <a:prstGeom prst="rect">
            <a:avLst/>
          </a:prstGeom>
          <a:noFill/>
          <a:ln>
            <a:no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g870958feaa_0_5"/>
          <p:cNvPicPr preferRelativeResize="0"/>
          <p:nvPr/>
        </p:nvPicPr>
        <p:blipFill rotWithShape="1">
          <a:blip r:embed="rId3">
            <a:alphaModFix/>
          </a:blip>
          <a:srcRect b="0" l="0" r="0" t="0"/>
          <a:stretch/>
        </p:blipFill>
        <p:spPr>
          <a:xfrm>
            <a:off x="2082150" y="-100"/>
            <a:ext cx="10134250" cy="1877775"/>
          </a:xfrm>
          <a:prstGeom prst="rect">
            <a:avLst/>
          </a:prstGeom>
          <a:noFill/>
          <a:ln>
            <a:noFill/>
          </a:ln>
        </p:spPr>
      </p:pic>
      <p:sp>
        <p:nvSpPr>
          <p:cNvPr id="185" name="Google Shape;185;g870958feaa_0_5"/>
          <p:cNvSpPr txBox="1"/>
          <p:nvPr>
            <p:ph idx="1" type="body"/>
          </p:nvPr>
        </p:nvSpPr>
        <p:spPr>
          <a:xfrm>
            <a:off x="838200" y="1095900"/>
            <a:ext cx="10515600" cy="4944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800"/>
              </a:spcBef>
              <a:spcAft>
                <a:spcPts val="0"/>
              </a:spcAft>
              <a:buSzPts val="2800"/>
              <a:buNone/>
            </a:pPr>
            <a:r>
              <a:rPr lang="en-GB" sz="2600" u="sng">
                <a:solidFill>
                  <a:srgbClr val="404040"/>
                </a:solidFill>
              </a:rPr>
              <a:t>Special Needs Coordinator </a:t>
            </a:r>
            <a:endParaRPr sz="2600" u="sng">
              <a:solidFill>
                <a:srgbClr val="404040"/>
              </a:solidFill>
            </a:endParaRPr>
          </a:p>
          <a:p>
            <a:pPr indent="0" lvl="0" marL="0" rtl="0" algn="l">
              <a:lnSpc>
                <a:spcPct val="90000"/>
              </a:lnSpc>
              <a:spcBef>
                <a:spcPts val="1800"/>
              </a:spcBef>
              <a:spcAft>
                <a:spcPts val="0"/>
              </a:spcAft>
              <a:buClr>
                <a:schemeClr val="dk1"/>
              </a:buClr>
              <a:buSzPts val="1100"/>
              <a:buFont typeface="Arial"/>
              <a:buNone/>
            </a:pPr>
            <a:r>
              <a:t/>
            </a:r>
            <a:endParaRPr sz="2600">
              <a:solidFill>
                <a:srgbClr val="404040"/>
              </a:solidFill>
            </a:endParaRPr>
          </a:p>
          <a:p>
            <a:pPr indent="0" lvl="0" marL="0" rtl="0" algn="l">
              <a:lnSpc>
                <a:spcPct val="90000"/>
              </a:lnSpc>
              <a:spcBef>
                <a:spcPts val="1800"/>
              </a:spcBef>
              <a:spcAft>
                <a:spcPts val="0"/>
              </a:spcAft>
              <a:buClr>
                <a:schemeClr val="dk1"/>
              </a:buClr>
              <a:buSzPts val="1100"/>
              <a:buFont typeface="Arial"/>
              <a:buNone/>
            </a:pPr>
            <a:r>
              <a:rPr lang="en-GB" sz="2600">
                <a:solidFill>
                  <a:srgbClr val="404040"/>
                </a:solidFill>
              </a:rPr>
              <a:t>Mrs Stevens is our Special Needs Coordinator (SENCO)</a:t>
            </a:r>
            <a:endParaRPr sz="2600">
              <a:solidFill>
                <a:srgbClr val="404040"/>
              </a:solidFill>
            </a:endParaRPr>
          </a:p>
          <a:p>
            <a:pPr indent="0" lvl="0" marL="0" rtl="0" algn="l">
              <a:lnSpc>
                <a:spcPct val="90000"/>
              </a:lnSpc>
              <a:spcBef>
                <a:spcPts val="1800"/>
              </a:spcBef>
              <a:spcAft>
                <a:spcPts val="0"/>
              </a:spcAft>
              <a:buClr>
                <a:schemeClr val="dk1"/>
              </a:buClr>
              <a:buSzPts val="1100"/>
              <a:buFont typeface="Arial"/>
              <a:buNone/>
            </a:pPr>
            <a:r>
              <a:rPr lang="en-GB" sz="2600">
                <a:solidFill>
                  <a:srgbClr val="404040"/>
                </a:solidFill>
              </a:rPr>
              <a:t>She works across the school to support children with their learning and to make sure all children are able to access the curriculum. </a:t>
            </a:r>
            <a:endParaRPr sz="2600">
              <a:solidFill>
                <a:srgbClr val="404040"/>
              </a:solidFill>
            </a:endParaRPr>
          </a:p>
          <a:p>
            <a:pPr indent="0" lvl="0" marL="0" rtl="0" algn="l">
              <a:lnSpc>
                <a:spcPct val="90000"/>
              </a:lnSpc>
              <a:spcBef>
                <a:spcPts val="1800"/>
              </a:spcBef>
              <a:spcAft>
                <a:spcPts val="0"/>
              </a:spcAft>
              <a:buClr>
                <a:schemeClr val="dk1"/>
              </a:buClr>
              <a:buSzPts val="1100"/>
              <a:buFont typeface="Arial"/>
              <a:buNone/>
            </a:pPr>
            <a:r>
              <a:rPr lang="en-GB" sz="2600">
                <a:solidFill>
                  <a:srgbClr val="404040"/>
                </a:solidFill>
              </a:rPr>
              <a:t>If we feel your child requires some additional support with their learning, we will always speak to you first about the things we can do to help and support.</a:t>
            </a:r>
            <a:endParaRPr sz="2600">
              <a:solidFill>
                <a:srgbClr val="404040"/>
              </a:solidFill>
            </a:endParaRPr>
          </a:p>
          <a:p>
            <a:pPr indent="0" lvl="0" marL="0" rtl="0" algn="l">
              <a:lnSpc>
                <a:spcPct val="90000"/>
              </a:lnSpc>
              <a:spcBef>
                <a:spcPts val="1800"/>
              </a:spcBef>
              <a:spcAft>
                <a:spcPts val="0"/>
              </a:spcAft>
              <a:buClr>
                <a:schemeClr val="dk1"/>
              </a:buClr>
              <a:buSzPts val="1100"/>
              <a:buFont typeface="Arial"/>
              <a:buNone/>
            </a:pPr>
            <a:r>
              <a:rPr lang="en-GB" sz="2600">
                <a:solidFill>
                  <a:srgbClr val="404040"/>
                </a:solidFill>
              </a:rPr>
              <a:t>If you want to speak to Mrs Stevens you can call (01603) 426438 or email senco@heatheravenue.norfolk.sch.uk</a:t>
            </a:r>
            <a:endParaRPr sz="2600">
              <a:solidFill>
                <a:srgbClr val="404040"/>
              </a:solidFill>
            </a:endParaRPr>
          </a:p>
          <a:p>
            <a:pPr indent="0" lvl="0" marL="457200" marR="0" rtl="0" algn="l">
              <a:lnSpc>
                <a:spcPct val="90000"/>
              </a:lnSpc>
              <a:spcBef>
                <a:spcPts val="1000"/>
              </a:spcBef>
              <a:spcAft>
                <a:spcPts val="0"/>
              </a:spcAft>
              <a:buSzPts val="2800"/>
              <a:buNone/>
            </a:pPr>
            <a:r>
              <a:t/>
            </a:r>
            <a:endParaRPr sz="1600"/>
          </a:p>
          <a:p>
            <a:pPr indent="-228600" lvl="0" marL="457200" marR="0" rtl="0" algn="l">
              <a:lnSpc>
                <a:spcPct val="90000"/>
              </a:lnSpc>
              <a:spcBef>
                <a:spcPts val="1000"/>
              </a:spcBef>
              <a:spcAft>
                <a:spcPts val="0"/>
              </a:spcAft>
              <a:buClr>
                <a:schemeClr val="dk1"/>
              </a:buClr>
              <a:buSzPts val="2800"/>
              <a:buFont typeface="Arial"/>
              <a:buNone/>
            </a:pPr>
            <a:r>
              <a:t/>
            </a:r>
            <a:endParaRPr sz="1400"/>
          </a:p>
          <a:p>
            <a:pPr indent="0" lvl="0" marL="50800" rtl="0" algn="ctr">
              <a:lnSpc>
                <a:spcPct val="90000"/>
              </a:lnSpc>
              <a:spcBef>
                <a:spcPts val="1000"/>
              </a:spcBef>
              <a:spcAft>
                <a:spcPts val="0"/>
              </a:spcAft>
              <a:buSzPts val="2800"/>
              <a:buNone/>
            </a:pPr>
            <a:r>
              <a:t/>
            </a:r>
            <a:endParaRPr b="1" sz="1400" u="sng"/>
          </a:p>
          <a:p>
            <a:pPr indent="0" lvl="0" marL="50800" rtl="0" algn="ctr">
              <a:lnSpc>
                <a:spcPct val="90000"/>
              </a:lnSpc>
              <a:spcBef>
                <a:spcPts val="1000"/>
              </a:spcBef>
              <a:spcAft>
                <a:spcPts val="0"/>
              </a:spcAft>
              <a:buSzPts val="2800"/>
              <a:buNone/>
            </a:pPr>
            <a:r>
              <a:t/>
            </a:r>
            <a:endParaRPr b="1" sz="1400" u="sng"/>
          </a:p>
        </p:txBody>
      </p:sp>
      <p:pic>
        <p:nvPicPr>
          <p:cNvPr id="186" name="Google Shape;186;g870958feaa_0_5"/>
          <p:cNvPicPr preferRelativeResize="0"/>
          <p:nvPr/>
        </p:nvPicPr>
        <p:blipFill rotWithShape="1">
          <a:blip r:embed="rId4">
            <a:alphaModFix/>
          </a:blip>
          <a:srcRect b="0" l="21073" r="0" t="0"/>
          <a:stretch/>
        </p:blipFill>
        <p:spPr>
          <a:xfrm>
            <a:off x="0" y="5463500"/>
            <a:ext cx="9622981" cy="1405250"/>
          </a:xfrm>
          <a:prstGeom prst="rect">
            <a:avLst/>
          </a:prstGeom>
          <a:noFill/>
          <a:ln>
            <a:noFill/>
          </a:ln>
        </p:spPr>
      </p:pic>
      <p:pic>
        <p:nvPicPr>
          <p:cNvPr id="187" name="Google Shape;187;g870958feaa_0_5"/>
          <p:cNvPicPr preferRelativeResize="0"/>
          <p:nvPr/>
        </p:nvPicPr>
        <p:blipFill rotWithShape="1">
          <a:blip r:embed="rId5">
            <a:alphaModFix/>
          </a:blip>
          <a:srcRect b="-4908" l="0" r="-4953" t="-4908"/>
          <a:stretch/>
        </p:blipFill>
        <p:spPr>
          <a:xfrm>
            <a:off x="10945261" y="5375072"/>
            <a:ext cx="1007508" cy="1346652"/>
          </a:xfrm>
          <a:prstGeom prst="rect">
            <a:avLst/>
          </a:prstGeom>
          <a:noFill/>
          <a:ln>
            <a:noFill/>
          </a:ln>
        </p:spPr>
      </p:pic>
      <p:pic>
        <p:nvPicPr>
          <p:cNvPr id="188" name="Google Shape;188;g870958feaa_0_5"/>
          <p:cNvPicPr preferRelativeResize="0"/>
          <p:nvPr/>
        </p:nvPicPr>
        <p:blipFill rotWithShape="1">
          <a:blip r:embed="rId6">
            <a:alphaModFix/>
          </a:blip>
          <a:srcRect b="0" l="0" r="0" t="0"/>
          <a:stretch/>
        </p:blipFill>
        <p:spPr>
          <a:xfrm>
            <a:off x="8953675" y="487500"/>
            <a:ext cx="1802450" cy="2213800"/>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12"/>
          <p:cNvPicPr preferRelativeResize="0"/>
          <p:nvPr/>
        </p:nvPicPr>
        <p:blipFill rotWithShape="1">
          <a:blip r:embed="rId3">
            <a:alphaModFix/>
          </a:blip>
          <a:srcRect b="0" l="0" r="0" t="0"/>
          <a:stretch/>
        </p:blipFill>
        <p:spPr>
          <a:xfrm>
            <a:off x="2082150" y="-100"/>
            <a:ext cx="10134249" cy="1877775"/>
          </a:xfrm>
          <a:prstGeom prst="rect">
            <a:avLst/>
          </a:prstGeom>
          <a:noFill/>
          <a:ln>
            <a:noFill/>
          </a:ln>
        </p:spPr>
      </p:pic>
      <p:sp>
        <p:nvSpPr>
          <p:cNvPr id="194" name="Google Shape;194;p12"/>
          <p:cNvSpPr txBox="1"/>
          <p:nvPr>
            <p:ph idx="1" type="body"/>
          </p:nvPr>
        </p:nvSpPr>
        <p:spPr>
          <a:xfrm>
            <a:off x="838200" y="1652529"/>
            <a:ext cx="10515600" cy="3583381"/>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b="1" lang="en-GB" sz="3200"/>
              <a:t>Intake Forms</a:t>
            </a:r>
            <a:endParaRPr b="1" sz="3200"/>
          </a:p>
          <a:p>
            <a:pPr indent="0" lvl="0" marL="50800" rtl="0" algn="ctr">
              <a:lnSpc>
                <a:spcPct val="90000"/>
              </a:lnSpc>
              <a:spcBef>
                <a:spcPts val="1000"/>
              </a:spcBef>
              <a:spcAft>
                <a:spcPts val="0"/>
              </a:spcAft>
              <a:buSzPts val="2800"/>
              <a:buNone/>
            </a:pPr>
            <a:r>
              <a:rPr lang="en-GB" sz="3200"/>
              <a:t>You will have received quite a few forms for completion and return, including an admissions form and permission forms linked to various school activities </a:t>
            </a:r>
            <a:endParaRPr/>
          </a:p>
          <a:p>
            <a:pPr indent="0" lvl="0" marL="50800" rtl="0" algn="ctr">
              <a:lnSpc>
                <a:spcPct val="90000"/>
              </a:lnSpc>
              <a:spcBef>
                <a:spcPts val="1000"/>
              </a:spcBef>
              <a:spcAft>
                <a:spcPts val="0"/>
              </a:spcAft>
              <a:buSzPts val="2800"/>
              <a:buNone/>
            </a:pPr>
            <a:r>
              <a:rPr lang="en-GB" sz="3200"/>
              <a:t>Please complete and return these to school.</a:t>
            </a:r>
            <a:endParaRPr sz="3200"/>
          </a:p>
          <a:p>
            <a:pPr indent="0" lvl="0" marL="50800" rtl="0" algn="ctr">
              <a:lnSpc>
                <a:spcPct val="90000"/>
              </a:lnSpc>
              <a:spcBef>
                <a:spcPts val="1000"/>
              </a:spcBef>
              <a:spcAft>
                <a:spcPts val="0"/>
              </a:spcAft>
              <a:buSzPts val="2800"/>
              <a:buNone/>
            </a:pPr>
            <a:r>
              <a:rPr lang="en-GB" sz="3200"/>
              <a:t> </a:t>
            </a:r>
            <a:r>
              <a:rPr lang="en-GB" sz="3200" u="sng"/>
              <a:t>If any key information for your child changes (such as their address) please let us know as quickly as possible.</a:t>
            </a:r>
            <a:endParaRPr sz="3200" u="sng"/>
          </a:p>
          <a:p>
            <a:pPr indent="0" lvl="0" marL="50800" rtl="0" algn="ctr">
              <a:lnSpc>
                <a:spcPct val="90000"/>
              </a:lnSpc>
              <a:spcBef>
                <a:spcPts val="1000"/>
              </a:spcBef>
              <a:spcAft>
                <a:spcPts val="0"/>
              </a:spcAft>
              <a:buSzPts val="2800"/>
              <a:buNone/>
            </a:pPr>
            <a:r>
              <a:t/>
            </a:r>
            <a:endParaRPr sz="3200"/>
          </a:p>
          <a:p>
            <a:pPr indent="0" lvl="0" marL="50800" rtl="0" algn="ctr">
              <a:lnSpc>
                <a:spcPct val="90000"/>
              </a:lnSpc>
              <a:spcBef>
                <a:spcPts val="1000"/>
              </a:spcBef>
              <a:spcAft>
                <a:spcPts val="0"/>
              </a:spcAft>
              <a:buSzPts val="2800"/>
              <a:buNone/>
            </a:pPr>
            <a:r>
              <a:t/>
            </a:r>
            <a:endParaRPr sz="3200"/>
          </a:p>
          <a:p>
            <a:pPr indent="0" lvl="0" marL="50800" rtl="0" algn="ctr">
              <a:lnSpc>
                <a:spcPct val="90000"/>
              </a:lnSpc>
              <a:spcBef>
                <a:spcPts val="1000"/>
              </a:spcBef>
              <a:spcAft>
                <a:spcPts val="0"/>
              </a:spcAft>
              <a:buSzPts val="2800"/>
              <a:buNone/>
            </a:pPr>
            <a:r>
              <a:t/>
            </a:r>
            <a:endParaRPr sz="3200"/>
          </a:p>
          <a:p>
            <a:pPr indent="-228600" lvl="0" marL="457200" marR="0" rtl="0" algn="l">
              <a:lnSpc>
                <a:spcPct val="90000"/>
              </a:lnSpc>
              <a:spcBef>
                <a:spcPts val="1000"/>
              </a:spcBef>
              <a:spcAft>
                <a:spcPts val="0"/>
              </a:spcAft>
              <a:buClr>
                <a:schemeClr val="dk1"/>
              </a:buClr>
              <a:buSzPts val="2800"/>
              <a:buFont typeface="Arial"/>
              <a:buNone/>
            </a:pPr>
            <a:r>
              <a:t/>
            </a:r>
            <a:endParaRPr sz="3200"/>
          </a:p>
        </p:txBody>
      </p:sp>
      <p:pic>
        <p:nvPicPr>
          <p:cNvPr id="195" name="Google Shape;195;p12"/>
          <p:cNvPicPr preferRelativeResize="0"/>
          <p:nvPr/>
        </p:nvPicPr>
        <p:blipFill rotWithShape="1">
          <a:blip r:embed="rId4">
            <a:alphaModFix/>
          </a:blip>
          <a:srcRect b="0" l="21073" r="0" t="0"/>
          <a:stretch/>
        </p:blipFill>
        <p:spPr>
          <a:xfrm>
            <a:off x="0" y="5463500"/>
            <a:ext cx="9622979" cy="1405250"/>
          </a:xfrm>
          <a:prstGeom prst="rect">
            <a:avLst/>
          </a:prstGeom>
          <a:noFill/>
          <a:ln>
            <a:noFill/>
          </a:ln>
        </p:spPr>
      </p:pic>
      <p:pic>
        <p:nvPicPr>
          <p:cNvPr id="196" name="Google Shape;196;p12"/>
          <p:cNvPicPr preferRelativeResize="0"/>
          <p:nvPr/>
        </p:nvPicPr>
        <p:blipFill rotWithShape="1">
          <a:blip r:embed="rId5">
            <a:alphaModFix/>
          </a:blip>
          <a:srcRect b="-4908" l="0" r="-4953" t="-4908"/>
          <a:stretch/>
        </p:blipFill>
        <p:spPr>
          <a:xfrm>
            <a:off x="10945261" y="5375072"/>
            <a:ext cx="1007509" cy="1346651"/>
          </a:xfrm>
          <a:prstGeom prst="rect">
            <a:avLst/>
          </a:prstGeom>
          <a:noFill/>
          <a:ln>
            <a:noFill/>
          </a:ln>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13"/>
          <p:cNvPicPr preferRelativeResize="0"/>
          <p:nvPr/>
        </p:nvPicPr>
        <p:blipFill rotWithShape="1">
          <a:blip r:embed="rId3">
            <a:alphaModFix/>
          </a:blip>
          <a:srcRect b="0" l="0" r="0" t="0"/>
          <a:stretch/>
        </p:blipFill>
        <p:spPr>
          <a:xfrm>
            <a:off x="2082150" y="-100"/>
            <a:ext cx="10134249" cy="1877775"/>
          </a:xfrm>
          <a:prstGeom prst="rect">
            <a:avLst/>
          </a:prstGeom>
          <a:noFill/>
          <a:ln>
            <a:noFill/>
          </a:ln>
        </p:spPr>
      </p:pic>
      <p:sp>
        <p:nvSpPr>
          <p:cNvPr id="202" name="Google Shape;202;p13"/>
          <p:cNvSpPr txBox="1"/>
          <p:nvPr>
            <p:ph idx="1" type="body"/>
          </p:nvPr>
        </p:nvSpPr>
        <p:spPr>
          <a:xfrm>
            <a:off x="838200" y="1391605"/>
            <a:ext cx="10515600" cy="3844306"/>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b="1" lang="en-GB" sz="3200" u="sng"/>
              <a:t>Our </a:t>
            </a:r>
            <a:r>
              <a:rPr b="1" lang="en-GB" sz="3200" u="sng"/>
              <a:t>School Day</a:t>
            </a:r>
            <a:endParaRPr b="1" sz="3200"/>
          </a:p>
          <a:p>
            <a:pPr indent="0" lvl="0" marL="50800" rtl="0" algn="l">
              <a:lnSpc>
                <a:spcPct val="90000"/>
              </a:lnSpc>
              <a:spcBef>
                <a:spcPts val="1000"/>
              </a:spcBef>
              <a:spcAft>
                <a:spcPts val="0"/>
              </a:spcAft>
              <a:buSzPts val="2800"/>
              <a:buNone/>
            </a:pPr>
            <a:r>
              <a:rPr lang="en-GB" sz="2000"/>
              <a:t>8.30am: – Soft start: children are able to come into </a:t>
            </a:r>
            <a:r>
              <a:rPr lang="en-GB" sz="2000"/>
              <a:t>their</a:t>
            </a:r>
            <a:r>
              <a:rPr lang="en-GB" sz="2000"/>
              <a:t> classes where early morning activities will be available alongside a piece of toast/fruit snack.</a:t>
            </a:r>
            <a:endParaRPr/>
          </a:p>
          <a:p>
            <a:pPr indent="0" lvl="0" marL="50800" rtl="0" algn="l">
              <a:lnSpc>
                <a:spcPct val="90000"/>
              </a:lnSpc>
              <a:spcBef>
                <a:spcPts val="1000"/>
              </a:spcBef>
              <a:spcAft>
                <a:spcPts val="0"/>
              </a:spcAft>
              <a:buSzPts val="2800"/>
              <a:buNone/>
            </a:pPr>
            <a:r>
              <a:rPr lang="en-GB" sz="2000"/>
              <a:t>8.45am: </a:t>
            </a:r>
            <a:r>
              <a:rPr lang="en-GB" sz="2000"/>
              <a:t>Registration.  All children should be in class. </a:t>
            </a:r>
            <a:endParaRPr/>
          </a:p>
          <a:p>
            <a:pPr indent="0" lvl="0" marL="50800" rtl="0" algn="l">
              <a:lnSpc>
                <a:spcPct val="90000"/>
              </a:lnSpc>
              <a:spcBef>
                <a:spcPts val="1000"/>
              </a:spcBef>
              <a:spcAft>
                <a:spcPts val="0"/>
              </a:spcAft>
              <a:buSzPts val="2800"/>
              <a:buNone/>
            </a:pPr>
            <a:r>
              <a:rPr lang="en-GB" sz="2000"/>
              <a:t>10.30am: Playtime in the playground followed by a fruit snack and drink in class.</a:t>
            </a:r>
            <a:endParaRPr/>
          </a:p>
          <a:p>
            <a:pPr indent="0" lvl="0" marL="50800" rtl="0" algn="l">
              <a:lnSpc>
                <a:spcPct val="90000"/>
              </a:lnSpc>
              <a:spcBef>
                <a:spcPts val="1000"/>
              </a:spcBef>
              <a:spcAft>
                <a:spcPts val="0"/>
              </a:spcAft>
              <a:buSzPts val="2800"/>
              <a:buNone/>
            </a:pPr>
            <a:r>
              <a:rPr lang="en-GB" sz="2000"/>
              <a:t>11.45am – 1.00pm: Lunch time – all children are provided with a free school meal by Norse. Children will choose from a hot cooked meal with vegetarian option, jacket potato or school packed lunch each day.  Norse will provide you with menus so you can see what the choices are. </a:t>
            </a:r>
            <a:endParaRPr sz="2000"/>
          </a:p>
          <a:p>
            <a:pPr indent="0" lvl="0" marL="50800" rtl="0" algn="l">
              <a:lnSpc>
                <a:spcPct val="90000"/>
              </a:lnSpc>
              <a:spcBef>
                <a:spcPts val="1000"/>
              </a:spcBef>
              <a:spcAft>
                <a:spcPts val="0"/>
              </a:spcAft>
              <a:buSzPts val="2800"/>
              <a:buNone/>
            </a:pPr>
            <a:r>
              <a:rPr lang="en-GB" sz="2000"/>
              <a:t>3.00pm: End of sc</a:t>
            </a:r>
            <a:r>
              <a:rPr lang="en-GB" sz="2000"/>
              <a:t>hool day.  </a:t>
            </a:r>
            <a:r>
              <a:rPr lang="en-GB" sz="2000"/>
              <a:t>Children</a:t>
            </a:r>
            <a:r>
              <a:rPr lang="en-GB" sz="2000"/>
              <a:t> will be collected from their building entrance or escorted to After School Club as appropriate. </a:t>
            </a:r>
            <a:endParaRPr/>
          </a:p>
          <a:p>
            <a:pPr indent="0" lvl="0" marL="50800" rtl="0" algn="ctr">
              <a:lnSpc>
                <a:spcPct val="90000"/>
              </a:lnSpc>
              <a:spcBef>
                <a:spcPts val="1000"/>
              </a:spcBef>
              <a:spcAft>
                <a:spcPts val="0"/>
              </a:spcAft>
              <a:buSzPts val="2800"/>
              <a:buNone/>
            </a:pPr>
            <a:r>
              <a:t/>
            </a:r>
            <a:endParaRPr sz="3200"/>
          </a:p>
          <a:p>
            <a:pPr indent="0" lvl="0" marL="50800" rtl="0" algn="ctr">
              <a:lnSpc>
                <a:spcPct val="90000"/>
              </a:lnSpc>
              <a:spcBef>
                <a:spcPts val="1000"/>
              </a:spcBef>
              <a:spcAft>
                <a:spcPts val="0"/>
              </a:spcAft>
              <a:buSzPts val="2800"/>
              <a:buNone/>
            </a:pPr>
            <a:r>
              <a:t/>
            </a:r>
            <a:endParaRPr sz="3200"/>
          </a:p>
          <a:p>
            <a:pPr indent="-228600" lvl="0" marL="457200" marR="0" rtl="0" algn="l">
              <a:lnSpc>
                <a:spcPct val="90000"/>
              </a:lnSpc>
              <a:spcBef>
                <a:spcPts val="1000"/>
              </a:spcBef>
              <a:spcAft>
                <a:spcPts val="0"/>
              </a:spcAft>
              <a:buClr>
                <a:schemeClr val="dk1"/>
              </a:buClr>
              <a:buSzPts val="2800"/>
              <a:buFont typeface="Arial"/>
              <a:buNone/>
            </a:pPr>
            <a:r>
              <a:t/>
            </a:r>
            <a:endParaRPr sz="3200"/>
          </a:p>
        </p:txBody>
      </p:sp>
      <p:pic>
        <p:nvPicPr>
          <p:cNvPr id="203" name="Google Shape;203;p13"/>
          <p:cNvPicPr preferRelativeResize="0"/>
          <p:nvPr/>
        </p:nvPicPr>
        <p:blipFill rotWithShape="1">
          <a:blip r:embed="rId4">
            <a:alphaModFix/>
          </a:blip>
          <a:srcRect b="0" l="21073" r="0" t="0"/>
          <a:stretch/>
        </p:blipFill>
        <p:spPr>
          <a:xfrm>
            <a:off x="0" y="5463500"/>
            <a:ext cx="9622979" cy="1405250"/>
          </a:xfrm>
          <a:prstGeom prst="rect">
            <a:avLst/>
          </a:prstGeom>
          <a:noFill/>
          <a:ln>
            <a:noFill/>
          </a:ln>
        </p:spPr>
      </p:pic>
      <p:pic>
        <p:nvPicPr>
          <p:cNvPr id="204" name="Google Shape;204;p13"/>
          <p:cNvPicPr preferRelativeResize="0"/>
          <p:nvPr/>
        </p:nvPicPr>
        <p:blipFill rotWithShape="1">
          <a:blip r:embed="rId5">
            <a:alphaModFix/>
          </a:blip>
          <a:srcRect b="-4908" l="0" r="-4953" t="-4908"/>
          <a:stretch/>
        </p:blipFill>
        <p:spPr>
          <a:xfrm>
            <a:off x="10945261" y="5375072"/>
            <a:ext cx="1007509" cy="1346651"/>
          </a:xfrm>
          <a:prstGeom prst="rect">
            <a:avLst/>
          </a:prstGeom>
          <a:noFill/>
          <a:ln>
            <a:noFill/>
          </a:ln>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4"/>
          <p:cNvPicPr preferRelativeResize="0"/>
          <p:nvPr/>
        </p:nvPicPr>
        <p:blipFill rotWithShape="1">
          <a:blip r:embed="rId3">
            <a:alphaModFix/>
          </a:blip>
          <a:srcRect b="0" l="0" r="0" t="0"/>
          <a:stretch/>
        </p:blipFill>
        <p:spPr>
          <a:xfrm>
            <a:off x="2082150" y="-100"/>
            <a:ext cx="10134249" cy="1877775"/>
          </a:xfrm>
          <a:prstGeom prst="rect">
            <a:avLst/>
          </a:prstGeom>
          <a:noFill/>
          <a:ln>
            <a:noFill/>
          </a:ln>
        </p:spPr>
      </p:pic>
      <p:sp>
        <p:nvSpPr>
          <p:cNvPr id="210" name="Google Shape;210;p14"/>
          <p:cNvSpPr txBox="1"/>
          <p:nvPr>
            <p:ph idx="1" type="body"/>
          </p:nvPr>
        </p:nvSpPr>
        <p:spPr>
          <a:xfrm>
            <a:off x="838200" y="1095900"/>
            <a:ext cx="10515600" cy="4824600"/>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lang="en-GB" sz="3100" u="sng"/>
              <a:t>Attendance</a:t>
            </a:r>
            <a:endParaRPr sz="3100"/>
          </a:p>
          <a:p>
            <a:pPr indent="-393700" lvl="0" marL="457200" marR="0" rtl="0" algn="l">
              <a:lnSpc>
                <a:spcPct val="90000"/>
              </a:lnSpc>
              <a:spcBef>
                <a:spcPts val="1000"/>
              </a:spcBef>
              <a:spcAft>
                <a:spcPts val="0"/>
              </a:spcAft>
              <a:buClr>
                <a:schemeClr val="dk1"/>
              </a:buClr>
              <a:buSzPts val="2600"/>
              <a:buFont typeface="Arial"/>
              <a:buChar char="•"/>
            </a:pPr>
            <a:r>
              <a:rPr lang="en-GB" sz="1800"/>
              <a:t>Term date information is available</a:t>
            </a:r>
            <a:r>
              <a:rPr lang="en-GB" sz="1800"/>
              <a:t> on our website calendar. </a:t>
            </a:r>
            <a:endParaRPr sz="1800"/>
          </a:p>
          <a:p>
            <a:pPr indent="-393700" lvl="0" marL="457200" marR="0" rtl="0" algn="l">
              <a:lnSpc>
                <a:spcPct val="90000"/>
              </a:lnSpc>
              <a:spcBef>
                <a:spcPts val="1000"/>
              </a:spcBef>
              <a:spcAft>
                <a:spcPts val="0"/>
              </a:spcAft>
              <a:buClr>
                <a:schemeClr val="dk1"/>
              </a:buClr>
              <a:buSzPts val="2600"/>
              <a:buFont typeface="Arial"/>
              <a:buChar char="•"/>
            </a:pPr>
            <a:r>
              <a:rPr lang="en-GB" sz="1800"/>
              <a:t>We ask that all children are present in school every day unless they are too unwell to attend, in which case we ask that you inform school prior to the start of the school day.  It is important that the children know that school is important and should be attended each day unless they are too unwell.  School starts at 8.30 am and children should be in on time each day, ready to start their school day. </a:t>
            </a:r>
            <a:endParaRPr sz="2600"/>
          </a:p>
          <a:p>
            <a:pPr indent="-393700" lvl="0" marL="457200" marR="0" rtl="0" algn="l">
              <a:lnSpc>
                <a:spcPct val="90000"/>
              </a:lnSpc>
              <a:spcBef>
                <a:spcPts val="1000"/>
              </a:spcBef>
              <a:spcAft>
                <a:spcPts val="0"/>
              </a:spcAft>
              <a:buClr>
                <a:schemeClr val="dk1"/>
              </a:buClr>
              <a:buSzPts val="2600"/>
              <a:buFont typeface="Arial"/>
              <a:buChar char="•"/>
            </a:pPr>
            <a:r>
              <a:rPr lang="en-GB" sz="1800"/>
              <a:t>The doors for school open at 8.30am, children are welcome to arrive in class from this time. They can come into the class where there will be activities for them to settle to, along with toast and fruit to start the day.  All children should be in class by 8:45am each day. </a:t>
            </a:r>
            <a:endParaRPr sz="2600"/>
          </a:p>
          <a:p>
            <a:pPr indent="-393700" lvl="0" marL="457200" marR="0" rtl="0" algn="l">
              <a:lnSpc>
                <a:spcPct val="90000"/>
              </a:lnSpc>
              <a:spcBef>
                <a:spcPts val="1000"/>
              </a:spcBef>
              <a:spcAft>
                <a:spcPts val="0"/>
              </a:spcAft>
              <a:buClr>
                <a:schemeClr val="dk1"/>
              </a:buClr>
              <a:buSzPts val="2600"/>
              <a:buFont typeface="Arial"/>
              <a:buChar char="•"/>
            </a:pPr>
            <a:r>
              <a:rPr lang="en-GB" sz="1800"/>
              <a:t>Unfortunately, we are not able to authorise holiday of any description in term time, in line with Government guidance.  There is a fine system in place for all </a:t>
            </a:r>
            <a:r>
              <a:rPr lang="en-GB" sz="1800">
                <a:extLst>
                  <a:ext uri="http://customooxmlschemas.google.com/">
                    <go:slidesCustomData xmlns:go="http://customooxmlschemas.google.com/" textRoundtripDataId="2"/>
                  </a:ext>
                </a:extLst>
              </a:rPr>
              <a:t>schools</a:t>
            </a:r>
            <a:r>
              <a:rPr lang="en-GB" sz="1800"/>
              <a:t> should a child be absent for 9 unauthorised sessions (4.5 days during a six week period) </a:t>
            </a:r>
            <a:endParaRPr sz="1800"/>
          </a:p>
          <a:p>
            <a:pPr indent="0" lvl="0" marL="50800" rtl="0" algn="ctr">
              <a:lnSpc>
                <a:spcPct val="90000"/>
              </a:lnSpc>
              <a:spcBef>
                <a:spcPts val="1000"/>
              </a:spcBef>
              <a:spcAft>
                <a:spcPts val="0"/>
              </a:spcAft>
              <a:buSzPts val="2800"/>
              <a:buNone/>
            </a:pPr>
            <a:r>
              <a:t/>
            </a:r>
            <a:endParaRPr sz="1800"/>
          </a:p>
          <a:p>
            <a:pPr indent="0" lvl="0" marL="50800" rtl="0" algn="ctr">
              <a:lnSpc>
                <a:spcPct val="90000"/>
              </a:lnSpc>
              <a:spcBef>
                <a:spcPts val="1000"/>
              </a:spcBef>
              <a:spcAft>
                <a:spcPts val="0"/>
              </a:spcAft>
              <a:buSzPts val="2800"/>
              <a:buNone/>
            </a:pPr>
            <a:r>
              <a:t/>
            </a:r>
            <a:endParaRPr sz="2000"/>
          </a:p>
          <a:p>
            <a:pPr indent="-228600" lvl="0" marL="457200" marR="0" rtl="0" algn="l">
              <a:lnSpc>
                <a:spcPct val="90000"/>
              </a:lnSpc>
              <a:spcBef>
                <a:spcPts val="1000"/>
              </a:spcBef>
              <a:spcAft>
                <a:spcPts val="0"/>
              </a:spcAft>
              <a:buClr>
                <a:schemeClr val="dk1"/>
              </a:buClr>
              <a:buSzPts val="2800"/>
              <a:buFont typeface="Arial"/>
              <a:buNone/>
            </a:pPr>
            <a:r>
              <a:t/>
            </a:r>
            <a:endParaRPr sz="3200"/>
          </a:p>
        </p:txBody>
      </p:sp>
      <p:pic>
        <p:nvPicPr>
          <p:cNvPr id="211" name="Google Shape;211;p14"/>
          <p:cNvPicPr preferRelativeResize="0"/>
          <p:nvPr/>
        </p:nvPicPr>
        <p:blipFill rotWithShape="1">
          <a:blip r:embed="rId4">
            <a:alphaModFix/>
          </a:blip>
          <a:srcRect b="0" l="21073" r="0" t="0"/>
          <a:stretch/>
        </p:blipFill>
        <p:spPr>
          <a:xfrm>
            <a:off x="0" y="5463500"/>
            <a:ext cx="9622979" cy="1405250"/>
          </a:xfrm>
          <a:prstGeom prst="rect">
            <a:avLst/>
          </a:prstGeom>
          <a:noFill/>
          <a:ln>
            <a:noFill/>
          </a:ln>
        </p:spPr>
      </p:pic>
      <p:pic>
        <p:nvPicPr>
          <p:cNvPr id="212" name="Google Shape;212;p14"/>
          <p:cNvPicPr preferRelativeResize="0"/>
          <p:nvPr/>
        </p:nvPicPr>
        <p:blipFill rotWithShape="1">
          <a:blip r:embed="rId5">
            <a:alphaModFix/>
          </a:blip>
          <a:srcRect b="-4908" l="0" r="-4953" t="-4908"/>
          <a:stretch/>
        </p:blipFill>
        <p:spPr>
          <a:xfrm>
            <a:off x="10945261" y="5375072"/>
            <a:ext cx="1007509" cy="1346651"/>
          </a:xfrm>
          <a:prstGeom prst="rect">
            <a:avLst/>
          </a:prstGeom>
          <a:noFill/>
          <a:ln>
            <a:noFill/>
          </a:ln>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15"/>
          <p:cNvPicPr preferRelativeResize="0"/>
          <p:nvPr/>
        </p:nvPicPr>
        <p:blipFill rotWithShape="1">
          <a:blip r:embed="rId3">
            <a:alphaModFix/>
          </a:blip>
          <a:srcRect b="0" l="0" r="0" t="0"/>
          <a:stretch/>
        </p:blipFill>
        <p:spPr>
          <a:xfrm>
            <a:off x="2082150" y="-100"/>
            <a:ext cx="10134249" cy="1877775"/>
          </a:xfrm>
          <a:prstGeom prst="rect">
            <a:avLst/>
          </a:prstGeom>
          <a:noFill/>
          <a:ln>
            <a:noFill/>
          </a:ln>
        </p:spPr>
      </p:pic>
      <p:sp>
        <p:nvSpPr>
          <p:cNvPr id="218" name="Google Shape;218;p15"/>
          <p:cNvSpPr txBox="1"/>
          <p:nvPr>
            <p:ph idx="1" type="body"/>
          </p:nvPr>
        </p:nvSpPr>
        <p:spPr>
          <a:xfrm>
            <a:off x="838200" y="1095888"/>
            <a:ext cx="10515600" cy="4400949"/>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b="1" lang="en-GB" sz="3200" u="sng"/>
              <a:t>Keeping children safe</a:t>
            </a:r>
            <a:endParaRPr b="1" sz="3200" u="sng"/>
          </a:p>
          <a:p>
            <a:pPr indent="0" lvl="0" marL="50800" rtl="0" algn="l">
              <a:lnSpc>
                <a:spcPct val="90000"/>
              </a:lnSpc>
              <a:spcBef>
                <a:spcPts val="1000"/>
              </a:spcBef>
              <a:spcAft>
                <a:spcPts val="0"/>
              </a:spcAft>
              <a:buSzPts val="2800"/>
              <a:buNone/>
            </a:pPr>
            <a:r>
              <a:rPr lang="en-GB" sz="2100"/>
              <a:t>In school we know that you need to know that we are keeping your child safe at all times. . .</a:t>
            </a:r>
            <a:endParaRPr sz="2100"/>
          </a:p>
          <a:p>
            <a:pPr indent="-412750" lvl="0" marL="457200" marR="0" rtl="0" algn="l">
              <a:lnSpc>
                <a:spcPct val="90000"/>
              </a:lnSpc>
              <a:spcBef>
                <a:spcPts val="1000"/>
              </a:spcBef>
              <a:spcAft>
                <a:spcPts val="0"/>
              </a:spcAft>
              <a:buClr>
                <a:schemeClr val="dk1"/>
              </a:buClr>
              <a:buSzPts val="2900"/>
              <a:buFont typeface="Arial"/>
              <a:buChar char="•"/>
            </a:pPr>
            <a:r>
              <a:rPr lang="en-GB" sz="2100"/>
              <a:t>We have a school fob system for all buildings so that no unauthorised adults are able to access the buildings.</a:t>
            </a:r>
            <a:endParaRPr sz="2900"/>
          </a:p>
          <a:p>
            <a:pPr indent="-412750" lvl="0" marL="457200" marR="0" rtl="0" algn="l">
              <a:lnSpc>
                <a:spcPct val="90000"/>
              </a:lnSpc>
              <a:spcBef>
                <a:spcPts val="1000"/>
              </a:spcBef>
              <a:spcAft>
                <a:spcPts val="0"/>
              </a:spcAft>
              <a:buClr>
                <a:schemeClr val="dk1"/>
              </a:buClr>
              <a:buSzPts val="2900"/>
              <a:buFont typeface="Arial"/>
              <a:buChar char="•"/>
            </a:pPr>
            <a:r>
              <a:rPr lang="en-GB" sz="2100">
                <a:extLst>
                  <a:ext uri="http://customooxmlschemas.google.com/">
                    <go:slidesCustomData xmlns:go="http://customooxmlschemas.google.com/" textRoundtripDataId="3"/>
                  </a:ext>
                </a:extLst>
              </a:rPr>
              <a:t>All our staff are first aid trained</a:t>
            </a:r>
            <a:r>
              <a:rPr lang="en-GB" sz="2100"/>
              <a:t>, we ask that any medical or allergy forms are completed prior to your child starting in September for example asthma care plans.  This means we can help your child quickly and effectively should they need medical attention.</a:t>
            </a:r>
            <a:endParaRPr sz="2100"/>
          </a:p>
          <a:p>
            <a:pPr indent="-412750" lvl="0" marL="457200" marR="0" rtl="0" algn="l">
              <a:lnSpc>
                <a:spcPct val="90000"/>
              </a:lnSpc>
              <a:spcBef>
                <a:spcPts val="1000"/>
              </a:spcBef>
              <a:spcAft>
                <a:spcPts val="0"/>
              </a:spcAft>
              <a:buClr>
                <a:schemeClr val="dk1"/>
              </a:buClr>
              <a:buSzPts val="2900"/>
              <a:buFont typeface="Arial"/>
              <a:buChar char="•"/>
            </a:pPr>
            <a:r>
              <a:rPr lang="en-GB" sz="2100"/>
              <a:t>Our head injury procedure means we will contact you if your child has had a bump to the head, to discuss what happened and how your child is.  We also issue emails to you via Meditracker for all accidents and medical incidents so you will know what has happened and what treatment your child has received.</a:t>
            </a:r>
            <a:endParaRPr sz="2100"/>
          </a:p>
        </p:txBody>
      </p:sp>
      <p:pic>
        <p:nvPicPr>
          <p:cNvPr id="219" name="Google Shape;219;p15"/>
          <p:cNvPicPr preferRelativeResize="0"/>
          <p:nvPr/>
        </p:nvPicPr>
        <p:blipFill rotWithShape="1">
          <a:blip r:embed="rId4">
            <a:alphaModFix/>
          </a:blip>
          <a:srcRect b="0" l="21073" r="0" t="0"/>
          <a:stretch/>
        </p:blipFill>
        <p:spPr>
          <a:xfrm>
            <a:off x="0" y="5463500"/>
            <a:ext cx="9622979" cy="1405250"/>
          </a:xfrm>
          <a:prstGeom prst="rect">
            <a:avLst/>
          </a:prstGeom>
          <a:noFill/>
          <a:ln>
            <a:noFill/>
          </a:ln>
        </p:spPr>
      </p:pic>
      <p:pic>
        <p:nvPicPr>
          <p:cNvPr id="220" name="Google Shape;220;p15"/>
          <p:cNvPicPr preferRelativeResize="0"/>
          <p:nvPr/>
        </p:nvPicPr>
        <p:blipFill rotWithShape="1">
          <a:blip r:embed="rId5">
            <a:alphaModFix/>
          </a:blip>
          <a:srcRect b="-4908" l="0" r="-4953" t="-4908"/>
          <a:stretch/>
        </p:blipFill>
        <p:spPr>
          <a:xfrm>
            <a:off x="10945261" y="5375072"/>
            <a:ext cx="1007509" cy="1346651"/>
          </a:xfrm>
          <a:prstGeom prst="rect">
            <a:avLst/>
          </a:prstGeom>
          <a:noFill/>
          <a:ln>
            <a:noFill/>
          </a:ln>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16"/>
          <p:cNvPicPr preferRelativeResize="0"/>
          <p:nvPr/>
        </p:nvPicPr>
        <p:blipFill rotWithShape="1">
          <a:blip r:embed="rId3">
            <a:alphaModFix/>
          </a:blip>
          <a:srcRect b="0" l="0" r="0" t="0"/>
          <a:stretch/>
        </p:blipFill>
        <p:spPr>
          <a:xfrm>
            <a:off x="2082150" y="-100"/>
            <a:ext cx="10134249" cy="1877775"/>
          </a:xfrm>
          <a:prstGeom prst="rect">
            <a:avLst/>
          </a:prstGeom>
          <a:noFill/>
          <a:ln>
            <a:noFill/>
          </a:ln>
        </p:spPr>
      </p:pic>
      <p:sp>
        <p:nvSpPr>
          <p:cNvPr id="226" name="Google Shape;226;p16"/>
          <p:cNvSpPr txBox="1"/>
          <p:nvPr>
            <p:ph idx="1" type="body"/>
          </p:nvPr>
        </p:nvSpPr>
        <p:spPr>
          <a:xfrm>
            <a:off x="838200" y="1095901"/>
            <a:ext cx="10515600" cy="4670400"/>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b="1" lang="en-GB" sz="3200" u="sng"/>
              <a:t>Keeping children safe – Safeguarding</a:t>
            </a:r>
            <a:endParaRPr/>
          </a:p>
          <a:p>
            <a:pPr indent="0" lvl="0" marL="0" marR="0" rtl="0" algn="l">
              <a:lnSpc>
                <a:spcPct val="90000"/>
              </a:lnSpc>
              <a:spcBef>
                <a:spcPts val="1000"/>
              </a:spcBef>
              <a:spcAft>
                <a:spcPts val="0"/>
              </a:spcAft>
              <a:buSzPts val="2800"/>
              <a:buNone/>
            </a:pPr>
            <a:r>
              <a:rPr lang="en-GB" sz="2200"/>
              <a:t>We have 4 fully trained designated Safeguarding leads in school. Ms Coleman, Mrs Stevens, Mrs Howes and Mrs Muff are here should you have any questions or need to report a concern at any time.  </a:t>
            </a:r>
            <a:endParaRPr sz="2200"/>
          </a:p>
          <a:p>
            <a:pPr indent="457200" lvl="0" marL="0" marR="0" rtl="0" algn="l">
              <a:lnSpc>
                <a:spcPct val="90000"/>
              </a:lnSpc>
              <a:spcBef>
                <a:spcPts val="1000"/>
              </a:spcBef>
              <a:spcAft>
                <a:spcPts val="0"/>
              </a:spcAft>
              <a:buSzPts val="2800"/>
              <a:buNone/>
            </a:pPr>
            <a:r>
              <a:rPr b="1" lang="en-GB" sz="1400"/>
              <a:t>Ms Coleman				Mrs Stevens					Mrs Howes				Mrs Muff</a:t>
            </a:r>
            <a:endParaRPr b="1" sz="1400"/>
          </a:p>
          <a:p>
            <a:pPr indent="0" lvl="0" marL="0" marR="0" rtl="0" algn="l">
              <a:lnSpc>
                <a:spcPct val="90000"/>
              </a:lnSpc>
              <a:spcBef>
                <a:spcPts val="1000"/>
              </a:spcBef>
              <a:spcAft>
                <a:spcPts val="0"/>
              </a:spcAft>
              <a:buSzPts val="2800"/>
              <a:buNone/>
            </a:pPr>
            <a:r>
              <a:rPr lang="en-GB" sz="1200"/>
              <a:t>              Headteacher			     	    	     Senco					   Teacher			    Parent Support Advisor</a:t>
            </a:r>
            <a:endParaRPr sz="1200"/>
          </a:p>
          <a:p>
            <a:pPr indent="0" lvl="0" marL="457200" marR="0" rtl="0" algn="l">
              <a:lnSpc>
                <a:spcPct val="90000"/>
              </a:lnSpc>
              <a:spcBef>
                <a:spcPts val="1000"/>
              </a:spcBef>
              <a:spcAft>
                <a:spcPts val="0"/>
              </a:spcAft>
              <a:buSzPts val="2800"/>
              <a:buNone/>
            </a:pPr>
            <a:r>
              <a:t/>
            </a:r>
            <a:endParaRPr sz="2200"/>
          </a:p>
          <a:p>
            <a:pPr indent="0" lvl="0" marL="457200" marR="0" rtl="0" algn="l">
              <a:lnSpc>
                <a:spcPct val="90000"/>
              </a:lnSpc>
              <a:spcBef>
                <a:spcPts val="1000"/>
              </a:spcBef>
              <a:spcAft>
                <a:spcPts val="0"/>
              </a:spcAft>
              <a:buSzPts val="2800"/>
              <a:buNone/>
            </a:pPr>
            <a:r>
              <a:t/>
            </a:r>
            <a:endParaRPr sz="2200"/>
          </a:p>
          <a:p>
            <a:pPr indent="0" lvl="0" marL="457200" marR="0" rtl="0" algn="l">
              <a:lnSpc>
                <a:spcPct val="90000"/>
              </a:lnSpc>
              <a:spcBef>
                <a:spcPts val="1000"/>
              </a:spcBef>
              <a:spcAft>
                <a:spcPts val="0"/>
              </a:spcAft>
              <a:buSzPts val="2800"/>
              <a:buNone/>
            </a:pPr>
            <a:r>
              <a:t/>
            </a:r>
            <a:endParaRPr sz="2200"/>
          </a:p>
          <a:p>
            <a:pPr indent="0" lvl="0" marL="0" marR="0" rtl="0" algn="l">
              <a:lnSpc>
                <a:spcPct val="90000"/>
              </a:lnSpc>
              <a:spcBef>
                <a:spcPts val="1000"/>
              </a:spcBef>
              <a:spcAft>
                <a:spcPts val="0"/>
              </a:spcAft>
              <a:buSzPts val="2800"/>
              <a:buNone/>
            </a:pPr>
            <a:r>
              <a:rPr lang="en-GB" sz="2200"/>
              <a:t>The whole staff team work together to ensure that all children are kept safe. Any concerns are reported, taken </a:t>
            </a:r>
            <a:r>
              <a:rPr lang="en-GB" sz="2200"/>
              <a:t>seriously</a:t>
            </a:r>
            <a:r>
              <a:rPr lang="en-GB" sz="2200"/>
              <a:t> and investigated appropriately. We have a robust, secure monitoring system for all children to ensure their safety and well being.</a:t>
            </a:r>
            <a:endParaRPr sz="2200"/>
          </a:p>
          <a:p>
            <a:pPr indent="0" lvl="0" marL="50800" rtl="0" algn="ctr">
              <a:lnSpc>
                <a:spcPct val="90000"/>
              </a:lnSpc>
              <a:spcBef>
                <a:spcPts val="1000"/>
              </a:spcBef>
              <a:spcAft>
                <a:spcPts val="0"/>
              </a:spcAft>
              <a:buSzPts val="2800"/>
              <a:buNone/>
            </a:pPr>
            <a:r>
              <a:t/>
            </a:r>
            <a:endParaRPr sz="2400"/>
          </a:p>
          <a:p>
            <a:pPr indent="-228600" lvl="0" marL="457200" marR="0" rtl="0" algn="l">
              <a:lnSpc>
                <a:spcPct val="90000"/>
              </a:lnSpc>
              <a:spcBef>
                <a:spcPts val="1000"/>
              </a:spcBef>
              <a:spcAft>
                <a:spcPts val="0"/>
              </a:spcAft>
              <a:buClr>
                <a:schemeClr val="dk1"/>
              </a:buClr>
              <a:buSzPts val="2800"/>
              <a:buFont typeface="Arial"/>
              <a:buNone/>
            </a:pPr>
            <a:r>
              <a:t/>
            </a:r>
            <a:endParaRPr sz="4400"/>
          </a:p>
          <a:p>
            <a:pPr indent="0" lvl="0" marL="50800" rtl="0" algn="ctr">
              <a:lnSpc>
                <a:spcPct val="90000"/>
              </a:lnSpc>
              <a:spcBef>
                <a:spcPts val="1000"/>
              </a:spcBef>
              <a:spcAft>
                <a:spcPts val="0"/>
              </a:spcAft>
              <a:buSzPts val="2800"/>
              <a:buNone/>
            </a:pPr>
            <a:r>
              <a:t/>
            </a:r>
            <a:endParaRPr b="1" sz="3200" u="sng"/>
          </a:p>
          <a:p>
            <a:pPr indent="0" lvl="0" marL="50800" rtl="0" algn="ctr">
              <a:lnSpc>
                <a:spcPct val="90000"/>
              </a:lnSpc>
              <a:spcBef>
                <a:spcPts val="1000"/>
              </a:spcBef>
              <a:spcAft>
                <a:spcPts val="0"/>
              </a:spcAft>
              <a:buSzPts val="2800"/>
              <a:buNone/>
            </a:pPr>
            <a:r>
              <a:t/>
            </a:r>
            <a:endParaRPr b="1" sz="3200" u="sng"/>
          </a:p>
        </p:txBody>
      </p:sp>
      <p:pic>
        <p:nvPicPr>
          <p:cNvPr id="227" name="Google Shape;227;p16"/>
          <p:cNvPicPr preferRelativeResize="0"/>
          <p:nvPr/>
        </p:nvPicPr>
        <p:blipFill rotWithShape="1">
          <a:blip r:embed="rId4">
            <a:alphaModFix/>
          </a:blip>
          <a:srcRect b="0" l="21073" r="0" t="0"/>
          <a:stretch/>
        </p:blipFill>
        <p:spPr>
          <a:xfrm>
            <a:off x="0" y="5647775"/>
            <a:ext cx="9622975" cy="1220975"/>
          </a:xfrm>
          <a:prstGeom prst="rect">
            <a:avLst/>
          </a:prstGeom>
          <a:noFill/>
          <a:ln>
            <a:noFill/>
          </a:ln>
        </p:spPr>
      </p:pic>
      <p:pic>
        <p:nvPicPr>
          <p:cNvPr id="228" name="Google Shape;228;p16"/>
          <p:cNvPicPr preferRelativeResize="0"/>
          <p:nvPr/>
        </p:nvPicPr>
        <p:blipFill rotWithShape="1">
          <a:blip r:embed="rId5">
            <a:alphaModFix/>
          </a:blip>
          <a:srcRect b="-4908" l="0" r="-4953" t="-4908"/>
          <a:stretch/>
        </p:blipFill>
        <p:spPr>
          <a:xfrm>
            <a:off x="10945261" y="5375072"/>
            <a:ext cx="1007509" cy="1346651"/>
          </a:xfrm>
          <a:prstGeom prst="rect">
            <a:avLst/>
          </a:prstGeom>
          <a:noFill/>
          <a:ln>
            <a:noFill/>
          </a:ln>
        </p:spPr>
      </p:pic>
      <p:pic>
        <p:nvPicPr>
          <p:cNvPr descr="Screen Shot 2020-05-13 at 13.35.36.png" id="229" name="Google Shape;229;p16"/>
          <p:cNvPicPr preferRelativeResize="0"/>
          <p:nvPr/>
        </p:nvPicPr>
        <p:blipFill rotWithShape="1">
          <a:blip r:embed="rId6">
            <a:alphaModFix/>
          </a:blip>
          <a:srcRect b="0" l="0" r="0" t="0"/>
          <a:stretch/>
        </p:blipFill>
        <p:spPr>
          <a:xfrm>
            <a:off x="1445508" y="3378300"/>
            <a:ext cx="796266" cy="1146625"/>
          </a:xfrm>
          <a:prstGeom prst="rect">
            <a:avLst/>
          </a:prstGeom>
          <a:noFill/>
          <a:ln>
            <a:noFill/>
          </a:ln>
        </p:spPr>
      </p:pic>
      <p:pic>
        <p:nvPicPr>
          <p:cNvPr descr="D:\STAFF\7E5D1D64CA.jpg" id="230" name="Google Shape;230;p16"/>
          <p:cNvPicPr preferRelativeResize="0"/>
          <p:nvPr/>
        </p:nvPicPr>
        <p:blipFill rotWithShape="1">
          <a:blip r:embed="rId7">
            <a:alphaModFix/>
          </a:blip>
          <a:srcRect b="0" l="0" r="0" t="0"/>
          <a:stretch/>
        </p:blipFill>
        <p:spPr>
          <a:xfrm>
            <a:off x="4060646" y="3378313"/>
            <a:ext cx="921592" cy="1146625"/>
          </a:xfrm>
          <a:prstGeom prst="rect">
            <a:avLst/>
          </a:prstGeom>
          <a:noFill/>
          <a:ln>
            <a:noFill/>
          </a:ln>
        </p:spPr>
      </p:pic>
      <p:pic>
        <p:nvPicPr>
          <p:cNvPr id="231" name="Google Shape;231;p16"/>
          <p:cNvPicPr preferRelativeResize="0"/>
          <p:nvPr/>
        </p:nvPicPr>
        <p:blipFill rotWithShape="1">
          <a:blip r:embed="rId8">
            <a:alphaModFix/>
          </a:blip>
          <a:srcRect b="0" l="0" r="0" t="0"/>
          <a:stretch/>
        </p:blipFill>
        <p:spPr>
          <a:xfrm>
            <a:off x="6801100" y="3321926"/>
            <a:ext cx="921600" cy="1143640"/>
          </a:xfrm>
          <a:prstGeom prst="rect">
            <a:avLst/>
          </a:prstGeom>
          <a:noFill/>
          <a:ln>
            <a:noFill/>
          </a:ln>
        </p:spPr>
      </p:pic>
      <p:pic>
        <p:nvPicPr>
          <p:cNvPr id="232" name="Google Shape;232;p16"/>
          <p:cNvPicPr preferRelativeResize="0"/>
          <p:nvPr/>
        </p:nvPicPr>
        <p:blipFill rotWithShape="1">
          <a:blip r:embed="rId9">
            <a:alphaModFix/>
          </a:blip>
          <a:srcRect b="0" l="0" r="0" t="0"/>
          <a:stretch/>
        </p:blipFill>
        <p:spPr>
          <a:xfrm>
            <a:off x="9137525" y="3321913"/>
            <a:ext cx="1007525" cy="1259411"/>
          </a:xfrm>
          <a:prstGeom prst="rect">
            <a:avLst/>
          </a:prstGeom>
          <a:noFill/>
          <a:ln>
            <a:noFill/>
          </a:ln>
        </p:spPr>
      </p:pic>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17"/>
          <p:cNvPicPr preferRelativeResize="0"/>
          <p:nvPr/>
        </p:nvPicPr>
        <p:blipFill rotWithShape="1">
          <a:blip r:embed="rId3">
            <a:alphaModFix/>
          </a:blip>
          <a:srcRect b="0" l="0" r="0" t="0"/>
          <a:stretch/>
        </p:blipFill>
        <p:spPr>
          <a:xfrm>
            <a:off x="2082150" y="-100"/>
            <a:ext cx="10134249" cy="1877775"/>
          </a:xfrm>
          <a:prstGeom prst="rect">
            <a:avLst/>
          </a:prstGeom>
          <a:noFill/>
          <a:ln>
            <a:noFill/>
          </a:ln>
        </p:spPr>
      </p:pic>
      <p:pic>
        <p:nvPicPr>
          <p:cNvPr id="238" name="Google Shape;238;p17"/>
          <p:cNvPicPr preferRelativeResize="0"/>
          <p:nvPr/>
        </p:nvPicPr>
        <p:blipFill rotWithShape="1">
          <a:blip r:embed="rId4">
            <a:alphaModFix/>
          </a:blip>
          <a:srcRect b="0" l="21073" r="0" t="0"/>
          <a:stretch/>
        </p:blipFill>
        <p:spPr>
          <a:xfrm>
            <a:off x="0" y="5463500"/>
            <a:ext cx="9622979" cy="1405250"/>
          </a:xfrm>
          <a:prstGeom prst="rect">
            <a:avLst/>
          </a:prstGeom>
          <a:noFill/>
          <a:ln>
            <a:noFill/>
          </a:ln>
        </p:spPr>
      </p:pic>
      <p:pic>
        <p:nvPicPr>
          <p:cNvPr id="239" name="Google Shape;239;p17"/>
          <p:cNvPicPr preferRelativeResize="0"/>
          <p:nvPr/>
        </p:nvPicPr>
        <p:blipFill rotWithShape="1">
          <a:blip r:embed="rId5">
            <a:alphaModFix/>
          </a:blip>
          <a:srcRect b="-4908" l="0" r="-4953" t="-4908"/>
          <a:stretch/>
        </p:blipFill>
        <p:spPr>
          <a:xfrm>
            <a:off x="10945261" y="5375072"/>
            <a:ext cx="1007509" cy="1346651"/>
          </a:xfrm>
          <a:prstGeom prst="rect">
            <a:avLst/>
          </a:prstGeom>
          <a:noFill/>
          <a:ln>
            <a:noFill/>
          </a:ln>
        </p:spPr>
      </p:pic>
      <p:sp>
        <p:nvSpPr>
          <p:cNvPr id="240" name="Google Shape;240;p17"/>
          <p:cNvSpPr txBox="1"/>
          <p:nvPr>
            <p:ph idx="1" type="body"/>
          </p:nvPr>
        </p:nvSpPr>
        <p:spPr>
          <a:xfrm>
            <a:off x="712650" y="507925"/>
            <a:ext cx="10766700" cy="5010300"/>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b="1" lang="en-GB" sz="2100" u="sng"/>
              <a:t>Keeping children safe – Behaviour</a:t>
            </a:r>
            <a:endParaRPr sz="2900"/>
          </a:p>
          <a:p>
            <a:pPr indent="0" lvl="0" marL="50800" rtl="0" algn="l">
              <a:lnSpc>
                <a:spcPct val="90000"/>
              </a:lnSpc>
              <a:spcBef>
                <a:spcPts val="1000"/>
              </a:spcBef>
              <a:spcAft>
                <a:spcPts val="0"/>
              </a:spcAft>
              <a:buSzPts val="2800"/>
              <a:buNone/>
            </a:pPr>
            <a:r>
              <a:rPr lang="en-GB" sz="2000"/>
              <a:t>To keep all our children safe and happy in school we have Golden Rules for all to follow, children are taught the following rules and what they mean.  The rules include;</a:t>
            </a:r>
            <a:endParaRPr/>
          </a:p>
          <a:p>
            <a:pPr indent="0" lvl="0" marL="50800" rtl="0" algn="ctr">
              <a:lnSpc>
                <a:spcPct val="90000"/>
              </a:lnSpc>
              <a:spcBef>
                <a:spcPts val="1000"/>
              </a:spcBef>
              <a:spcAft>
                <a:spcPts val="0"/>
              </a:spcAft>
              <a:buSzPts val="2800"/>
              <a:buNone/>
            </a:pPr>
            <a:r>
              <a:rPr b="1" lang="en-GB" sz="2000">
                <a:solidFill>
                  <a:srgbClr val="008000"/>
                </a:solidFill>
              </a:rPr>
              <a:t>Do be gentle. </a:t>
            </a:r>
            <a:r>
              <a:rPr b="1" lang="en-GB" sz="2000">
                <a:solidFill>
                  <a:srgbClr val="8000FF"/>
                </a:solidFill>
              </a:rPr>
              <a:t>Do be kind and helpful. </a:t>
            </a:r>
            <a:r>
              <a:rPr b="1" lang="en-GB" sz="2000">
                <a:solidFill>
                  <a:srgbClr val="008000"/>
                </a:solidFill>
              </a:rPr>
              <a:t>Do work hard. </a:t>
            </a:r>
            <a:endParaRPr b="1"/>
          </a:p>
          <a:p>
            <a:pPr indent="0" lvl="0" marL="50800" rtl="0" algn="ctr">
              <a:lnSpc>
                <a:spcPct val="90000"/>
              </a:lnSpc>
              <a:spcBef>
                <a:spcPts val="1000"/>
              </a:spcBef>
              <a:spcAft>
                <a:spcPts val="0"/>
              </a:spcAft>
              <a:buSzPts val="2800"/>
              <a:buNone/>
            </a:pPr>
            <a:r>
              <a:rPr b="1" lang="en-GB" sz="2000">
                <a:solidFill>
                  <a:srgbClr val="8000FF"/>
                </a:solidFill>
              </a:rPr>
              <a:t>Do listen to people. </a:t>
            </a:r>
            <a:r>
              <a:rPr b="1" lang="en-GB" sz="2000">
                <a:solidFill>
                  <a:srgbClr val="008000"/>
                </a:solidFill>
              </a:rPr>
              <a:t>Do look after property</a:t>
            </a:r>
            <a:r>
              <a:rPr b="1" lang="en-GB" sz="2000"/>
              <a:t>. </a:t>
            </a:r>
            <a:r>
              <a:rPr b="1" lang="en-GB" sz="2000">
                <a:solidFill>
                  <a:srgbClr val="8000FF"/>
                </a:solidFill>
              </a:rPr>
              <a:t>Do be honest.</a:t>
            </a:r>
            <a:endParaRPr b="1" sz="2000">
              <a:solidFill>
                <a:srgbClr val="8000FF"/>
              </a:solidFill>
            </a:endParaRPr>
          </a:p>
          <a:p>
            <a:pPr indent="0" lvl="0" marL="50800" rtl="0" algn="l">
              <a:lnSpc>
                <a:spcPct val="90000"/>
              </a:lnSpc>
              <a:spcBef>
                <a:spcPts val="1000"/>
              </a:spcBef>
              <a:spcAft>
                <a:spcPts val="0"/>
              </a:spcAft>
              <a:buSzPts val="2800"/>
              <a:buNone/>
            </a:pPr>
            <a:r>
              <a:rPr lang="en-GB" sz="2000"/>
              <a:t>We use positive praise and rewards to support our children in following these Golden Rules.  Our restorative approach supports the children in making thoughtful choices for behaviour.  We see children’s behaviour as a form of communication and will use the restorative approach to have conversations with children about </a:t>
            </a:r>
            <a:r>
              <a:rPr lang="en-GB" sz="2000"/>
              <a:t>understanding consequences of </a:t>
            </a:r>
            <a:r>
              <a:rPr lang="en-GB" sz="2000"/>
              <a:t> their own behaviour.  There are regulation stations </a:t>
            </a:r>
            <a:r>
              <a:rPr lang="en-GB" sz="2000"/>
              <a:t>throughout</a:t>
            </a:r>
            <a:r>
              <a:rPr lang="en-GB" sz="2000"/>
              <a:t> the school providing time and space for </a:t>
            </a:r>
            <a:r>
              <a:rPr lang="en-GB" sz="2000"/>
              <a:t>children</a:t>
            </a:r>
            <a:r>
              <a:rPr lang="en-GB" sz="2000"/>
              <a:t> to calm and reflect.  </a:t>
            </a:r>
            <a:endParaRPr sz="2000"/>
          </a:p>
          <a:p>
            <a:pPr indent="0" lvl="0" marL="50800" rtl="0" algn="l">
              <a:lnSpc>
                <a:spcPct val="90000"/>
              </a:lnSpc>
              <a:spcBef>
                <a:spcPts val="1000"/>
              </a:spcBef>
              <a:spcAft>
                <a:spcPts val="0"/>
              </a:spcAft>
              <a:buSzPts val="2800"/>
              <a:buNone/>
            </a:pPr>
            <a:r>
              <a:rPr lang="en-GB" sz="2000"/>
              <a:t>We ask all parents/carers to support our </a:t>
            </a:r>
            <a:r>
              <a:rPr lang="en-GB" sz="2000"/>
              <a:t>Positive </a:t>
            </a:r>
            <a:r>
              <a:rPr lang="en-GB" sz="2000"/>
              <a:t>Behaviour and Emotional Regulation Policy and look to work in </a:t>
            </a:r>
            <a:r>
              <a:rPr lang="en-GB" sz="2000"/>
              <a:t>partnership with you</a:t>
            </a:r>
            <a:r>
              <a:rPr lang="en-GB" sz="2000"/>
              <a:t> to support your child. </a:t>
            </a:r>
            <a:endParaRPr sz="2000"/>
          </a:p>
          <a:p>
            <a:pPr indent="0" lvl="0" marL="50800" rtl="0" algn="l">
              <a:lnSpc>
                <a:spcPct val="90000"/>
              </a:lnSpc>
              <a:spcBef>
                <a:spcPts val="1000"/>
              </a:spcBef>
              <a:spcAft>
                <a:spcPts val="0"/>
              </a:spcAft>
              <a:buSzPts val="2800"/>
              <a:buNone/>
            </a:pPr>
            <a:r>
              <a:rPr lang="en-GB" sz="2000"/>
              <a:t>Children</a:t>
            </a:r>
            <a:r>
              <a:rPr lang="en-GB" sz="2000"/>
              <a:t> </a:t>
            </a:r>
            <a:r>
              <a:rPr lang="en-GB" sz="2000"/>
              <a:t>participate</a:t>
            </a:r>
            <a:r>
              <a:rPr lang="en-GB" sz="2000"/>
              <a:t> in </a:t>
            </a:r>
            <a:r>
              <a:rPr lang="en-GB" sz="2000"/>
              <a:t>weekly</a:t>
            </a:r>
            <a:r>
              <a:rPr lang="en-GB" sz="2000"/>
              <a:t> Golden Time sessions for sticking to our Golden Rules.  Children children who have been on the class ‘superstar’ three times will be invited to </a:t>
            </a:r>
            <a:r>
              <a:rPr lang="en-GB" sz="2000"/>
              <a:t>Hot Chocolate Friday with Ms Coleman</a:t>
            </a:r>
            <a:r>
              <a:rPr lang="en-GB" sz="2000"/>
              <a:t>. </a:t>
            </a:r>
            <a:endParaRPr b="1" sz="2000" u="sng"/>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18"/>
          <p:cNvPicPr preferRelativeResize="0"/>
          <p:nvPr/>
        </p:nvPicPr>
        <p:blipFill rotWithShape="1">
          <a:blip r:embed="rId3">
            <a:alphaModFix/>
          </a:blip>
          <a:srcRect b="0" l="0" r="0" t="0"/>
          <a:stretch/>
        </p:blipFill>
        <p:spPr>
          <a:xfrm>
            <a:off x="2082150" y="-100"/>
            <a:ext cx="10134249" cy="1877775"/>
          </a:xfrm>
          <a:prstGeom prst="rect">
            <a:avLst/>
          </a:prstGeom>
          <a:noFill/>
          <a:ln>
            <a:noFill/>
          </a:ln>
        </p:spPr>
      </p:pic>
      <p:sp>
        <p:nvSpPr>
          <p:cNvPr id="246" name="Google Shape;246;p18"/>
          <p:cNvSpPr txBox="1"/>
          <p:nvPr>
            <p:ph idx="1" type="body"/>
          </p:nvPr>
        </p:nvSpPr>
        <p:spPr>
          <a:xfrm>
            <a:off x="838200" y="1095888"/>
            <a:ext cx="10515600" cy="4453134"/>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b="1" lang="en-GB" sz="2400" u="sng"/>
              <a:t>Keeping children safe – Parking</a:t>
            </a:r>
            <a:endParaRPr b="1" sz="2400" u="sng"/>
          </a:p>
          <a:p>
            <a:pPr indent="0" lvl="0" marL="0" rtl="0" algn="l">
              <a:lnSpc>
                <a:spcPct val="90000"/>
              </a:lnSpc>
              <a:spcBef>
                <a:spcPts val="1000"/>
              </a:spcBef>
              <a:spcAft>
                <a:spcPts val="0"/>
              </a:spcAft>
              <a:buSzPts val="2800"/>
              <a:buNone/>
            </a:pPr>
            <a:r>
              <a:t/>
            </a:r>
            <a:endParaRPr b="1" sz="700" u="sng"/>
          </a:p>
          <a:p>
            <a:pPr indent="0" lvl="0" marL="50800" rtl="0" algn="l">
              <a:lnSpc>
                <a:spcPct val="90000"/>
              </a:lnSpc>
              <a:spcBef>
                <a:spcPts val="1000"/>
              </a:spcBef>
              <a:spcAft>
                <a:spcPts val="0"/>
              </a:spcAft>
              <a:buSzPts val="2800"/>
              <a:buNone/>
            </a:pPr>
            <a:r>
              <a:rPr lang="en-GB" sz="2400"/>
              <a:t>We ask that parents/carers park considerately at the start and end of the school day.  Our proximity to local housing can issues with parking at busy time and a walk to school may be far easier than trying to find an </a:t>
            </a:r>
            <a:r>
              <a:rPr lang="en-GB" sz="2400"/>
              <a:t>appropriate</a:t>
            </a:r>
            <a:r>
              <a:rPr lang="en-GB" sz="2400"/>
              <a:t> place to park. </a:t>
            </a:r>
            <a:endParaRPr sz="2400"/>
          </a:p>
          <a:p>
            <a:pPr indent="0" lvl="0" marL="50800" rtl="0" algn="l">
              <a:lnSpc>
                <a:spcPct val="90000"/>
              </a:lnSpc>
              <a:spcBef>
                <a:spcPts val="1000"/>
              </a:spcBef>
              <a:spcAft>
                <a:spcPts val="0"/>
              </a:spcAft>
              <a:buSzPts val="2800"/>
              <a:buNone/>
            </a:pPr>
            <a:r>
              <a:t/>
            </a:r>
            <a:endParaRPr sz="2400"/>
          </a:p>
          <a:p>
            <a:pPr indent="0" lvl="0" marL="50800" rtl="0" algn="l">
              <a:lnSpc>
                <a:spcPct val="90000"/>
              </a:lnSpc>
              <a:spcBef>
                <a:spcPts val="1000"/>
              </a:spcBef>
              <a:spcAft>
                <a:spcPts val="0"/>
              </a:spcAft>
              <a:buSzPts val="2800"/>
              <a:buNone/>
            </a:pPr>
            <a:r>
              <a:rPr lang="en-GB" sz="2400"/>
              <a:t>You will see that we have a Parking Charter for you to read and agree to.  We continually work with our neighbours to build a good relationship and endeavour to ensure that we promote considerate and safe parking to keep our children safe. </a:t>
            </a:r>
            <a:endParaRPr sz="2400"/>
          </a:p>
          <a:p>
            <a:pPr indent="0" lvl="0" marL="50800" rtl="0" algn="l">
              <a:lnSpc>
                <a:spcPct val="90000"/>
              </a:lnSpc>
              <a:spcBef>
                <a:spcPts val="1000"/>
              </a:spcBef>
              <a:spcAft>
                <a:spcPts val="0"/>
              </a:spcAft>
              <a:buSzPts val="2800"/>
              <a:buNone/>
            </a:pPr>
            <a:r>
              <a:rPr lang="en-GB" sz="2400"/>
              <a:t>We also have a Bike/Walk/Scoot to school initiative for the children to be involved in.  Bike and scooter storage is available in the school playground. </a:t>
            </a:r>
            <a:endParaRPr/>
          </a:p>
          <a:p>
            <a:pPr indent="0" lvl="0" marL="50800" rtl="0" algn="ctr">
              <a:lnSpc>
                <a:spcPct val="90000"/>
              </a:lnSpc>
              <a:spcBef>
                <a:spcPts val="1000"/>
              </a:spcBef>
              <a:spcAft>
                <a:spcPts val="0"/>
              </a:spcAft>
              <a:buSzPts val="2800"/>
              <a:buNone/>
            </a:pPr>
            <a:r>
              <a:t/>
            </a:r>
            <a:endParaRPr sz="1400"/>
          </a:p>
          <a:p>
            <a:pPr indent="-228600" lvl="0" marL="457200" marR="0" rtl="0" algn="l">
              <a:lnSpc>
                <a:spcPct val="90000"/>
              </a:lnSpc>
              <a:spcBef>
                <a:spcPts val="1000"/>
              </a:spcBef>
              <a:spcAft>
                <a:spcPts val="0"/>
              </a:spcAft>
              <a:buClr>
                <a:schemeClr val="dk1"/>
              </a:buClr>
              <a:buSzPts val="2800"/>
              <a:buFont typeface="Arial"/>
              <a:buNone/>
            </a:pPr>
            <a:r>
              <a:t/>
            </a:r>
            <a:endParaRPr sz="1400"/>
          </a:p>
          <a:p>
            <a:pPr indent="0" lvl="0" marL="50800" rtl="0" algn="ctr">
              <a:lnSpc>
                <a:spcPct val="90000"/>
              </a:lnSpc>
              <a:spcBef>
                <a:spcPts val="1000"/>
              </a:spcBef>
              <a:spcAft>
                <a:spcPts val="0"/>
              </a:spcAft>
              <a:buSzPts val="2800"/>
              <a:buNone/>
            </a:pPr>
            <a:r>
              <a:t/>
            </a:r>
            <a:endParaRPr b="1" sz="1400" u="sng"/>
          </a:p>
          <a:p>
            <a:pPr indent="0" lvl="0" marL="50800" rtl="0" algn="ctr">
              <a:lnSpc>
                <a:spcPct val="90000"/>
              </a:lnSpc>
              <a:spcBef>
                <a:spcPts val="1000"/>
              </a:spcBef>
              <a:spcAft>
                <a:spcPts val="0"/>
              </a:spcAft>
              <a:buSzPts val="2800"/>
              <a:buNone/>
            </a:pPr>
            <a:r>
              <a:t/>
            </a:r>
            <a:endParaRPr b="1" sz="1400" u="sng"/>
          </a:p>
        </p:txBody>
      </p:sp>
      <p:pic>
        <p:nvPicPr>
          <p:cNvPr id="247" name="Google Shape;247;p18"/>
          <p:cNvPicPr preferRelativeResize="0"/>
          <p:nvPr/>
        </p:nvPicPr>
        <p:blipFill rotWithShape="1">
          <a:blip r:embed="rId4">
            <a:alphaModFix/>
          </a:blip>
          <a:srcRect b="0" l="21073" r="0" t="0"/>
          <a:stretch/>
        </p:blipFill>
        <p:spPr>
          <a:xfrm>
            <a:off x="0" y="5463500"/>
            <a:ext cx="9622979" cy="1405250"/>
          </a:xfrm>
          <a:prstGeom prst="rect">
            <a:avLst/>
          </a:prstGeom>
          <a:noFill/>
          <a:ln>
            <a:noFill/>
          </a:ln>
        </p:spPr>
      </p:pic>
      <p:pic>
        <p:nvPicPr>
          <p:cNvPr id="248" name="Google Shape;248;p18"/>
          <p:cNvPicPr preferRelativeResize="0"/>
          <p:nvPr/>
        </p:nvPicPr>
        <p:blipFill rotWithShape="1">
          <a:blip r:embed="rId5">
            <a:alphaModFix/>
          </a:blip>
          <a:srcRect b="-4908" l="0" r="-4953" t="-4908"/>
          <a:stretch/>
        </p:blipFill>
        <p:spPr>
          <a:xfrm>
            <a:off x="10945261" y="5375072"/>
            <a:ext cx="1007509" cy="1346651"/>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b="0" l="0" r="0" t="0"/>
          <a:stretch/>
        </p:blipFill>
        <p:spPr>
          <a:xfrm>
            <a:off x="2082150" y="-100"/>
            <a:ext cx="10134249" cy="1877775"/>
          </a:xfrm>
          <a:prstGeom prst="rect">
            <a:avLst/>
          </a:prstGeom>
          <a:noFill/>
          <a:ln>
            <a:noFill/>
          </a:ln>
        </p:spPr>
      </p:pic>
      <p:sp>
        <p:nvSpPr>
          <p:cNvPr id="94" name="Google Shape;94;p2"/>
          <p:cNvSpPr txBox="1"/>
          <p:nvPr>
            <p:ph idx="1" type="body"/>
          </p:nvPr>
        </p:nvSpPr>
        <p:spPr>
          <a:xfrm>
            <a:off x="2557575" y="1648325"/>
            <a:ext cx="9168900" cy="4035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800"/>
              <a:buNone/>
            </a:pPr>
            <a:r>
              <a:rPr b="1" lang="en-GB"/>
              <a:t>Thank you for choosing our school!</a:t>
            </a:r>
            <a:endParaRPr b="1"/>
          </a:p>
          <a:p>
            <a:pPr indent="0" lvl="0" marL="50800" rtl="0" algn="l">
              <a:lnSpc>
                <a:spcPct val="90000"/>
              </a:lnSpc>
              <a:spcBef>
                <a:spcPts val="1000"/>
              </a:spcBef>
              <a:spcAft>
                <a:spcPts val="0"/>
              </a:spcAft>
              <a:buSzPts val="2800"/>
              <a:buNone/>
            </a:pPr>
            <a:r>
              <a:rPr lang="en-GB" sz="2750"/>
              <a:t>You have chosen a school with </a:t>
            </a:r>
            <a:r>
              <a:rPr b="1" lang="en-GB" sz="2750"/>
              <a:t>outstanding</a:t>
            </a:r>
            <a:r>
              <a:rPr lang="en-GB" sz="2750"/>
              <a:t> status, we believe we are outstanding because we get to know all of our children well.  We work with them and you to ensure that everyone is able to make the best progress, to grow as individuals, feeling safe and happy with our nurturing, professional staff team.</a:t>
            </a:r>
            <a:endParaRPr sz="2750"/>
          </a:p>
          <a:p>
            <a:pPr indent="0" lvl="0" marL="50800" rtl="0" algn="l">
              <a:lnSpc>
                <a:spcPct val="90000"/>
              </a:lnSpc>
              <a:spcBef>
                <a:spcPts val="1000"/>
              </a:spcBef>
              <a:spcAft>
                <a:spcPts val="0"/>
              </a:spcAft>
              <a:buSzPts val="2800"/>
              <a:buNone/>
            </a:pPr>
            <a:r>
              <a:rPr lang="en-GB" sz="2750"/>
              <a:t>We endeavour to make learning fun and relevant, we ensure that the children feel happy and safe in our care.</a:t>
            </a:r>
            <a:endParaRPr sz="2750"/>
          </a:p>
        </p:txBody>
      </p:sp>
      <p:pic>
        <p:nvPicPr>
          <p:cNvPr id="95" name="Google Shape;95;p2"/>
          <p:cNvPicPr preferRelativeResize="0"/>
          <p:nvPr/>
        </p:nvPicPr>
        <p:blipFill rotWithShape="1">
          <a:blip r:embed="rId4">
            <a:alphaModFix/>
          </a:blip>
          <a:srcRect b="0" l="21073" r="0" t="0"/>
          <a:stretch/>
        </p:blipFill>
        <p:spPr>
          <a:xfrm>
            <a:off x="0" y="5463500"/>
            <a:ext cx="9622979" cy="1405250"/>
          </a:xfrm>
          <a:prstGeom prst="rect">
            <a:avLst/>
          </a:prstGeom>
          <a:noFill/>
          <a:ln>
            <a:noFill/>
          </a:ln>
        </p:spPr>
      </p:pic>
      <p:pic>
        <p:nvPicPr>
          <p:cNvPr id="96" name="Google Shape;96;p2"/>
          <p:cNvPicPr preferRelativeResize="0"/>
          <p:nvPr/>
        </p:nvPicPr>
        <p:blipFill rotWithShape="1">
          <a:blip r:embed="rId5">
            <a:alphaModFix/>
          </a:blip>
          <a:srcRect b="-4908" l="0" r="-4953" t="-4908"/>
          <a:stretch/>
        </p:blipFill>
        <p:spPr>
          <a:xfrm>
            <a:off x="10945261" y="5375072"/>
            <a:ext cx="1007509" cy="1346651"/>
          </a:xfrm>
          <a:prstGeom prst="rect">
            <a:avLst/>
          </a:prstGeom>
          <a:noFill/>
          <a:ln>
            <a:noFill/>
          </a:ln>
        </p:spPr>
      </p:pic>
      <p:pic>
        <p:nvPicPr>
          <p:cNvPr descr="Screen Shot 2020-05-13 at 13.35.36.png" id="97" name="Google Shape;97;p2"/>
          <p:cNvPicPr preferRelativeResize="0"/>
          <p:nvPr/>
        </p:nvPicPr>
        <p:blipFill rotWithShape="1">
          <a:blip r:embed="rId6">
            <a:alphaModFix/>
          </a:blip>
          <a:srcRect b="0" l="0" r="0" t="0"/>
          <a:stretch/>
        </p:blipFill>
        <p:spPr>
          <a:xfrm>
            <a:off x="491576" y="2191776"/>
            <a:ext cx="1905000" cy="2743200"/>
          </a:xfrm>
          <a:prstGeom prst="rect">
            <a:avLst/>
          </a:prstGeom>
          <a:noFill/>
          <a:ln>
            <a:noFill/>
          </a:ln>
        </p:spPr>
      </p:pic>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19"/>
          <p:cNvPicPr preferRelativeResize="0"/>
          <p:nvPr/>
        </p:nvPicPr>
        <p:blipFill rotWithShape="1">
          <a:blip r:embed="rId3">
            <a:alphaModFix/>
          </a:blip>
          <a:srcRect b="0" l="0" r="0" t="0"/>
          <a:stretch/>
        </p:blipFill>
        <p:spPr>
          <a:xfrm>
            <a:off x="2082150" y="-100"/>
            <a:ext cx="10134249" cy="1877775"/>
          </a:xfrm>
          <a:prstGeom prst="rect">
            <a:avLst/>
          </a:prstGeom>
          <a:noFill/>
          <a:ln>
            <a:noFill/>
          </a:ln>
        </p:spPr>
      </p:pic>
      <p:sp>
        <p:nvSpPr>
          <p:cNvPr id="254" name="Google Shape;254;p19"/>
          <p:cNvSpPr txBox="1"/>
          <p:nvPr>
            <p:ph idx="1" type="body"/>
          </p:nvPr>
        </p:nvSpPr>
        <p:spPr>
          <a:xfrm>
            <a:off x="838200" y="1095900"/>
            <a:ext cx="10515600" cy="4944000"/>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b="1" lang="en-GB" sz="2400" u="sng"/>
              <a:t>Before and After School </a:t>
            </a:r>
            <a:r>
              <a:rPr b="1" lang="en-GB" sz="2400" u="sng"/>
              <a:t>Provision and Clubs</a:t>
            </a:r>
            <a:endParaRPr b="1" sz="2400" u="sng"/>
          </a:p>
          <a:p>
            <a:pPr indent="-406400" lvl="0" marL="457200" marR="0" rtl="0" algn="l">
              <a:lnSpc>
                <a:spcPct val="90000"/>
              </a:lnSpc>
              <a:spcBef>
                <a:spcPts val="1000"/>
              </a:spcBef>
              <a:spcAft>
                <a:spcPts val="0"/>
              </a:spcAft>
              <a:buClr>
                <a:schemeClr val="dk1"/>
              </a:buClr>
              <a:buSzPts val="2800"/>
              <a:buFont typeface="Arial"/>
              <a:buChar char="•"/>
            </a:pPr>
            <a:r>
              <a:rPr lang="en-GB" sz="2400"/>
              <a:t>Breakfast Club starts at 7.30am and runs until the start of the school day when the Breakfast Club supervisors bring the children to their classes.  Breakfast Club costs </a:t>
            </a:r>
            <a:r>
              <a:rPr lang="en-GB" sz="2400">
                <a:extLst>
                  <a:ext uri="http://customooxmlschemas.google.com/">
                    <go:slidesCustomData xmlns:go="http://customooxmlschemas.google.com/" textRoundtripDataId="4"/>
                  </a:ext>
                </a:extLst>
              </a:rPr>
              <a:t>£4.50</a:t>
            </a:r>
            <a:r>
              <a:rPr lang="en-GB" sz="2400"/>
              <a:t> per session.</a:t>
            </a:r>
            <a:endParaRPr/>
          </a:p>
          <a:p>
            <a:pPr indent="-406400" lvl="0" marL="457200" marR="0" rtl="0" algn="l">
              <a:lnSpc>
                <a:spcPct val="90000"/>
              </a:lnSpc>
              <a:spcBef>
                <a:spcPts val="1000"/>
              </a:spcBef>
              <a:spcAft>
                <a:spcPts val="0"/>
              </a:spcAft>
              <a:buClr>
                <a:schemeClr val="dk1"/>
              </a:buClr>
              <a:buSzPts val="2800"/>
              <a:buFont typeface="Arial"/>
              <a:buChar char="•"/>
            </a:pPr>
            <a:r>
              <a:rPr lang="en-GB" sz="2400"/>
              <a:t>After School Club runs daily from 3.00pm – 5.30pm.  Each day is different with a specific activity being held on each day such as craft, cooking, drama or games and puzzles.  The cost for this is </a:t>
            </a:r>
            <a:r>
              <a:rPr lang="en-GB" sz="2400">
                <a:extLst>
                  <a:ext uri="http://customooxmlschemas.google.com/">
                    <go:slidesCustomData xmlns:go="http://customooxmlschemas.google.com/" textRoundtripDataId="5"/>
                  </a:ext>
                </a:extLst>
              </a:rPr>
              <a:t>£6.00</a:t>
            </a:r>
            <a:r>
              <a:rPr lang="en-GB" sz="2400"/>
              <a:t> per session. </a:t>
            </a:r>
            <a:endParaRPr/>
          </a:p>
          <a:p>
            <a:pPr indent="-406400" lvl="0" marL="457200" marR="0" rtl="0" algn="l">
              <a:lnSpc>
                <a:spcPct val="90000"/>
              </a:lnSpc>
              <a:spcBef>
                <a:spcPts val="1000"/>
              </a:spcBef>
              <a:spcAft>
                <a:spcPts val="0"/>
              </a:spcAft>
              <a:buClr>
                <a:schemeClr val="dk1"/>
              </a:buClr>
              <a:buSzPts val="2800"/>
              <a:buFont typeface="Arial"/>
              <a:buChar char="•"/>
            </a:pPr>
            <a:r>
              <a:rPr lang="en-GB" sz="2400"/>
              <a:t>There are other clubs offered as the year progresses including dance, gym, film, multi-skills, tennis, Rock Steady and piano lessons.  Some of these are free whilst others incur a cost - details of clubs will be shared across the school year.</a:t>
            </a:r>
            <a:endParaRPr sz="1400"/>
          </a:p>
          <a:p>
            <a:pPr indent="-228600" lvl="0" marL="457200" marR="0" rtl="0" algn="l">
              <a:lnSpc>
                <a:spcPct val="90000"/>
              </a:lnSpc>
              <a:spcBef>
                <a:spcPts val="1000"/>
              </a:spcBef>
              <a:spcAft>
                <a:spcPts val="0"/>
              </a:spcAft>
              <a:buClr>
                <a:schemeClr val="dk1"/>
              </a:buClr>
              <a:buSzPts val="2800"/>
              <a:buFont typeface="Arial"/>
              <a:buNone/>
            </a:pPr>
            <a:r>
              <a:t/>
            </a:r>
            <a:endParaRPr sz="1400"/>
          </a:p>
          <a:p>
            <a:pPr indent="0" lvl="0" marL="50800" rtl="0" algn="ctr">
              <a:lnSpc>
                <a:spcPct val="90000"/>
              </a:lnSpc>
              <a:spcBef>
                <a:spcPts val="1000"/>
              </a:spcBef>
              <a:spcAft>
                <a:spcPts val="0"/>
              </a:spcAft>
              <a:buSzPts val="2800"/>
              <a:buNone/>
            </a:pPr>
            <a:r>
              <a:t/>
            </a:r>
            <a:endParaRPr b="1" sz="1400" u="sng"/>
          </a:p>
          <a:p>
            <a:pPr indent="0" lvl="0" marL="50800" rtl="0" algn="ctr">
              <a:lnSpc>
                <a:spcPct val="90000"/>
              </a:lnSpc>
              <a:spcBef>
                <a:spcPts val="1000"/>
              </a:spcBef>
              <a:spcAft>
                <a:spcPts val="0"/>
              </a:spcAft>
              <a:buSzPts val="2800"/>
              <a:buNone/>
            </a:pPr>
            <a:r>
              <a:t/>
            </a:r>
            <a:endParaRPr b="1" sz="1400" u="sng"/>
          </a:p>
        </p:txBody>
      </p:sp>
      <p:pic>
        <p:nvPicPr>
          <p:cNvPr id="255" name="Google Shape;255;p19"/>
          <p:cNvPicPr preferRelativeResize="0"/>
          <p:nvPr/>
        </p:nvPicPr>
        <p:blipFill rotWithShape="1">
          <a:blip r:embed="rId4">
            <a:alphaModFix/>
          </a:blip>
          <a:srcRect b="0" l="21073" r="0" t="0"/>
          <a:stretch/>
        </p:blipFill>
        <p:spPr>
          <a:xfrm>
            <a:off x="0" y="5463500"/>
            <a:ext cx="9622979" cy="1405250"/>
          </a:xfrm>
          <a:prstGeom prst="rect">
            <a:avLst/>
          </a:prstGeom>
          <a:noFill/>
          <a:ln>
            <a:noFill/>
          </a:ln>
        </p:spPr>
      </p:pic>
      <p:pic>
        <p:nvPicPr>
          <p:cNvPr id="256" name="Google Shape;256;p19"/>
          <p:cNvPicPr preferRelativeResize="0"/>
          <p:nvPr/>
        </p:nvPicPr>
        <p:blipFill rotWithShape="1">
          <a:blip r:embed="rId5">
            <a:alphaModFix/>
          </a:blip>
          <a:srcRect b="-4908" l="0" r="-4953" t="-4908"/>
          <a:stretch/>
        </p:blipFill>
        <p:spPr>
          <a:xfrm>
            <a:off x="10945261" y="5375072"/>
            <a:ext cx="1007509" cy="1346651"/>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3"/>
          <p:cNvPicPr preferRelativeResize="0"/>
          <p:nvPr/>
        </p:nvPicPr>
        <p:blipFill rotWithShape="1">
          <a:blip r:embed="rId3">
            <a:alphaModFix/>
          </a:blip>
          <a:srcRect b="0" l="0" r="0" t="0"/>
          <a:stretch/>
        </p:blipFill>
        <p:spPr>
          <a:xfrm>
            <a:off x="2082150" y="-100"/>
            <a:ext cx="10134249" cy="1877775"/>
          </a:xfrm>
          <a:prstGeom prst="rect">
            <a:avLst/>
          </a:prstGeom>
          <a:noFill/>
          <a:ln>
            <a:noFill/>
          </a:ln>
        </p:spPr>
      </p:pic>
      <p:sp>
        <p:nvSpPr>
          <p:cNvPr id="103" name="Google Shape;103;p3"/>
          <p:cNvSpPr txBox="1"/>
          <p:nvPr>
            <p:ph idx="1" type="body"/>
          </p:nvPr>
        </p:nvSpPr>
        <p:spPr>
          <a:xfrm>
            <a:off x="768425" y="1572300"/>
            <a:ext cx="10515600" cy="3713400"/>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lang="en-GB" sz="3200"/>
              <a:t>In addition:</a:t>
            </a:r>
            <a:endParaRPr/>
          </a:p>
          <a:p>
            <a:pPr indent="-406400" lvl="0" marL="457200" marR="0" rtl="0" algn="l">
              <a:lnSpc>
                <a:spcPct val="90000"/>
              </a:lnSpc>
              <a:spcBef>
                <a:spcPts val="1000"/>
              </a:spcBef>
              <a:spcAft>
                <a:spcPts val="0"/>
              </a:spcAft>
              <a:buClr>
                <a:schemeClr val="dk1"/>
              </a:buClr>
              <a:buSzPts val="2800"/>
              <a:buFont typeface="Calibri"/>
              <a:buChar char="•"/>
            </a:pPr>
            <a:r>
              <a:rPr lang="en-GB" sz="3200"/>
              <a:t>Over the years we have seen all our children achieve well and make excellent </a:t>
            </a:r>
            <a:r>
              <a:rPr lang="en-GB" sz="3200"/>
              <a:t>progress f</a:t>
            </a:r>
            <a:r>
              <a:rPr lang="en-GB" sz="3200">
                <a:extLst>
                  <a:ext uri="http://customooxmlschemas.google.com/">
                    <go:slidesCustomData xmlns:go="http://customooxmlschemas.google.com/" textRoundtripDataId="0"/>
                  </a:ext>
                </a:extLst>
              </a:rPr>
              <a:t>rom their starting points </a:t>
            </a:r>
            <a:endParaRPr sz="3200"/>
          </a:p>
          <a:p>
            <a:pPr indent="-406400" lvl="0" marL="457200" marR="0" rtl="0" algn="l">
              <a:lnSpc>
                <a:spcPct val="90000"/>
              </a:lnSpc>
              <a:spcBef>
                <a:spcPts val="1000"/>
              </a:spcBef>
              <a:spcAft>
                <a:spcPts val="0"/>
              </a:spcAft>
              <a:buClr>
                <a:schemeClr val="dk1"/>
              </a:buClr>
              <a:buSzPts val="2800"/>
              <a:buFont typeface="Calibri"/>
              <a:buChar char="•"/>
            </a:pPr>
            <a:r>
              <a:rPr lang="en-GB" sz="3200"/>
              <a:t>We have been awarded English Hub status since 2019</a:t>
            </a:r>
            <a:endParaRPr/>
          </a:p>
          <a:p>
            <a:pPr indent="-406400" lvl="0" marL="457200" marR="0" rtl="0" algn="l">
              <a:lnSpc>
                <a:spcPct val="90000"/>
              </a:lnSpc>
              <a:spcBef>
                <a:spcPts val="1000"/>
              </a:spcBef>
              <a:spcAft>
                <a:spcPts val="0"/>
              </a:spcAft>
              <a:buClr>
                <a:schemeClr val="dk1"/>
              </a:buClr>
              <a:buSzPts val="2800"/>
              <a:buFont typeface="Calibri"/>
              <a:buChar char="•"/>
            </a:pPr>
            <a:r>
              <a:rPr lang="en-GB" sz="3200"/>
              <a:t>We ensure children are given wonderful opportunities and access to an </a:t>
            </a:r>
            <a:r>
              <a:rPr lang="en-GB" sz="3200">
                <a:extLst>
                  <a:ext uri="http://customooxmlschemas.google.com/">
                    <go:slidesCustomData xmlns:go="http://customooxmlschemas.google.com/" textRoundtripDataId="1"/>
                  </a:ext>
                </a:extLst>
              </a:rPr>
              <a:t>engaging</a:t>
            </a:r>
            <a:r>
              <a:rPr lang="en-GB" sz="3200"/>
              <a:t> curriculum which has both breadth and balance</a:t>
            </a:r>
            <a:endParaRPr/>
          </a:p>
          <a:p>
            <a:pPr indent="0" lvl="0" marL="0" rtl="0" algn="ctr">
              <a:lnSpc>
                <a:spcPct val="90000"/>
              </a:lnSpc>
              <a:spcBef>
                <a:spcPts val="1000"/>
              </a:spcBef>
              <a:spcAft>
                <a:spcPts val="0"/>
              </a:spcAft>
              <a:buSzPts val="2800"/>
              <a:buNone/>
            </a:pPr>
            <a:r>
              <a:t/>
            </a:r>
            <a:endParaRPr/>
          </a:p>
        </p:txBody>
      </p:sp>
      <p:pic>
        <p:nvPicPr>
          <p:cNvPr id="104" name="Google Shape;104;p3"/>
          <p:cNvPicPr preferRelativeResize="0"/>
          <p:nvPr/>
        </p:nvPicPr>
        <p:blipFill rotWithShape="1">
          <a:blip r:embed="rId4">
            <a:alphaModFix/>
          </a:blip>
          <a:srcRect b="0" l="21073" r="0" t="0"/>
          <a:stretch/>
        </p:blipFill>
        <p:spPr>
          <a:xfrm>
            <a:off x="0" y="5463500"/>
            <a:ext cx="9622979" cy="1405250"/>
          </a:xfrm>
          <a:prstGeom prst="rect">
            <a:avLst/>
          </a:prstGeom>
          <a:noFill/>
          <a:ln>
            <a:noFill/>
          </a:ln>
        </p:spPr>
      </p:pic>
      <p:pic>
        <p:nvPicPr>
          <p:cNvPr id="105" name="Google Shape;105;p3"/>
          <p:cNvPicPr preferRelativeResize="0"/>
          <p:nvPr/>
        </p:nvPicPr>
        <p:blipFill rotWithShape="1">
          <a:blip r:embed="rId5">
            <a:alphaModFix/>
          </a:blip>
          <a:srcRect b="-4908" l="0" r="-4953" t="-4908"/>
          <a:stretch/>
        </p:blipFill>
        <p:spPr>
          <a:xfrm>
            <a:off x="10945261" y="5375072"/>
            <a:ext cx="1007509" cy="1346651"/>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4"/>
          <p:cNvPicPr preferRelativeResize="0"/>
          <p:nvPr/>
        </p:nvPicPr>
        <p:blipFill rotWithShape="1">
          <a:blip r:embed="rId3">
            <a:alphaModFix/>
          </a:blip>
          <a:srcRect b="0" l="0" r="0" t="0"/>
          <a:stretch/>
        </p:blipFill>
        <p:spPr>
          <a:xfrm>
            <a:off x="2082150" y="-100"/>
            <a:ext cx="10134249" cy="1877775"/>
          </a:xfrm>
          <a:prstGeom prst="rect">
            <a:avLst/>
          </a:prstGeom>
          <a:noFill/>
          <a:ln>
            <a:noFill/>
          </a:ln>
        </p:spPr>
      </p:pic>
      <p:sp>
        <p:nvSpPr>
          <p:cNvPr id="111" name="Google Shape;111;p4"/>
          <p:cNvSpPr txBox="1"/>
          <p:nvPr>
            <p:ph idx="1" type="body"/>
          </p:nvPr>
        </p:nvSpPr>
        <p:spPr>
          <a:xfrm>
            <a:off x="429650" y="927000"/>
            <a:ext cx="5541300" cy="48645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Arial"/>
              <a:buChar char="•"/>
            </a:pPr>
            <a:r>
              <a:rPr lang="en-GB" sz="3200"/>
              <a:t>We have achieved many awards demonstrating further our commitment to providing the best possible curriculum experience to all our children.</a:t>
            </a:r>
            <a:endParaRPr/>
          </a:p>
          <a:p>
            <a:pPr indent="-406400" lvl="0" marL="457200" marR="0" rtl="0" algn="l">
              <a:lnSpc>
                <a:spcPct val="90000"/>
              </a:lnSpc>
              <a:spcBef>
                <a:spcPts val="1000"/>
              </a:spcBef>
              <a:spcAft>
                <a:spcPts val="0"/>
              </a:spcAft>
              <a:buClr>
                <a:schemeClr val="dk1"/>
              </a:buClr>
              <a:buSzPts val="2800"/>
              <a:buFont typeface="Arial"/>
              <a:buChar char="•"/>
            </a:pPr>
            <a:r>
              <a:rPr lang="en-GB" sz="1800"/>
              <a:t>Our current awards include; International School Award, Arts Mark Gold, History Gold Mark, Geography Bronze Mark, Eco School Award, Gold Sporting Stars Award, Learning Outside the Classroom, Philosophy for Children and Wellbeing Award for schools.</a:t>
            </a:r>
            <a:endParaRPr/>
          </a:p>
          <a:p>
            <a:pPr indent="0" lvl="0" marL="50800" rtl="0" algn="l">
              <a:lnSpc>
                <a:spcPct val="90000"/>
              </a:lnSpc>
              <a:spcBef>
                <a:spcPts val="1000"/>
              </a:spcBef>
              <a:spcAft>
                <a:spcPts val="0"/>
              </a:spcAft>
              <a:buSzPts val="2800"/>
              <a:buNone/>
            </a:pPr>
            <a:r>
              <a:t/>
            </a:r>
            <a:endParaRPr sz="1800"/>
          </a:p>
          <a:p>
            <a:pPr indent="0" lvl="0" marL="0" rtl="0" algn="ctr">
              <a:lnSpc>
                <a:spcPct val="90000"/>
              </a:lnSpc>
              <a:spcBef>
                <a:spcPts val="1000"/>
              </a:spcBef>
              <a:spcAft>
                <a:spcPts val="0"/>
              </a:spcAft>
              <a:buSzPts val="2800"/>
              <a:buNone/>
            </a:pPr>
            <a:r>
              <a:t/>
            </a:r>
            <a:endParaRPr/>
          </a:p>
        </p:txBody>
      </p:sp>
      <p:pic>
        <p:nvPicPr>
          <p:cNvPr id="112" name="Google Shape;112;p4"/>
          <p:cNvPicPr preferRelativeResize="0"/>
          <p:nvPr/>
        </p:nvPicPr>
        <p:blipFill rotWithShape="1">
          <a:blip r:embed="rId4">
            <a:alphaModFix/>
          </a:blip>
          <a:srcRect b="0" l="21073" r="0" t="0"/>
          <a:stretch/>
        </p:blipFill>
        <p:spPr>
          <a:xfrm>
            <a:off x="0" y="5463500"/>
            <a:ext cx="9622979" cy="1405250"/>
          </a:xfrm>
          <a:prstGeom prst="rect">
            <a:avLst/>
          </a:prstGeom>
          <a:noFill/>
          <a:ln>
            <a:noFill/>
          </a:ln>
        </p:spPr>
      </p:pic>
      <p:pic>
        <p:nvPicPr>
          <p:cNvPr id="113" name="Google Shape;113;p4"/>
          <p:cNvPicPr preferRelativeResize="0"/>
          <p:nvPr/>
        </p:nvPicPr>
        <p:blipFill rotWithShape="1">
          <a:blip r:embed="rId5">
            <a:alphaModFix/>
          </a:blip>
          <a:srcRect b="-4908" l="0" r="-4953" t="-4908"/>
          <a:stretch/>
        </p:blipFill>
        <p:spPr>
          <a:xfrm>
            <a:off x="10945261" y="5375072"/>
            <a:ext cx="1007509" cy="1346651"/>
          </a:xfrm>
          <a:prstGeom prst="rect">
            <a:avLst/>
          </a:prstGeom>
          <a:noFill/>
          <a:ln>
            <a:noFill/>
          </a:ln>
        </p:spPr>
      </p:pic>
      <p:pic>
        <p:nvPicPr>
          <p:cNvPr descr="Screen Shot 2020-05-13 at 12.33.31.png" id="114" name="Google Shape;114;p4"/>
          <p:cNvPicPr preferRelativeResize="0"/>
          <p:nvPr/>
        </p:nvPicPr>
        <p:blipFill rotWithShape="1">
          <a:blip r:embed="rId6">
            <a:alphaModFix/>
          </a:blip>
          <a:srcRect b="0" l="0" r="0" t="0"/>
          <a:stretch/>
        </p:blipFill>
        <p:spPr>
          <a:xfrm>
            <a:off x="6426776" y="1696751"/>
            <a:ext cx="5336600" cy="3325000"/>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5"/>
          <p:cNvPicPr preferRelativeResize="0"/>
          <p:nvPr/>
        </p:nvPicPr>
        <p:blipFill rotWithShape="1">
          <a:blip r:embed="rId3">
            <a:alphaModFix/>
          </a:blip>
          <a:srcRect b="0" l="0" r="0" t="0"/>
          <a:stretch/>
        </p:blipFill>
        <p:spPr>
          <a:xfrm>
            <a:off x="2082150" y="-100"/>
            <a:ext cx="10134249" cy="1877775"/>
          </a:xfrm>
          <a:prstGeom prst="rect">
            <a:avLst/>
          </a:prstGeom>
          <a:noFill/>
          <a:ln>
            <a:noFill/>
          </a:ln>
        </p:spPr>
      </p:pic>
      <p:sp>
        <p:nvSpPr>
          <p:cNvPr id="120" name="Google Shape;120;p5"/>
          <p:cNvSpPr txBox="1"/>
          <p:nvPr>
            <p:ph idx="1" type="body"/>
          </p:nvPr>
        </p:nvSpPr>
        <p:spPr>
          <a:xfrm>
            <a:off x="798325" y="1564975"/>
            <a:ext cx="10515600" cy="3648300"/>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lang="en-GB" sz="3200" u="sng"/>
              <a:t>Preparing for Transition to Heather Avenue</a:t>
            </a:r>
            <a:endParaRPr/>
          </a:p>
          <a:p>
            <a:pPr indent="0" lvl="0" marL="50800" rtl="0" algn="l">
              <a:lnSpc>
                <a:spcPct val="90000"/>
              </a:lnSpc>
              <a:spcBef>
                <a:spcPts val="1000"/>
              </a:spcBef>
              <a:spcAft>
                <a:spcPts val="0"/>
              </a:spcAft>
              <a:buSzPts val="2800"/>
              <a:buNone/>
            </a:pPr>
            <a:r>
              <a:rPr lang="en-GB" sz="3200"/>
              <a:t>To aid your child’s transition to Heather Avenue Infant School, we have our transition timetable of events and plenty of information to share with you today. </a:t>
            </a:r>
            <a:endParaRPr sz="3200"/>
          </a:p>
          <a:p>
            <a:pPr indent="0" lvl="0" marL="50800" rtl="0" algn="l">
              <a:lnSpc>
                <a:spcPct val="90000"/>
              </a:lnSpc>
              <a:spcBef>
                <a:spcPts val="1000"/>
              </a:spcBef>
              <a:spcAft>
                <a:spcPts val="0"/>
              </a:spcAft>
              <a:buSzPts val="2800"/>
              <a:buNone/>
            </a:pPr>
            <a:r>
              <a:rPr lang="en-GB" sz="3200"/>
              <a:t>We would like all our </a:t>
            </a:r>
            <a:r>
              <a:rPr lang="en-GB" sz="3200"/>
              <a:t>families</a:t>
            </a:r>
            <a:r>
              <a:rPr lang="en-GB" sz="3200"/>
              <a:t> and children to feel secure and happy knowing what to expect in September.</a:t>
            </a:r>
            <a:endParaRPr sz="3200"/>
          </a:p>
          <a:p>
            <a:pPr indent="0" lvl="0" marL="50800" rtl="0" algn="l">
              <a:spcBef>
                <a:spcPts val="1000"/>
              </a:spcBef>
              <a:spcAft>
                <a:spcPts val="0"/>
              </a:spcAft>
              <a:buClr>
                <a:schemeClr val="dk1"/>
              </a:buClr>
              <a:buSzPts val="2800"/>
              <a:buFont typeface="Arial"/>
              <a:buNone/>
            </a:pPr>
            <a:r>
              <a:rPr lang="en-GB" sz="3200" u="sng"/>
              <a:t>If you have any questions please do not hesitate to ask.</a:t>
            </a:r>
            <a:endParaRPr sz="3200"/>
          </a:p>
          <a:p>
            <a:pPr indent="0" lvl="0" marL="50800" rtl="0" algn="l">
              <a:lnSpc>
                <a:spcPct val="90000"/>
              </a:lnSpc>
              <a:spcBef>
                <a:spcPts val="1000"/>
              </a:spcBef>
              <a:spcAft>
                <a:spcPts val="0"/>
              </a:spcAft>
              <a:buSzPts val="2800"/>
              <a:buNone/>
            </a:pPr>
            <a:r>
              <a:t/>
            </a:r>
            <a:endParaRPr sz="3200"/>
          </a:p>
        </p:txBody>
      </p:sp>
      <p:pic>
        <p:nvPicPr>
          <p:cNvPr id="121" name="Google Shape;121;p5"/>
          <p:cNvPicPr preferRelativeResize="0"/>
          <p:nvPr/>
        </p:nvPicPr>
        <p:blipFill rotWithShape="1">
          <a:blip r:embed="rId4">
            <a:alphaModFix/>
          </a:blip>
          <a:srcRect b="0" l="21073" r="0" t="0"/>
          <a:stretch/>
        </p:blipFill>
        <p:spPr>
          <a:xfrm>
            <a:off x="0" y="5463500"/>
            <a:ext cx="9622979" cy="1405250"/>
          </a:xfrm>
          <a:prstGeom prst="rect">
            <a:avLst/>
          </a:prstGeom>
          <a:noFill/>
          <a:ln>
            <a:noFill/>
          </a:ln>
        </p:spPr>
      </p:pic>
      <p:pic>
        <p:nvPicPr>
          <p:cNvPr id="122" name="Google Shape;122;p5"/>
          <p:cNvPicPr preferRelativeResize="0"/>
          <p:nvPr/>
        </p:nvPicPr>
        <p:blipFill rotWithShape="1">
          <a:blip r:embed="rId5">
            <a:alphaModFix/>
          </a:blip>
          <a:srcRect b="-4908" l="0" r="-4953" t="-4908"/>
          <a:stretch/>
        </p:blipFill>
        <p:spPr>
          <a:xfrm>
            <a:off x="10945261" y="5375072"/>
            <a:ext cx="1007509" cy="1346651"/>
          </a:xfrm>
          <a:prstGeom prst="rect">
            <a:avLst/>
          </a:prstGeom>
          <a:noFill/>
          <a:ln>
            <a:noFill/>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6"/>
          <p:cNvPicPr preferRelativeResize="0"/>
          <p:nvPr/>
        </p:nvPicPr>
        <p:blipFill rotWithShape="1">
          <a:blip r:embed="rId3">
            <a:alphaModFix/>
          </a:blip>
          <a:srcRect b="0" l="0" r="0" t="0"/>
          <a:stretch/>
        </p:blipFill>
        <p:spPr>
          <a:xfrm>
            <a:off x="2082150" y="-100"/>
            <a:ext cx="10134249" cy="1877775"/>
          </a:xfrm>
          <a:prstGeom prst="rect">
            <a:avLst/>
          </a:prstGeom>
          <a:noFill/>
          <a:ln>
            <a:noFill/>
          </a:ln>
        </p:spPr>
      </p:pic>
      <p:sp>
        <p:nvSpPr>
          <p:cNvPr id="128" name="Google Shape;128;p6"/>
          <p:cNvSpPr txBox="1"/>
          <p:nvPr>
            <p:ph idx="1" type="body"/>
          </p:nvPr>
        </p:nvSpPr>
        <p:spPr>
          <a:xfrm>
            <a:off x="937900" y="1522925"/>
            <a:ext cx="10665000" cy="2783100"/>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lang="en-GB" sz="3200" u="sng"/>
              <a:t>Your Child’s Class</a:t>
            </a:r>
            <a:endParaRPr/>
          </a:p>
          <a:p>
            <a:pPr indent="0" lvl="0" marL="50800" rtl="0" algn="l">
              <a:lnSpc>
                <a:spcPct val="90000"/>
              </a:lnSpc>
              <a:spcBef>
                <a:spcPts val="1000"/>
              </a:spcBef>
              <a:spcAft>
                <a:spcPts val="0"/>
              </a:spcAft>
              <a:buSzPts val="2800"/>
              <a:buNone/>
            </a:pPr>
            <a:r>
              <a:rPr lang="en-GB" sz="3200"/>
              <a:t>Our</a:t>
            </a:r>
            <a:r>
              <a:rPr lang="en-GB" sz="3200"/>
              <a:t> Reception staff have created a presentation with information about your child’s new class to share with you.</a:t>
            </a:r>
            <a:endParaRPr/>
          </a:p>
          <a:p>
            <a:pPr indent="0" lvl="0" marL="50800" rtl="0" algn="l">
              <a:lnSpc>
                <a:spcPct val="90000"/>
              </a:lnSpc>
              <a:spcBef>
                <a:spcPts val="1000"/>
              </a:spcBef>
              <a:spcAft>
                <a:spcPts val="0"/>
              </a:spcAft>
              <a:buSzPts val="2800"/>
              <a:buNone/>
            </a:pPr>
            <a:r>
              <a:rPr lang="en-GB" sz="3200"/>
              <a:t>In September we will </a:t>
            </a:r>
            <a:r>
              <a:rPr lang="en-GB" sz="3200"/>
              <a:t>have</a:t>
            </a:r>
            <a:r>
              <a:rPr lang="en-GB" sz="3200"/>
              <a:t> one Reception Class at Heather Avenue Infant School.  Your child will be in </a:t>
            </a:r>
            <a:r>
              <a:rPr lang="en-GB" sz="3200" u="sng"/>
              <a:t>Squirrels Class.</a:t>
            </a:r>
            <a:endParaRPr sz="3200" u="sng"/>
          </a:p>
        </p:txBody>
      </p:sp>
      <p:pic>
        <p:nvPicPr>
          <p:cNvPr id="129" name="Google Shape;129;p6"/>
          <p:cNvPicPr preferRelativeResize="0"/>
          <p:nvPr/>
        </p:nvPicPr>
        <p:blipFill rotWithShape="1">
          <a:blip r:embed="rId4">
            <a:alphaModFix/>
          </a:blip>
          <a:srcRect b="0" l="21073" r="0" t="0"/>
          <a:stretch/>
        </p:blipFill>
        <p:spPr>
          <a:xfrm>
            <a:off x="0" y="5463500"/>
            <a:ext cx="9622979" cy="1405250"/>
          </a:xfrm>
          <a:prstGeom prst="rect">
            <a:avLst/>
          </a:prstGeom>
          <a:noFill/>
          <a:ln>
            <a:noFill/>
          </a:ln>
        </p:spPr>
      </p:pic>
      <p:pic>
        <p:nvPicPr>
          <p:cNvPr id="130" name="Google Shape;130;p6"/>
          <p:cNvPicPr preferRelativeResize="0"/>
          <p:nvPr/>
        </p:nvPicPr>
        <p:blipFill rotWithShape="1">
          <a:blip r:embed="rId5">
            <a:alphaModFix/>
          </a:blip>
          <a:srcRect b="-4908" l="0" r="-4953" t="-4908"/>
          <a:stretch/>
        </p:blipFill>
        <p:spPr>
          <a:xfrm>
            <a:off x="10945261" y="5375072"/>
            <a:ext cx="1007509" cy="1346651"/>
          </a:xfrm>
          <a:prstGeom prst="rect">
            <a:avLst/>
          </a:prstGeom>
          <a:noFill/>
          <a:ln>
            <a:noFill/>
          </a:ln>
        </p:spPr>
      </p:pic>
      <p:pic>
        <p:nvPicPr>
          <p:cNvPr id="131" name="Google Shape;131;p6"/>
          <p:cNvPicPr preferRelativeResize="0"/>
          <p:nvPr/>
        </p:nvPicPr>
        <p:blipFill>
          <a:blip r:embed="rId6">
            <a:alphaModFix/>
          </a:blip>
          <a:stretch>
            <a:fillRect/>
          </a:stretch>
        </p:blipFill>
        <p:spPr>
          <a:xfrm>
            <a:off x="5201551" y="4251275"/>
            <a:ext cx="1788899" cy="1520200"/>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7"/>
          <p:cNvPicPr preferRelativeResize="0"/>
          <p:nvPr/>
        </p:nvPicPr>
        <p:blipFill rotWithShape="1">
          <a:blip r:embed="rId3">
            <a:alphaModFix/>
          </a:blip>
          <a:srcRect b="0" l="0" r="0" t="0"/>
          <a:stretch/>
        </p:blipFill>
        <p:spPr>
          <a:xfrm>
            <a:off x="2082150" y="-100"/>
            <a:ext cx="10134249" cy="1877775"/>
          </a:xfrm>
          <a:prstGeom prst="rect">
            <a:avLst/>
          </a:prstGeom>
          <a:noFill/>
          <a:ln>
            <a:noFill/>
          </a:ln>
        </p:spPr>
      </p:pic>
      <p:sp>
        <p:nvSpPr>
          <p:cNvPr id="137" name="Google Shape;137;p7"/>
          <p:cNvSpPr txBox="1"/>
          <p:nvPr>
            <p:ph idx="1" type="body"/>
          </p:nvPr>
        </p:nvSpPr>
        <p:spPr>
          <a:xfrm>
            <a:off x="838200" y="1652529"/>
            <a:ext cx="10515600" cy="3583381"/>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t/>
            </a:r>
            <a:endParaRPr/>
          </a:p>
          <a:p>
            <a:pPr indent="-406400" lvl="0" marL="457200" marR="0" rtl="0" algn="l">
              <a:lnSpc>
                <a:spcPct val="90000"/>
              </a:lnSpc>
              <a:spcBef>
                <a:spcPts val="1000"/>
              </a:spcBef>
              <a:spcAft>
                <a:spcPts val="0"/>
              </a:spcAft>
              <a:buClr>
                <a:schemeClr val="dk1"/>
              </a:buClr>
              <a:buSzPts val="2800"/>
              <a:buFont typeface="Arial"/>
              <a:buChar char="•"/>
            </a:pPr>
            <a:r>
              <a:rPr lang="en-GB" sz="3200"/>
              <a:t>We are hoping that most of the information you require will be covered today or may be found on our website but please do call or email to ask any questions you have following this event.  No question is too small or too silly. </a:t>
            </a:r>
            <a:endParaRPr/>
          </a:p>
          <a:p>
            <a:pPr indent="0" lvl="0" marL="50800" rtl="0" algn="l">
              <a:lnSpc>
                <a:spcPct val="90000"/>
              </a:lnSpc>
              <a:spcBef>
                <a:spcPts val="1000"/>
              </a:spcBef>
              <a:spcAft>
                <a:spcPts val="0"/>
              </a:spcAft>
              <a:buSzPts val="2800"/>
              <a:buNone/>
            </a:pPr>
            <a:r>
              <a:rPr lang="en-GB" sz="3200">
                <a:solidFill>
                  <a:srgbClr val="008000"/>
                </a:solidFill>
              </a:rPr>
              <a:t>Telephone: 01603 426438 or </a:t>
            </a:r>
            <a:endParaRPr/>
          </a:p>
          <a:p>
            <a:pPr indent="0" lvl="0" marL="50800" rtl="0" algn="l">
              <a:lnSpc>
                <a:spcPct val="90000"/>
              </a:lnSpc>
              <a:spcBef>
                <a:spcPts val="1000"/>
              </a:spcBef>
              <a:spcAft>
                <a:spcPts val="0"/>
              </a:spcAft>
              <a:buSzPts val="2800"/>
              <a:buNone/>
            </a:pPr>
            <a:r>
              <a:rPr lang="en-GB" sz="3200">
                <a:solidFill>
                  <a:srgbClr val="008000"/>
                </a:solidFill>
              </a:rPr>
              <a:t>Email: </a:t>
            </a:r>
            <a:r>
              <a:rPr lang="en-GB" sz="3200" u="sng">
                <a:solidFill>
                  <a:srgbClr val="008000"/>
                </a:solidFill>
                <a:hlinkClick r:id="rId4">
                  <a:extLst>
                    <a:ext uri="{A12FA001-AC4F-418D-AE19-62706E023703}">
                      <ahyp:hlinkClr val="tx"/>
                    </a:ext>
                  </a:extLst>
                </a:hlinkClick>
              </a:rPr>
              <a:t>head@heatheravenue.norfolk.sch.uk</a:t>
            </a:r>
            <a:endParaRPr sz="3200">
              <a:solidFill>
                <a:srgbClr val="008000"/>
              </a:solidFill>
            </a:endParaRPr>
          </a:p>
          <a:p>
            <a:pPr indent="-228600" lvl="0" marL="457200" marR="0" rtl="0" algn="l">
              <a:lnSpc>
                <a:spcPct val="90000"/>
              </a:lnSpc>
              <a:spcBef>
                <a:spcPts val="1000"/>
              </a:spcBef>
              <a:spcAft>
                <a:spcPts val="0"/>
              </a:spcAft>
              <a:buClr>
                <a:schemeClr val="dk1"/>
              </a:buClr>
              <a:buSzPts val="2800"/>
              <a:buFont typeface="Arial"/>
              <a:buNone/>
            </a:pPr>
            <a:r>
              <a:t/>
            </a:r>
            <a:endParaRPr sz="3200"/>
          </a:p>
          <a:p>
            <a:pPr indent="0" lvl="0" marL="50800" rtl="0" algn="l">
              <a:lnSpc>
                <a:spcPct val="90000"/>
              </a:lnSpc>
              <a:spcBef>
                <a:spcPts val="1000"/>
              </a:spcBef>
              <a:spcAft>
                <a:spcPts val="0"/>
              </a:spcAft>
              <a:buSzPts val="2800"/>
              <a:buNone/>
            </a:pPr>
            <a:r>
              <a:t/>
            </a:r>
            <a:endParaRPr sz="3200"/>
          </a:p>
          <a:p>
            <a:pPr indent="0" lvl="0" marL="50800" rtl="0" algn="ctr">
              <a:lnSpc>
                <a:spcPct val="90000"/>
              </a:lnSpc>
              <a:spcBef>
                <a:spcPts val="1000"/>
              </a:spcBef>
              <a:spcAft>
                <a:spcPts val="0"/>
              </a:spcAft>
              <a:buSzPts val="2800"/>
              <a:buNone/>
            </a:pPr>
            <a:r>
              <a:t/>
            </a:r>
            <a:endParaRPr sz="3200" u="sng"/>
          </a:p>
        </p:txBody>
      </p:sp>
      <p:pic>
        <p:nvPicPr>
          <p:cNvPr id="138" name="Google Shape;138;p7"/>
          <p:cNvPicPr preferRelativeResize="0"/>
          <p:nvPr/>
        </p:nvPicPr>
        <p:blipFill rotWithShape="1">
          <a:blip r:embed="rId5">
            <a:alphaModFix/>
          </a:blip>
          <a:srcRect b="0" l="21073" r="0" t="0"/>
          <a:stretch/>
        </p:blipFill>
        <p:spPr>
          <a:xfrm>
            <a:off x="0" y="5463500"/>
            <a:ext cx="9622979" cy="1405250"/>
          </a:xfrm>
          <a:prstGeom prst="rect">
            <a:avLst/>
          </a:prstGeom>
          <a:noFill/>
          <a:ln>
            <a:noFill/>
          </a:ln>
        </p:spPr>
      </p:pic>
      <p:pic>
        <p:nvPicPr>
          <p:cNvPr id="139" name="Google Shape;139;p7"/>
          <p:cNvPicPr preferRelativeResize="0"/>
          <p:nvPr/>
        </p:nvPicPr>
        <p:blipFill rotWithShape="1">
          <a:blip r:embed="rId6">
            <a:alphaModFix/>
          </a:blip>
          <a:srcRect b="-4908" l="0" r="-4953" t="-4908"/>
          <a:stretch/>
        </p:blipFill>
        <p:spPr>
          <a:xfrm>
            <a:off x="10945261" y="5375072"/>
            <a:ext cx="1007509" cy="1346651"/>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8"/>
          <p:cNvPicPr preferRelativeResize="0"/>
          <p:nvPr/>
        </p:nvPicPr>
        <p:blipFill rotWithShape="1">
          <a:blip r:embed="rId3">
            <a:alphaModFix/>
          </a:blip>
          <a:srcRect b="0" l="0" r="0" t="0"/>
          <a:stretch/>
        </p:blipFill>
        <p:spPr>
          <a:xfrm>
            <a:off x="2082150" y="-100"/>
            <a:ext cx="10134249" cy="1877775"/>
          </a:xfrm>
          <a:prstGeom prst="rect">
            <a:avLst/>
          </a:prstGeom>
          <a:noFill/>
          <a:ln>
            <a:noFill/>
          </a:ln>
        </p:spPr>
      </p:pic>
      <p:pic>
        <p:nvPicPr>
          <p:cNvPr id="145" name="Google Shape;145;p8"/>
          <p:cNvPicPr preferRelativeResize="0"/>
          <p:nvPr/>
        </p:nvPicPr>
        <p:blipFill rotWithShape="1">
          <a:blip r:embed="rId4">
            <a:alphaModFix/>
          </a:blip>
          <a:srcRect b="0" l="21073" r="0" t="0"/>
          <a:stretch/>
        </p:blipFill>
        <p:spPr>
          <a:xfrm>
            <a:off x="0" y="5463500"/>
            <a:ext cx="9622979" cy="1405250"/>
          </a:xfrm>
          <a:prstGeom prst="rect">
            <a:avLst/>
          </a:prstGeom>
          <a:noFill/>
          <a:ln>
            <a:noFill/>
          </a:ln>
        </p:spPr>
      </p:pic>
      <p:pic>
        <p:nvPicPr>
          <p:cNvPr id="146" name="Google Shape;146;p8"/>
          <p:cNvPicPr preferRelativeResize="0"/>
          <p:nvPr/>
        </p:nvPicPr>
        <p:blipFill rotWithShape="1">
          <a:blip r:embed="rId5">
            <a:alphaModFix/>
          </a:blip>
          <a:srcRect b="-4908" l="0" r="-4953" t="-4908"/>
          <a:stretch/>
        </p:blipFill>
        <p:spPr>
          <a:xfrm>
            <a:off x="10945261" y="5375072"/>
            <a:ext cx="1007509" cy="1346651"/>
          </a:xfrm>
          <a:prstGeom prst="rect">
            <a:avLst/>
          </a:prstGeom>
          <a:noFill/>
          <a:ln>
            <a:noFill/>
          </a:ln>
        </p:spPr>
      </p:pic>
      <p:pic>
        <p:nvPicPr>
          <p:cNvPr id="147" name="Google Shape;147;p8"/>
          <p:cNvPicPr preferRelativeResize="0"/>
          <p:nvPr/>
        </p:nvPicPr>
        <p:blipFill rotWithShape="1">
          <a:blip r:embed="rId6">
            <a:alphaModFix/>
          </a:blip>
          <a:srcRect b="0" l="0" r="0" t="0"/>
          <a:stretch/>
        </p:blipFill>
        <p:spPr>
          <a:xfrm>
            <a:off x="788900" y="1860525"/>
            <a:ext cx="2621221" cy="3136950"/>
          </a:xfrm>
          <a:prstGeom prst="rect">
            <a:avLst/>
          </a:prstGeom>
          <a:noFill/>
          <a:ln>
            <a:noFill/>
          </a:ln>
        </p:spPr>
      </p:pic>
      <p:pic>
        <p:nvPicPr>
          <p:cNvPr id="148" name="Google Shape;148;p8"/>
          <p:cNvPicPr preferRelativeResize="0"/>
          <p:nvPr/>
        </p:nvPicPr>
        <p:blipFill rotWithShape="1">
          <a:blip r:embed="rId7">
            <a:alphaModFix/>
          </a:blip>
          <a:srcRect b="0" l="0" r="0" t="0"/>
          <a:stretch/>
        </p:blipFill>
        <p:spPr>
          <a:xfrm>
            <a:off x="8341950" y="1755300"/>
            <a:ext cx="2557750" cy="3188424"/>
          </a:xfrm>
          <a:prstGeom prst="rect">
            <a:avLst/>
          </a:prstGeom>
          <a:noFill/>
          <a:ln>
            <a:noFill/>
          </a:ln>
        </p:spPr>
      </p:pic>
      <p:sp>
        <p:nvSpPr>
          <p:cNvPr id="149" name="Google Shape;149;p8"/>
          <p:cNvSpPr txBox="1"/>
          <p:nvPr>
            <p:ph idx="1" type="body"/>
          </p:nvPr>
        </p:nvSpPr>
        <p:spPr>
          <a:xfrm>
            <a:off x="838200" y="1652525"/>
            <a:ext cx="10515600" cy="3477000"/>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b="1" lang="en-GB" sz="3200" u="sng"/>
              <a:t>Squirrel</a:t>
            </a:r>
            <a:r>
              <a:rPr b="1" lang="en-GB" sz="3200" u="sng"/>
              <a:t>s Class</a:t>
            </a:r>
            <a:endParaRPr b="1" sz="3200"/>
          </a:p>
          <a:p>
            <a:pPr indent="0" lvl="0" marL="50800" rtl="0" algn="ctr">
              <a:lnSpc>
                <a:spcPct val="90000"/>
              </a:lnSpc>
              <a:spcBef>
                <a:spcPts val="1000"/>
              </a:spcBef>
              <a:spcAft>
                <a:spcPts val="0"/>
              </a:spcAft>
              <a:buSzPts val="2800"/>
              <a:buNone/>
            </a:pPr>
            <a:r>
              <a:t/>
            </a:r>
            <a:endParaRPr sz="1000"/>
          </a:p>
          <a:p>
            <a:pPr indent="0" lvl="0" marL="50800" rtl="0" algn="ctr">
              <a:lnSpc>
                <a:spcPct val="90000"/>
              </a:lnSpc>
              <a:spcBef>
                <a:spcPts val="1000"/>
              </a:spcBef>
              <a:spcAft>
                <a:spcPts val="0"/>
              </a:spcAft>
              <a:buSzPts val="2800"/>
              <a:buNone/>
            </a:pPr>
            <a:r>
              <a:rPr lang="en-GB" sz="3200"/>
              <a:t>Your child’s</a:t>
            </a:r>
            <a:r>
              <a:rPr lang="en-GB" sz="3200"/>
              <a:t> </a:t>
            </a:r>
            <a:r>
              <a:rPr lang="en-GB" sz="3200"/>
              <a:t>c</a:t>
            </a:r>
            <a:r>
              <a:rPr lang="en-GB" sz="3200"/>
              <a:t>lass teachers </a:t>
            </a:r>
            <a:endParaRPr sz="3200"/>
          </a:p>
          <a:p>
            <a:pPr indent="0" lvl="0" marL="50800" rtl="0" algn="ctr">
              <a:lnSpc>
                <a:spcPct val="90000"/>
              </a:lnSpc>
              <a:spcBef>
                <a:spcPts val="1000"/>
              </a:spcBef>
              <a:spcAft>
                <a:spcPts val="0"/>
              </a:spcAft>
              <a:buSzPts val="2800"/>
              <a:buNone/>
            </a:pPr>
            <a:r>
              <a:rPr lang="en-GB" sz="3200"/>
              <a:t>a</a:t>
            </a:r>
            <a:r>
              <a:rPr lang="en-GB" sz="3200"/>
              <a:t>re</a:t>
            </a:r>
            <a:endParaRPr/>
          </a:p>
          <a:p>
            <a:pPr indent="0" lvl="0" marL="50800" rtl="0" algn="ctr">
              <a:lnSpc>
                <a:spcPct val="90000"/>
              </a:lnSpc>
              <a:spcBef>
                <a:spcPts val="1000"/>
              </a:spcBef>
              <a:spcAft>
                <a:spcPts val="0"/>
              </a:spcAft>
              <a:buSzPts val="2800"/>
              <a:buNone/>
            </a:pPr>
            <a:r>
              <a:rPr lang="en-GB" sz="3200"/>
              <a:t>Mrs Waters and </a:t>
            </a:r>
            <a:endParaRPr sz="3200"/>
          </a:p>
          <a:p>
            <a:pPr indent="0" lvl="0" marL="50800" rtl="0" algn="ctr">
              <a:lnSpc>
                <a:spcPct val="90000"/>
              </a:lnSpc>
              <a:spcBef>
                <a:spcPts val="1000"/>
              </a:spcBef>
              <a:spcAft>
                <a:spcPts val="0"/>
              </a:spcAft>
              <a:buSzPts val="2800"/>
              <a:buNone/>
            </a:pPr>
            <a:r>
              <a:rPr lang="en-GB" sz="3200"/>
              <a:t>Mrs Bailey</a:t>
            </a:r>
            <a:endParaRPr/>
          </a:p>
          <a:p>
            <a:pPr indent="0" lvl="0" marL="50800" rtl="0" algn="l">
              <a:lnSpc>
                <a:spcPct val="90000"/>
              </a:lnSpc>
              <a:spcBef>
                <a:spcPts val="1000"/>
              </a:spcBef>
              <a:spcAft>
                <a:spcPts val="0"/>
              </a:spcAft>
              <a:buSzPts val="2800"/>
              <a:buNone/>
            </a:pPr>
            <a:r>
              <a:rPr lang="en-GB" sz="2000"/>
              <a:t>  </a:t>
            </a:r>
            <a:endParaRPr/>
          </a:p>
          <a:p>
            <a:pPr indent="0" lvl="0" marL="50800" rtl="0" algn="l">
              <a:lnSpc>
                <a:spcPct val="90000"/>
              </a:lnSpc>
              <a:spcBef>
                <a:spcPts val="1000"/>
              </a:spcBef>
              <a:spcAft>
                <a:spcPts val="0"/>
              </a:spcAft>
              <a:buSzPts val="2800"/>
              <a:buNone/>
            </a:pPr>
            <a:r>
              <a:rPr lang="en-GB" sz="2000"/>
              <a:t>     Mrs Waters                                                                                                                        Mrs Bailey</a:t>
            </a:r>
            <a:endParaRPr/>
          </a:p>
          <a:p>
            <a:pPr indent="0" lvl="0" marL="50800" rtl="0" algn="ctr">
              <a:lnSpc>
                <a:spcPct val="90000"/>
              </a:lnSpc>
              <a:spcBef>
                <a:spcPts val="1000"/>
              </a:spcBef>
              <a:spcAft>
                <a:spcPts val="0"/>
              </a:spcAft>
              <a:buSzPts val="2800"/>
              <a:buNone/>
            </a:pPr>
            <a:r>
              <a:t/>
            </a:r>
            <a:endParaRPr sz="3200"/>
          </a:p>
          <a:p>
            <a:pPr indent="0" lvl="0" marL="50800" rtl="0" algn="ctr">
              <a:lnSpc>
                <a:spcPct val="90000"/>
              </a:lnSpc>
              <a:spcBef>
                <a:spcPts val="1000"/>
              </a:spcBef>
              <a:spcAft>
                <a:spcPts val="0"/>
              </a:spcAft>
              <a:buSzPts val="2800"/>
              <a:buNone/>
            </a:pPr>
            <a:r>
              <a:t/>
            </a:r>
            <a:endParaRPr sz="3200"/>
          </a:p>
          <a:p>
            <a:pPr indent="-228600" lvl="0" marL="457200" marR="0" rtl="0" algn="l">
              <a:lnSpc>
                <a:spcPct val="90000"/>
              </a:lnSpc>
              <a:spcBef>
                <a:spcPts val="1000"/>
              </a:spcBef>
              <a:spcAft>
                <a:spcPts val="0"/>
              </a:spcAft>
              <a:buClr>
                <a:schemeClr val="dk1"/>
              </a:buClr>
              <a:buSzPts val="2800"/>
              <a:buFont typeface="Arial"/>
              <a:buNone/>
            </a:pPr>
            <a:r>
              <a:t/>
            </a:r>
            <a:endParaRPr sz="3200"/>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11"/>
          <p:cNvPicPr preferRelativeResize="0"/>
          <p:nvPr/>
        </p:nvPicPr>
        <p:blipFill rotWithShape="1">
          <a:blip r:embed="rId3">
            <a:alphaModFix/>
          </a:blip>
          <a:srcRect b="0" l="0" r="0" t="0"/>
          <a:stretch/>
        </p:blipFill>
        <p:spPr>
          <a:xfrm>
            <a:off x="2082150" y="-100"/>
            <a:ext cx="10134249" cy="1877775"/>
          </a:xfrm>
          <a:prstGeom prst="rect">
            <a:avLst/>
          </a:prstGeom>
          <a:noFill/>
          <a:ln>
            <a:noFill/>
          </a:ln>
        </p:spPr>
      </p:pic>
      <p:sp>
        <p:nvSpPr>
          <p:cNvPr id="155" name="Google Shape;155;p11"/>
          <p:cNvSpPr txBox="1"/>
          <p:nvPr>
            <p:ph idx="1" type="body"/>
          </p:nvPr>
        </p:nvSpPr>
        <p:spPr>
          <a:xfrm>
            <a:off x="838200" y="1652529"/>
            <a:ext cx="10515600" cy="3583381"/>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b="1" lang="en-GB" sz="3200" u="sng"/>
              <a:t>Squirrel</a:t>
            </a:r>
            <a:r>
              <a:rPr b="1" lang="en-GB" sz="3200" u="sng"/>
              <a:t>s Class</a:t>
            </a:r>
            <a:endParaRPr b="1" sz="3200"/>
          </a:p>
          <a:p>
            <a:pPr indent="0" lvl="0" marL="50800" rtl="0" algn="ctr">
              <a:lnSpc>
                <a:spcPct val="90000"/>
              </a:lnSpc>
              <a:spcBef>
                <a:spcPts val="1000"/>
              </a:spcBef>
              <a:spcAft>
                <a:spcPts val="0"/>
              </a:spcAft>
              <a:buSzPts val="2800"/>
              <a:buNone/>
            </a:pPr>
            <a:r>
              <a:rPr lang="en-GB" sz="3200"/>
              <a:t>The class teaching assistants are</a:t>
            </a:r>
            <a:endParaRPr/>
          </a:p>
          <a:p>
            <a:pPr indent="0" lvl="0" marL="50800" rtl="0" algn="ctr">
              <a:lnSpc>
                <a:spcPct val="90000"/>
              </a:lnSpc>
              <a:spcBef>
                <a:spcPts val="1000"/>
              </a:spcBef>
              <a:spcAft>
                <a:spcPts val="0"/>
              </a:spcAft>
              <a:buSzPts val="2800"/>
              <a:buNone/>
            </a:pPr>
            <a:r>
              <a:rPr lang="en-GB" sz="3200"/>
              <a:t>Mrs Felstead                       Mrs Keeney</a:t>
            </a:r>
            <a:endParaRPr/>
          </a:p>
          <a:p>
            <a:pPr indent="0" lvl="0" marL="50800" rtl="0" algn="ctr">
              <a:lnSpc>
                <a:spcPct val="90000"/>
              </a:lnSpc>
              <a:spcBef>
                <a:spcPts val="1000"/>
              </a:spcBef>
              <a:spcAft>
                <a:spcPts val="0"/>
              </a:spcAft>
              <a:buSzPts val="2800"/>
              <a:buNone/>
            </a:pPr>
            <a:r>
              <a:t/>
            </a:r>
            <a:endParaRPr sz="3200"/>
          </a:p>
          <a:p>
            <a:pPr indent="0" lvl="0" marL="50800" rtl="0" algn="ctr">
              <a:lnSpc>
                <a:spcPct val="90000"/>
              </a:lnSpc>
              <a:spcBef>
                <a:spcPts val="1000"/>
              </a:spcBef>
              <a:spcAft>
                <a:spcPts val="0"/>
              </a:spcAft>
              <a:buSzPts val="2800"/>
              <a:buNone/>
            </a:pPr>
            <a:r>
              <a:t/>
            </a:r>
            <a:endParaRPr sz="3200"/>
          </a:p>
          <a:p>
            <a:pPr indent="0" lvl="0" marL="50800" rtl="0" algn="ctr">
              <a:lnSpc>
                <a:spcPct val="90000"/>
              </a:lnSpc>
              <a:spcBef>
                <a:spcPts val="1000"/>
              </a:spcBef>
              <a:spcAft>
                <a:spcPts val="0"/>
              </a:spcAft>
              <a:buSzPts val="2800"/>
              <a:buNone/>
            </a:pPr>
            <a:r>
              <a:t/>
            </a:r>
            <a:endParaRPr sz="3200"/>
          </a:p>
          <a:p>
            <a:pPr indent="0" lvl="0" marL="50800" rtl="0" algn="ctr">
              <a:lnSpc>
                <a:spcPct val="90000"/>
              </a:lnSpc>
              <a:spcBef>
                <a:spcPts val="1000"/>
              </a:spcBef>
              <a:spcAft>
                <a:spcPts val="0"/>
              </a:spcAft>
              <a:buSzPts val="2800"/>
              <a:buNone/>
            </a:pPr>
            <a:r>
              <a:t/>
            </a:r>
            <a:endParaRPr sz="3200"/>
          </a:p>
          <a:p>
            <a:pPr indent="-228600" lvl="0" marL="457200" marR="0" rtl="0" algn="l">
              <a:lnSpc>
                <a:spcPct val="90000"/>
              </a:lnSpc>
              <a:spcBef>
                <a:spcPts val="1000"/>
              </a:spcBef>
              <a:spcAft>
                <a:spcPts val="0"/>
              </a:spcAft>
              <a:buClr>
                <a:schemeClr val="dk1"/>
              </a:buClr>
              <a:buSzPts val="2800"/>
              <a:buFont typeface="Arial"/>
              <a:buNone/>
            </a:pPr>
            <a:r>
              <a:t/>
            </a:r>
            <a:endParaRPr sz="3200"/>
          </a:p>
        </p:txBody>
      </p:sp>
      <p:pic>
        <p:nvPicPr>
          <p:cNvPr id="156" name="Google Shape;156;p11"/>
          <p:cNvPicPr preferRelativeResize="0"/>
          <p:nvPr/>
        </p:nvPicPr>
        <p:blipFill rotWithShape="1">
          <a:blip r:embed="rId4">
            <a:alphaModFix/>
          </a:blip>
          <a:srcRect b="0" l="21073" r="0" t="0"/>
          <a:stretch/>
        </p:blipFill>
        <p:spPr>
          <a:xfrm>
            <a:off x="0" y="5463500"/>
            <a:ext cx="9622979" cy="1405250"/>
          </a:xfrm>
          <a:prstGeom prst="rect">
            <a:avLst/>
          </a:prstGeom>
          <a:noFill/>
          <a:ln>
            <a:noFill/>
          </a:ln>
        </p:spPr>
      </p:pic>
      <p:pic>
        <p:nvPicPr>
          <p:cNvPr id="157" name="Google Shape;157;p11"/>
          <p:cNvPicPr preferRelativeResize="0"/>
          <p:nvPr/>
        </p:nvPicPr>
        <p:blipFill rotWithShape="1">
          <a:blip r:embed="rId5">
            <a:alphaModFix/>
          </a:blip>
          <a:srcRect b="-4908" l="0" r="-4953" t="-4908"/>
          <a:stretch/>
        </p:blipFill>
        <p:spPr>
          <a:xfrm>
            <a:off x="10945261" y="5375072"/>
            <a:ext cx="1007509" cy="1346651"/>
          </a:xfrm>
          <a:prstGeom prst="rect">
            <a:avLst/>
          </a:prstGeom>
          <a:noFill/>
          <a:ln>
            <a:noFill/>
          </a:ln>
        </p:spPr>
      </p:pic>
      <p:pic>
        <p:nvPicPr>
          <p:cNvPr descr="Screen Shot 2020-05-13 at 13.23.48.png" id="158" name="Google Shape;158;p11"/>
          <p:cNvPicPr preferRelativeResize="0"/>
          <p:nvPr/>
        </p:nvPicPr>
        <p:blipFill rotWithShape="1">
          <a:blip r:embed="rId6">
            <a:alphaModFix/>
          </a:blip>
          <a:srcRect b="0" l="0" r="0" t="0"/>
          <a:stretch/>
        </p:blipFill>
        <p:spPr>
          <a:xfrm>
            <a:off x="3086488" y="3322455"/>
            <a:ext cx="1715497" cy="2141948"/>
          </a:xfrm>
          <a:prstGeom prst="rect">
            <a:avLst/>
          </a:prstGeom>
          <a:noFill/>
          <a:ln>
            <a:noFill/>
          </a:ln>
        </p:spPr>
      </p:pic>
      <p:pic>
        <p:nvPicPr>
          <p:cNvPr id="159" name="Google Shape;159;p11"/>
          <p:cNvPicPr preferRelativeResize="0"/>
          <p:nvPr/>
        </p:nvPicPr>
        <p:blipFill rotWithShape="1">
          <a:blip r:embed="rId7">
            <a:alphaModFix/>
          </a:blip>
          <a:srcRect b="0" l="8574" r="13190" t="17904"/>
          <a:stretch/>
        </p:blipFill>
        <p:spPr>
          <a:xfrm>
            <a:off x="7406650" y="3429000"/>
            <a:ext cx="1634765" cy="2287252"/>
          </a:xfrm>
          <a:prstGeom prst="rect">
            <a:avLst/>
          </a:prstGeom>
          <a:noFill/>
          <a:ln>
            <a:noFill/>
          </a:ln>
        </p:spPr>
      </p:pic>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Chantal Cooke</dc:creator>
</cp:coreProperties>
</file>