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4" r:id="rId3"/>
    <p:sldId id="438" r:id="rId4"/>
    <p:sldId id="265" r:id="rId5"/>
    <p:sldId id="434" r:id="rId6"/>
    <p:sldId id="377" r:id="rId7"/>
    <p:sldId id="408" r:id="rId8"/>
    <p:sldId id="397" r:id="rId9"/>
    <p:sldId id="312" r:id="rId10"/>
    <p:sldId id="414" r:id="rId11"/>
    <p:sldId id="415" r:id="rId12"/>
    <p:sldId id="281" r:id="rId13"/>
    <p:sldId id="430" r:id="rId14"/>
    <p:sldId id="429" r:id="rId15"/>
    <p:sldId id="274" r:id="rId16"/>
    <p:sldId id="269" r:id="rId17"/>
    <p:sldId id="427" r:id="rId18"/>
    <p:sldId id="421" r:id="rId19"/>
    <p:sldId id="420" r:id="rId20"/>
    <p:sldId id="286" r:id="rId21"/>
    <p:sldId id="426" r:id="rId22"/>
    <p:sldId id="422" r:id="rId23"/>
    <p:sldId id="275" r:id="rId24"/>
    <p:sldId id="284" r:id="rId25"/>
    <p:sldId id="308" r:id="rId26"/>
    <p:sldId id="424" r:id="rId27"/>
    <p:sldId id="425" r:id="rId28"/>
    <p:sldId id="307" r:id="rId29"/>
    <p:sldId id="423" r:id="rId30"/>
    <p:sldId id="285" r:id="rId31"/>
    <p:sldId id="306" r:id="rId32"/>
    <p:sldId id="416" r:id="rId33"/>
    <p:sldId id="436" r:id="rId3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74844" autoAdjust="0"/>
  </p:normalViewPr>
  <p:slideViewPr>
    <p:cSldViewPr snapToGrid="0" showGuides="1">
      <p:cViewPr varScale="1">
        <p:scale>
          <a:sx n="86" d="100"/>
          <a:sy n="86" d="100"/>
        </p:scale>
        <p:origin x="154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www.ucas.com/parent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ucas.com/parent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0F95A-3670-4E56-BB2E-5B55EF96C90D}"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F7133B71-F030-4EF1-8FB8-5B88155E2464}">
      <dgm:prSet custT="1"/>
      <dgm:spPr>
        <a:solidFill>
          <a:srgbClr val="5DB88D"/>
        </a:solidFill>
        <a:ln>
          <a:noFill/>
        </a:ln>
      </dgm:spPr>
      <dgm:t>
        <a:bodyPr/>
        <a:lstStyle/>
        <a:p>
          <a:pPr>
            <a:lnSpc>
              <a:spcPct val="100000"/>
            </a:lnSpc>
          </a:pPr>
          <a:r>
            <a:rPr lang="en-US" sz="1400" dirty="0">
              <a:latin typeface="+mj-lt"/>
            </a:rPr>
            <a:t>Research/Sign up</a:t>
          </a:r>
        </a:p>
      </dgm:t>
    </dgm:pt>
    <dgm:pt modelId="{ACF8F580-8AC4-480D-991B-F7CF4EED6409}" type="parTrans" cxnId="{89AFA36A-79E5-4AF9-AB8F-416645582E63}">
      <dgm:prSet/>
      <dgm:spPr/>
      <dgm:t>
        <a:bodyPr/>
        <a:lstStyle/>
        <a:p>
          <a:endParaRPr lang="en-US" sz="1400">
            <a:latin typeface="+mj-lt"/>
          </a:endParaRPr>
        </a:p>
      </dgm:t>
    </dgm:pt>
    <dgm:pt modelId="{C5F20CD0-D730-419E-B59B-D2E43578ABC9}" type="sibTrans" cxnId="{89AFA36A-79E5-4AF9-AB8F-416645582E63}">
      <dgm:prSet/>
      <dgm:spPr/>
      <dgm:t>
        <a:bodyPr/>
        <a:lstStyle/>
        <a:p>
          <a:endParaRPr lang="en-US" sz="1400">
            <a:latin typeface="+mj-lt"/>
          </a:endParaRPr>
        </a:p>
      </dgm:t>
    </dgm:pt>
    <dgm:pt modelId="{33741738-7956-4503-AC14-8BE5D761D60F}">
      <dgm:prSet custT="1"/>
      <dgm:spPr>
        <a:solidFill>
          <a:srgbClr val="5DB88D">
            <a:alpha val="54000"/>
          </a:srgbClr>
        </a:solidFill>
        <a:ln>
          <a:noFill/>
        </a:ln>
      </dgm:spPr>
      <dgm:t>
        <a:bodyPr/>
        <a:lstStyle/>
        <a:p>
          <a:pPr>
            <a:lnSpc>
              <a:spcPct val="100000"/>
            </a:lnSpc>
          </a:pPr>
          <a:r>
            <a:rPr lang="en-US" sz="1400" dirty="0">
              <a:latin typeface="+mj-lt"/>
            </a:rPr>
            <a:t>Use the parents/guardians’ section of the UCAS website at </a:t>
          </a:r>
          <a:r>
            <a:rPr lang="en-US" sz="1400" dirty="0">
              <a:latin typeface="+mj-lt"/>
              <a:hlinkClick xmlns:r="http://schemas.openxmlformats.org/officeDocument/2006/relationships" r:id="rId1"/>
            </a:rPr>
            <a:t>www.ucas.com/parents</a:t>
          </a:r>
          <a:r>
            <a:rPr lang="en-US" sz="1400" dirty="0">
              <a:latin typeface="+mj-lt"/>
            </a:rPr>
            <a:t> and sign up for parent updates or register for the Parents’ and Carers’ Pack at Amazing Apprenticeships.</a:t>
          </a:r>
        </a:p>
      </dgm:t>
    </dgm:pt>
    <dgm:pt modelId="{AD3EB840-7277-4C3F-9966-4D9FB47A5E29}" type="parTrans" cxnId="{ADCA6E19-AFAD-4ED0-9BB4-0CF8ABE5784D}">
      <dgm:prSet/>
      <dgm:spPr/>
      <dgm:t>
        <a:bodyPr/>
        <a:lstStyle/>
        <a:p>
          <a:endParaRPr lang="en-US" sz="1400">
            <a:latin typeface="+mj-lt"/>
          </a:endParaRPr>
        </a:p>
      </dgm:t>
    </dgm:pt>
    <dgm:pt modelId="{C4E8E738-B35C-4A48-8E90-99C77F6C6198}" type="sibTrans" cxnId="{ADCA6E19-AFAD-4ED0-9BB4-0CF8ABE5784D}">
      <dgm:prSet/>
      <dgm:spPr/>
      <dgm:t>
        <a:bodyPr/>
        <a:lstStyle/>
        <a:p>
          <a:endParaRPr lang="en-US" sz="1400">
            <a:latin typeface="+mj-lt"/>
          </a:endParaRPr>
        </a:p>
      </dgm:t>
    </dgm:pt>
    <dgm:pt modelId="{3632D8EF-FC73-4A4A-9BE7-3474283D6D5E}">
      <dgm:prSet custT="1"/>
      <dgm:spPr>
        <a:solidFill>
          <a:srgbClr val="FF6451"/>
        </a:solidFill>
        <a:ln>
          <a:noFill/>
        </a:ln>
      </dgm:spPr>
      <dgm:t>
        <a:bodyPr/>
        <a:lstStyle/>
        <a:p>
          <a:pPr>
            <a:lnSpc>
              <a:spcPct val="100000"/>
            </a:lnSpc>
          </a:pPr>
          <a:r>
            <a:rPr lang="en-US" sz="1400" dirty="0">
              <a:latin typeface="+mj-lt"/>
            </a:rPr>
            <a:t>Open days/Work Experience</a:t>
          </a:r>
        </a:p>
      </dgm:t>
    </dgm:pt>
    <dgm:pt modelId="{C9A0A2A9-4DBF-488E-AE09-3FD728EED472}" type="parTrans" cxnId="{F9E1459E-D97A-40D2-BA93-406B10AC34F2}">
      <dgm:prSet/>
      <dgm:spPr/>
      <dgm:t>
        <a:bodyPr/>
        <a:lstStyle/>
        <a:p>
          <a:endParaRPr lang="en-US" sz="1400">
            <a:latin typeface="+mj-lt"/>
          </a:endParaRPr>
        </a:p>
      </dgm:t>
    </dgm:pt>
    <dgm:pt modelId="{E238D755-BDF7-4EDC-8DD7-D60E5EC09F7B}" type="sibTrans" cxnId="{F9E1459E-D97A-40D2-BA93-406B10AC34F2}">
      <dgm:prSet/>
      <dgm:spPr/>
      <dgm:t>
        <a:bodyPr/>
        <a:lstStyle/>
        <a:p>
          <a:endParaRPr lang="en-US" sz="1400">
            <a:latin typeface="+mj-lt"/>
          </a:endParaRPr>
        </a:p>
      </dgm:t>
    </dgm:pt>
    <dgm:pt modelId="{9DA39B06-8F8D-43DB-BF54-7C7041FA65AB}">
      <dgm:prSet custT="1"/>
      <dgm:spPr>
        <a:solidFill>
          <a:srgbClr val="FF6451">
            <a:alpha val="54000"/>
          </a:srgbClr>
        </a:solidFill>
        <a:ln>
          <a:noFill/>
        </a:ln>
      </dgm:spPr>
      <dgm:t>
        <a:bodyPr/>
        <a:lstStyle/>
        <a:p>
          <a:pPr rtl="0">
            <a:lnSpc>
              <a:spcPct val="100000"/>
            </a:lnSpc>
          </a:pPr>
          <a:r>
            <a:rPr lang="en-US" sz="1400" dirty="0">
              <a:latin typeface="+mj-lt"/>
            </a:rPr>
            <a:t>Attend virtual events and open days – you may have a different perspective. Encourage your son/daughter to complete work experience in their chosen field or industry. </a:t>
          </a:r>
        </a:p>
      </dgm:t>
    </dgm:pt>
    <dgm:pt modelId="{70F12D13-CFF2-4D00-8281-BB13C39774F8}" type="parTrans" cxnId="{5C5E24B0-FED3-4C9D-A3F3-6A6249BD3B01}">
      <dgm:prSet/>
      <dgm:spPr/>
      <dgm:t>
        <a:bodyPr/>
        <a:lstStyle/>
        <a:p>
          <a:endParaRPr lang="en-US" sz="1400">
            <a:latin typeface="+mj-lt"/>
          </a:endParaRPr>
        </a:p>
      </dgm:t>
    </dgm:pt>
    <dgm:pt modelId="{A8D91352-FD90-449E-AB04-EF907EBA4853}" type="sibTrans" cxnId="{5C5E24B0-FED3-4C9D-A3F3-6A6249BD3B01}">
      <dgm:prSet/>
      <dgm:spPr/>
      <dgm:t>
        <a:bodyPr/>
        <a:lstStyle/>
        <a:p>
          <a:endParaRPr lang="en-US" sz="1400">
            <a:latin typeface="+mj-lt"/>
          </a:endParaRPr>
        </a:p>
      </dgm:t>
    </dgm:pt>
    <dgm:pt modelId="{98950086-D1C7-498F-A5C4-249EE1564D0E}">
      <dgm:prSet custT="1"/>
      <dgm:spPr>
        <a:solidFill>
          <a:srgbClr val="836CD8"/>
        </a:solidFill>
        <a:ln>
          <a:noFill/>
        </a:ln>
      </dgm:spPr>
      <dgm:t>
        <a:bodyPr/>
        <a:lstStyle/>
        <a:p>
          <a:pPr>
            <a:lnSpc>
              <a:spcPct val="100000"/>
            </a:lnSpc>
          </a:pPr>
          <a:r>
            <a:rPr lang="en-US" sz="1400" dirty="0">
              <a:latin typeface="+mj-lt"/>
            </a:rPr>
            <a:t>Be proactive</a:t>
          </a:r>
        </a:p>
      </dgm:t>
    </dgm:pt>
    <dgm:pt modelId="{D3328F37-5632-468E-A2C3-FC93B9A336CE}" type="parTrans" cxnId="{93A331AC-ED0B-46F3-8702-0F307A8B3C5F}">
      <dgm:prSet/>
      <dgm:spPr/>
      <dgm:t>
        <a:bodyPr/>
        <a:lstStyle/>
        <a:p>
          <a:endParaRPr lang="en-US" sz="1400">
            <a:latin typeface="+mj-lt"/>
          </a:endParaRPr>
        </a:p>
      </dgm:t>
    </dgm:pt>
    <dgm:pt modelId="{D8177D30-B583-425E-8C8E-26382A78DFE6}" type="sibTrans" cxnId="{93A331AC-ED0B-46F3-8702-0F307A8B3C5F}">
      <dgm:prSet/>
      <dgm:spPr/>
      <dgm:t>
        <a:bodyPr/>
        <a:lstStyle/>
        <a:p>
          <a:endParaRPr lang="en-US" sz="1400">
            <a:latin typeface="+mj-lt"/>
          </a:endParaRPr>
        </a:p>
      </dgm:t>
    </dgm:pt>
    <dgm:pt modelId="{A9333EDB-C59F-4C10-BF92-43A76D8F9A4A}">
      <dgm:prSet custT="1"/>
      <dgm:spPr>
        <a:solidFill>
          <a:srgbClr val="836CD8">
            <a:alpha val="54000"/>
          </a:srgbClr>
        </a:solidFill>
        <a:ln>
          <a:noFill/>
        </a:ln>
      </dgm:spPr>
      <dgm:t>
        <a:bodyPr/>
        <a:lstStyle/>
        <a:p>
          <a:pPr>
            <a:lnSpc>
              <a:spcPct val="100000"/>
            </a:lnSpc>
          </a:pPr>
          <a:r>
            <a:rPr lang="en-US" sz="1400" dirty="0">
              <a:latin typeface="+mj-lt"/>
            </a:rPr>
            <a:t>Please make sure they read everything carefully that is sent to them (and that they are regularly checking the Post 18 Drive and Y13 Conference Classroom for updates, and try to avoid booking holidays at key times.</a:t>
          </a:r>
        </a:p>
      </dgm:t>
    </dgm:pt>
    <dgm:pt modelId="{EB050844-6730-4464-8898-09BDB2A239BF}" type="parTrans" cxnId="{2C1E6C9F-8026-43DA-ADFD-74FFF779A28B}">
      <dgm:prSet/>
      <dgm:spPr/>
      <dgm:t>
        <a:bodyPr/>
        <a:lstStyle/>
        <a:p>
          <a:endParaRPr lang="en-US" sz="1400">
            <a:latin typeface="+mj-lt"/>
          </a:endParaRPr>
        </a:p>
      </dgm:t>
    </dgm:pt>
    <dgm:pt modelId="{2BE091CF-4911-4F1A-942E-85A86C3CE303}" type="sibTrans" cxnId="{2C1E6C9F-8026-43DA-ADFD-74FFF779A28B}">
      <dgm:prSet/>
      <dgm:spPr/>
      <dgm:t>
        <a:bodyPr/>
        <a:lstStyle/>
        <a:p>
          <a:endParaRPr lang="en-US" sz="1400">
            <a:latin typeface="+mj-lt"/>
          </a:endParaRPr>
        </a:p>
      </dgm:t>
    </dgm:pt>
    <dgm:pt modelId="{07693C17-4FE6-42E9-B51D-9BEB2528615E}" type="pres">
      <dgm:prSet presAssocID="{F960F95A-3670-4E56-BB2E-5B55EF96C90D}" presName="Name0" presStyleCnt="0">
        <dgm:presLayoutVars>
          <dgm:dir/>
          <dgm:animLvl val="lvl"/>
          <dgm:resizeHandles val="exact"/>
        </dgm:presLayoutVars>
      </dgm:prSet>
      <dgm:spPr/>
    </dgm:pt>
    <dgm:pt modelId="{1B6A153B-E08D-45BD-8B14-7459A551DF74}" type="pres">
      <dgm:prSet presAssocID="{98950086-D1C7-498F-A5C4-249EE1564D0E}" presName="boxAndChildren" presStyleCnt="0"/>
      <dgm:spPr/>
    </dgm:pt>
    <dgm:pt modelId="{5B584A26-7F0E-4B47-9C1C-743AA0F47B29}" type="pres">
      <dgm:prSet presAssocID="{98950086-D1C7-498F-A5C4-249EE1564D0E}" presName="parentTextBox" presStyleLbl="alignNode1" presStyleIdx="0" presStyleCnt="3"/>
      <dgm:spPr/>
    </dgm:pt>
    <dgm:pt modelId="{9FC6F4E6-ED12-4790-B733-8CFF38A2F8E5}" type="pres">
      <dgm:prSet presAssocID="{98950086-D1C7-498F-A5C4-249EE1564D0E}" presName="descendantBox" presStyleLbl="bgAccFollowNode1" presStyleIdx="0" presStyleCnt="3"/>
      <dgm:spPr/>
    </dgm:pt>
    <dgm:pt modelId="{803C29BB-F9BB-4A60-ADCE-B09F4F132CE4}" type="pres">
      <dgm:prSet presAssocID="{E238D755-BDF7-4EDC-8DD7-D60E5EC09F7B}" presName="sp" presStyleCnt="0"/>
      <dgm:spPr/>
    </dgm:pt>
    <dgm:pt modelId="{A64DCE2E-BC6F-44B1-B004-7337B6D4421E}" type="pres">
      <dgm:prSet presAssocID="{3632D8EF-FC73-4A4A-9BE7-3474283D6D5E}" presName="arrowAndChildren" presStyleCnt="0"/>
      <dgm:spPr/>
    </dgm:pt>
    <dgm:pt modelId="{23417FFF-EBBF-4B39-82C5-14B0024AA43F}" type="pres">
      <dgm:prSet presAssocID="{3632D8EF-FC73-4A4A-9BE7-3474283D6D5E}" presName="parentTextArrow" presStyleLbl="node1" presStyleIdx="0" presStyleCnt="0"/>
      <dgm:spPr/>
    </dgm:pt>
    <dgm:pt modelId="{10BBADAB-F65A-4239-91EC-274C7A935BF2}" type="pres">
      <dgm:prSet presAssocID="{3632D8EF-FC73-4A4A-9BE7-3474283D6D5E}" presName="arrow" presStyleLbl="alignNode1" presStyleIdx="1" presStyleCnt="3"/>
      <dgm:spPr/>
    </dgm:pt>
    <dgm:pt modelId="{E41F4342-9FFE-47FE-BEE8-D529769CFD0B}" type="pres">
      <dgm:prSet presAssocID="{3632D8EF-FC73-4A4A-9BE7-3474283D6D5E}" presName="descendantArrow" presStyleLbl="bgAccFollowNode1" presStyleIdx="1" presStyleCnt="3"/>
      <dgm:spPr/>
    </dgm:pt>
    <dgm:pt modelId="{8C9C5D48-A2DB-4C97-9439-118C51E6CA43}" type="pres">
      <dgm:prSet presAssocID="{C5F20CD0-D730-419E-B59B-D2E43578ABC9}" presName="sp" presStyleCnt="0"/>
      <dgm:spPr/>
    </dgm:pt>
    <dgm:pt modelId="{EDA03E52-0C8C-4FAB-9EC5-32A20B76BE95}" type="pres">
      <dgm:prSet presAssocID="{F7133B71-F030-4EF1-8FB8-5B88155E2464}" presName="arrowAndChildren" presStyleCnt="0"/>
      <dgm:spPr/>
    </dgm:pt>
    <dgm:pt modelId="{02C45550-1BCD-418B-A98C-FEEC88706FFC}" type="pres">
      <dgm:prSet presAssocID="{F7133B71-F030-4EF1-8FB8-5B88155E2464}" presName="parentTextArrow" presStyleLbl="node1" presStyleIdx="0" presStyleCnt="0"/>
      <dgm:spPr/>
    </dgm:pt>
    <dgm:pt modelId="{85A4FDBA-388D-451A-AC69-E5F11176299A}" type="pres">
      <dgm:prSet presAssocID="{F7133B71-F030-4EF1-8FB8-5B88155E2464}" presName="arrow" presStyleLbl="alignNode1" presStyleIdx="2" presStyleCnt="3"/>
      <dgm:spPr/>
    </dgm:pt>
    <dgm:pt modelId="{52E280DE-3718-4C98-9385-CEF1A59AB3BA}" type="pres">
      <dgm:prSet presAssocID="{F7133B71-F030-4EF1-8FB8-5B88155E2464}" presName="descendantArrow" presStyleLbl="bgAccFollowNode1" presStyleIdx="2" presStyleCnt="3" custLinFactNeighborX="990" custLinFactNeighborY="-1042"/>
      <dgm:spPr/>
    </dgm:pt>
  </dgm:ptLst>
  <dgm:cxnLst>
    <dgm:cxn modelId="{66FB6611-6FFF-404B-BF83-6560068EA5EF}" type="presOf" srcId="{F7133B71-F030-4EF1-8FB8-5B88155E2464}" destId="{02C45550-1BCD-418B-A98C-FEEC88706FFC}" srcOrd="0" destOrd="0" presId="urn:microsoft.com/office/officeart/2016/7/layout/VerticalDownArrowProcess"/>
    <dgm:cxn modelId="{ADCA6E19-AFAD-4ED0-9BB4-0CF8ABE5784D}" srcId="{F7133B71-F030-4EF1-8FB8-5B88155E2464}" destId="{33741738-7956-4503-AC14-8BE5D761D60F}" srcOrd="0" destOrd="0" parTransId="{AD3EB840-7277-4C3F-9966-4D9FB47A5E29}" sibTransId="{C4E8E738-B35C-4A48-8E90-99C77F6C6198}"/>
    <dgm:cxn modelId="{B0080C64-2928-4911-B206-4519480C7097}" type="presOf" srcId="{3632D8EF-FC73-4A4A-9BE7-3474283D6D5E}" destId="{10BBADAB-F65A-4239-91EC-274C7A935BF2}" srcOrd="1" destOrd="0" presId="urn:microsoft.com/office/officeart/2016/7/layout/VerticalDownArrowProcess"/>
    <dgm:cxn modelId="{A870C164-B931-42D4-BDC6-5EE165FB76C9}" type="presOf" srcId="{F7133B71-F030-4EF1-8FB8-5B88155E2464}" destId="{85A4FDBA-388D-451A-AC69-E5F11176299A}" srcOrd="1" destOrd="0" presId="urn:microsoft.com/office/officeart/2016/7/layout/VerticalDownArrowProcess"/>
    <dgm:cxn modelId="{89AFA36A-79E5-4AF9-AB8F-416645582E63}" srcId="{F960F95A-3670-4E56-BB2E-5B55EF96C90D}" destId="{F7133B71-F030-4EF1-8FB8-5B88155E2464}" srcOrd="0" destOrd="0" parTransId="{ACF8F580-8AC4-480D-991B-F7CF4EED6409}" sibTransId="{C5F20CD0-D730-419E-B59B-D2E43578ABC9}"/>
    <dgm:cxn modelId="{6AD6F551-C009-45EB-A100-862C79FB4D69}" type="presOf" srcId="{98950086-D1C7-498F-A5C4-249EE1564D0E}" destId="{5B584A26-7F0E-4B47-9C1C-743AA0F47B29}" srcOrd="0" destOrd="0" presId="urn:microsoft.com/office/officeart/2016/7/layout/VerticalDownArrowProcess"/>
    <dgm:cxn modelId="{44BE8F9C-6B89-499D-BBE5-0D2A13632CFF}" type="presOf" srcId="{F960F95A-3670-4E56-BB2E-5B55EF96C90D}" destId="{07693C17-4FE6-42E9-B51D-9BEB2528615E}" srcOrd="0" destOrd="0" presId="urn:microsoft.com/office/officeart/2016/7/layout/VerticalDownArrowProcess"/>
    <dgm:cxn modelId="{2E57AD9D-2C73-43CC-927B-5CC612538A2D}" type="presOf" srcId="{9DA39B06-8F8D-43DB-BF54-7C7041FA65AB}" destId="{E41F4342-9FFE-47FE-BEE8-D529769CFD0B}" srcOrd="0" destOrd="0" presId="urn:microsoft.com/office/officeart/2016/7/layout/VerticalDownArrowProcess"/>
    <dgm:cxn modelId="{F9E1459E-D97A-40D2-BA93-406B10AC34F2}" srcId="{F960F95A-3670-4E56-BB2E-5B55EF96C90D}" destId="{3632D8EF-FC73-4A4A-9BE7-3474283D6D5E}" srcOrd="1" destOrd="0" parTransId="{C9A0A2A9-4DBF-488E-AE09-3FD728EED472}" sibTransId="{E238D755-BDF7-4EDC-8DD7-D60E5EC09F7B}"/>
    <dgm:cxn modelId="{2C1E6C9F-8026-43DA-ADFD-74FFF779A28B}" srcId="{98950086-D1C7-498F-A5C4-249EE1564D0E}" destId="{A9333EDB-C59F-4C10-BF92-43A76D8F9A4A}" srcOrd="0" destOrd="0" parTransId="{EB050844-6730-4464-8898-09BDB2A239BF}" sibTransId="{2BE091CF-4911-4F1A-942E-85A86C3CE303}"/>
    <dgm:cxn modelId="{5FFBD49F-E152-46ED-8F1C-BD276811522E}" type="presOf" srcId="{A9333EDB-C59F-4C10-BF92-43A76D8F9A4A}" destId="{9FC6F4E6-ED12-4790-B733-8CFF38A2F8E5}" srcOrd="0" destOrd="0" presId="urn:microsoft.com/office/officeart/2016/7/layout/VerticalDownArrowProcess"/>
    <dgm:cxn modelId="{CE80E4A1-AA69-469F-B992-7E641D36ACB7}" type="presOf" srcId="{33741738-7956-4503-AC14-8BE5D761D60F}" destId="{52E280DE-3718-4C98-9385-CEF1A59AB3BA}" srcOrd="0" destOrd="0" presId="urn:microsoft.com/office/officeart/2016/7/layout/VerticalDownArrowProcess"/>
    <dgm:cxn modelId="{93A331AC-ED0B-46F3-8702-0F307A8B3C5F}" srcId="{F960F95A-3670-4E56-BB2E-5B55EF96C90D}" destId="{98950086-D1C7-498F-A5C4-249EE1564D0E}" srcOrd="2" destOrd="0" parTransId="{D3328F37-5632-468E-A2C3-FC93B9A336CE}" sibTransId="{D8177D30-B583-425E-8C8E-26382A78DFE6}"/>
    <dgm:cxn modelId="{5C5E24B0-FED3-4C9D-A3F3-6A6249BD3B01}" srcId="{3632D8EF-FC73-4A4A-9BE7-3474283D6D5E}" destId="{9DA39B06-8F8D-43DB-BF54-7C7041FA65AB}" srcOrd="0" destOrd="0" parTransId="{70F12D13-CFF2-4D00-8281-BB13C39774F8}" sibTransId="{A8D91352-FD90-449E-AB04-EF907EBA4853}"/>
    <dgm:cxn modelId="{6D5DDBFD-B44B-4AD0-9D88-94CCCB2232CB}" type="presOf" srcId="{3632D8EF-FC73-4A4A-9BE7-3474283D6D5E}" destId="{23417FFF-EBBF-4B39-82C5-14B0024AA43F}" srcOrd="0" destOrd="0" presId="urn:microsoft.com/office/officeart/2016/7/layout/VerticalDownArrowProcess"/>
    <dgm:cxn modelId="{86F5550A-C02A-4619-8210-1239B7844EE0}" type="presParOf" srcId="{07693C17-4FE6-42E9-B51D-9BEB2528615E}" destId="{1B6A153B-E08D-45BD-8B14-7459A551DF74}" srcOrd="0" destOrd="0" presId="urn:microsoft.com/office/officeart/2016/7/layout/VerticalDownArrowProcess"/>
    <dgm:cxn modelId="{E0446EE7-5B57-4A05-95E6-53EC2B9A7F18}" type="presParOf" srcId="{1B6A153B-E08D-45BD-8B14-7459A551DF74}" destId="{5B584A26-7F0E-4B47-9C1C-743AA0F47B29}" srcOrd="0" destOrd="0" presId="urn:microsoft.com/office/officeart/2016/7/layout/VerticalDownArrowProcess"/>
    <dgm:cxn modelId="{7568604E-8AE6-4C5E-8E09-813A57F90AF0}" type="presParOf" srcId="{1B6A153B-E08D-45BD-8B14-7459A551DF74}" destId="{9FC6F4E6-ED12-4790-B733-8CFF38A2F8E5}" srcOrd="1" destOrd="0" presId="urn:microsoft.com/office/officeart/2016/7/layout/VerticalDownArrowProcess"/>
    <dgm:cxn modelId="{4F26A7DA-BFB3-48EB-88A3-6A170D38E8C0}" type="presParOf" srcId="{07693C17-4FE6-42E9-B51D-9BEB2528615E}" destId="{803C29BB-F9BB-4A60-ADCE-B09F4F132CE4}" srcOrd="1" destOrd="0" presId="urn:microsoft.com/office/officeart/2016/7/layout/VerticalDownArrowProcess"/>
    <dgm:cxn modelId="{176C7CE2-B647-4294-A997-190F725A95BD}" type="presParOf" srcId="{07693C17-4FE6-42E9-B51D-9BEB2528615E}" destId="{A64DCE2E-BC6F-44B1-B004-7337B6D4421E}" srcOrd="2" destOrd="0" presId="urn:microsoft.com/office/officeart/2016/7/layout/VerticalDownArrowProcess"/>
    <dgm:cxn modelId="{BC12F3DC-D737-40B2-964B-F66FDC905B7F}" type="presParOf" srcId="{A64DCE2E-BC6F-44B1-B004-7337B6D4421E}" destId="{23417FFF-EBBF-4B39-82C5-14B0024AA43F}" srcOrd="0" destOrd="0" presId="urn:microsoft.com/office/officeart/2016/7/layout/VerticalDownArrowProcess"/>
    <dgm:cxn modelId="{C6375038-7932-42FA-865D-CDB74160B076}" type="presParOf" srcId="{A64DCE2E-BC6F-44B1-B004-7337B6D4421E}" destId="{10BBADAB-F65A-4239-91EC-274C7A935BF2}" srcOrd="1" destOrd="0" presId="urn:microsoft.com/office/officeart/2016/7/layout/VerticalDownArrowProcess"/>
    <dgm:cxn modelId="{CD100120-4F97-46B2-AB70-61A01327679F}" type="presParOf" srcId="{A64DCE2E-BC6F-44B1-B004-7337B6D4421E}" destId="{E41F4342-9FFE-47FE-BEE8-D529769CFD0B}" srcOrd="2" destOrd="0" presId="urn:microsoft.com/office/officeart/2016/7/layout/VerticalDownArrowProcess"/>
    <dgm:cxn modelId="{E4995306-EAB5-481A-9ADD-CA5756AFEDD4}" type="presParOf" srcId="{07693C17-4FE6-42E9-B51D-9BEB2528615E}" destId="{8C9C5D48-A2DB-4C97-9439-118C51E6CA43}" srcOrd="3" destOrd="0" presId="urn:microsoft.com/office/officeart/2016/7/layout/VerticalDownArrowProcess"/>
    <dgm:cxn modelId="{2324784A-0A1C-4705-B86E-7F1D9CF73D70}" type="presParOf" srcId="{07693C17-4FE6-42E9-B51D-9BEB2528615E}" destId="{EDA03E52-0C8C-4FAB-9EC5-32A20B76BE95}" srcOrd="4" destOrd="0" presId="urn:microsoft.com/office/officeart/2016/7/layout/VerticalDownArrowProcess"/>
    <dgm:cxn modelId="{D6ED9D0E-EEF0-4828-A834-4F858B48CE74}" type="presParOf" srcId="{EDA03E52-0C8C-4FAB-9EC5-32A20B76BE95}" destId="{02C45550-1BCD-418B-A98C-FEEC88706FFC}" srcOrd="0" destOrd="0" presId="urn:microsoft.com/office/officeart/2016/7/layout/VerticalDownArrowProcess"/>
    <dgm:cxn modelId="{52FF0556-CEDA-4DD1-9C97-287AFFFC067E}" type="presParOf" srcId="{EDA03E52-0C8C-4FAB-9EC5-32A20B76BE95}" destId="{85A4FDBA-388D-451A-AC69-E5F11176299A}" srcOrd="1" destOrd="0" presId="urn:microsoft.com/office/officeart/2016/7/layout/VerticalDownArrowProcess"/>
    <dgm:cxn modelId="{3D454098-8CDA-45BC-BD9A-44B76430F2CB}" type="presParOf" srcId="{EDA03E52-0C8C-4FAB-9EC5-32A20B76BE95}" destId="{52E280DE-3718-4C98-9385-CEF1A59AB3BA}"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84A26-7F0E-4B47-9C1C-743AA0F47B29}">
      <dsp:nvSpPr>
        <dsp:cNvPr id="0" name=""/>
        <dsp:cNvSpPr/>
      </dsp:nvSpPr>
      <dsp:spPr>
        <a:xfrm>
          <a:off x="0" y="2625803"/>
          <a:ext cx="1848404" cy="861847"/>
        </a:xfrm>
        <a:prstGeom prst="rect">
          <a:avLst/>
        </a:prstGeom>
        <a:solidFill>
          <a:srgbClr val="836CD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459" tIns="99568" rIns="131459" bIns="99568"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mj-lt"/>
            </a:rPr>
            <a:t>Be proactive</a:t>
          </a:r>
        </a:p>
      </dsp:txBody>
      <dsp:txXfrm>
        <a:off x="0" y="2625803"/>
        <a:ext cx="1848404" cy="861847"/>
      </dsp:txXfrm>
    </dsp:sp>
    <dsp:sp modelId="{9FC6F4E6-ED12-4790-B733-8CFF38A2F8E5}">
      <dsp:nvSpPr>
        <dsp:cNvPr id="0" name=""/>
        <dsp:cNvSpPr/>
      </dsp:nvSpPr>
      <dsp:spPr>
        <a:xfrm>
          <a:off x="1848404" y="2625803"/>
          <a:ext cx="5545212" cy="861847"/>
        </a:xfrm>
        <a:prstGeom prst="rect">
          <a:avLst/>
        </a:prstGeom>
        <a:solidFill>
          <a:srgbClr val="836CD8">
            <a:alpha val="5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483" tIns="177800" rIns="112483" bIns="17780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mj-lt"/>
            </a:rPr>
            <a:t>Please make sure they read everything carefully that is sent to them (and that they are regularly checking the Post 18 Drive and Y13 Conference Classroom for updates, and try to avoid booking holidays at key times.</a:t>
          </a:r>
        </a:p>
      </dsp:txBody>
      <dsp:txXfrm>
        <a:off x="1848404" y="2625803"/>
        <a:ext cx="5545212" cy="861847"/>
      </dsp:txXfrm>
    </dsp:sp>
    <dsp:sp modelId="{10BBADAB-F65A-4239-91EC-274C7A935BF2}">
      <dsp:nvSpPr>
        <dsp:cNvPr id="0" name=""/>
        <dsp:cNvSpPr/>
      </dsp:nvSpPr>
      <dsp:spPr>
        <a:xfrm rot="10800000">
          <a:off x="0" y="1313209"/>
          <a:ext cx="1848404" cy="1325521"/>
        </a:xfrm>
        <a:prstGeom prst="upArrowCallout">
          <a:avLst>
            <a:gd name="adj1" fmla="val 5000"/>
            <a:gd name="adj2" fmla="val 10000"/>
            <a:gd name="adj3" fmla="val 15000"/>
            <a:gd name="adj4" fmla="val 64977"/>
          </a:avLst>
        </a:prstGeom>
        <a:solidFill>
          <a:srgbClr val="FF645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459" tIns="99568" rIns="131459" bIns="99568"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mj-lt"/>
            </a:rPr>
            <a:t>Open days/Work Experience</a:t>
          </a:r>
        </a:p>
      </dsp:txBody>
      <dsp:txXfrm rot="-10800000">
        <a:off x="0" y="1313209"/>
        <a:ext cx="1848404" cy="861588"/>
      </dsp:txXfrm>
    </dsp:sp>
    <dsp:sp modelId="{E41F4342-9FFE-47FE-BEE8-D529769CFD0B}">
      <dsp:nvSpPr>
        <dsp:cNvPr id="0" name=""/>
        <dsp:cNvSpPr/>
      </dsp:nvSpPr>
      <dsp:spPr>
        <a:xfrm>
          <a:off x="1848404" y="1313209"/>
          <a:ext cx="5545212" cy="861588"/>
        </a:xfrm>
        <a:prstGeom prst="rect">
          <a:avLst/>
        </a:prstGeom>
        <a:solidFill>
          <a:srgbClr val="FF6451">
            <a:alpha val="5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483" tIns="177800" rIns="112483" bIns="177800" numCol="1" spcCol="1270" anchor="ctr" anchorCtr="0">
          <a:noAutofit/>
        </a:bodyPr>
        <a:lstStyle/>
        <a:p>
          <a:pPr marL="0" lvl="0" indent="0" algn="l" defTabSz="622300" rtl="0">
            <a:lnSpc>
              <a:spcPct val="100000"/>
            </a:lnSpc>
            <a:spcBef>
              <a:spcPct val="0"/>
            </a:spcBef>
            <a:spcAft>
              <a:spcPct val="35000"/>
            </a:spcAft>
            <a:buNone/>
          </a:pPr>
          <a:r>
            <a:rPr lang="en-US" sz="1400" kern="1200" dirty="0">
              <a:latin typeface="+mj-lt"/>
            </a:rPr>
            <a:t>Attend virtual events and open days – you may have a different perspective. Encourage your son/daughter to complete work experience in their chosen field or industry. </a:t>
          </a:r>
        </a:p>
      </dsp:txBody>
      <dsp:txXfrm>
        <a:off x="1848404" y="1313209"/>
        <a:ext cx="5545212" cy="861588"/>
      </dsp:txXfrm>
    </dsp:sp>
    <dsp:sp modelId="{85A4FDBA-388D-451A-AC69-E5F11176299A}">
      <dsp:nvSpPr>
        <dsp:cNvPr id="0" name=""/>
        <dsp:cNvSpPr/>
      </dsp:nvSpPr>
      <dsp:spPr>
        <a:xfrm rot="10800000">
          <a:off x="0" y="616"/>
          <a:ext cx="1848404" cy="1325521"/>
        </a:xfrm>
        <a:prstGeom prst="upArrowCallout">
          <a:avLst>
            <a:gd name="adj1" fmla="val 5000"/>
            <a:gd name="adj2" fmla="val 10000"/>
            <a:gd name="adj3" fmla="val 15000"/>
            <a:gd name="adj4" fmla="val 64977"/>
          </a:avLst>
        </a:prstGeom>
        <a:solidFill>
          <a:srgbClr val="5DB88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1459" tIns="99568" rIns="131459" bIns="99568" numCol="1" spcCol="1270" anchor="ctr" anchorCtr="0">
          <a:noAutofit/>
        </a:bodyPr>
        <a:lstStyle/>
        <a:p>
          <a:pPr marL="0" lvl="0" indent="0" algn="ctr" defTabSz="622300">
            <a:lnSpc>
              <a:spcPct val="100000"/>
            </a:lnSpc>
            <a:spcBef>
              <a:spcPct val="0"/>
            </a:spcBef>
            <a:spcAft>
              <a:spcPct val="35000"/>
            </a:spcAft>
            <a:buNone/>
          </a:pPr>
          <a:r>
            <a:rPr lang="en-US" sz="1400" kern="1200" dirty="0">
              <a:latin typeface="+mj-lt"/>
            </a:rPr>
            <a:t>Research/Sign up</a:t>
          </a:r>
        </a:p>
      </dsp:txBody>
      <dsp:txXfrm rot="-10800000">
        <a:off x="0" y="616"/>
        <a:ext cx="1848404" cy="861588"/>
      </dsp:txXfrm>
    </dsp:sp>
    <dsp:sp modelId="{52E280DE-3718-4C98-9385-CEF1A59AB3BA}">
      <dsp:nvSpPr>
        <dsp:cNvPr id="0" name=""/>
        <dsp:cNvSpPr/>
      </dsp:nvSpPr>
      <dsp:spPr>
        <a:xfrm>
          <a:off x="1848404" y="0"/>
          <a:ext cx="5545212" cy="861588"/>
        </a:xfrm>
        <a:prstGeom prst="rect">
          <a:avLst/>
        </a:prstGeom>
        <a:solidFill>
          <a:srgbClr val="5DB88D">
            <a:alpha val="5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483" tIns="177800" rIns="112483" bIns="17780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mj-lt"/>
            </a:rPr>
            <a:t>Use the parents/guardians’ section of the UCAS website at </a:t>
          </a:r>
          <a:r>
            <a:rPr lang="en-US" sz="1400" kern="1200" dirty="0">
              <a:latin typeface="+mj-lt"/>
              <a:hlinkClick xmlns:r="http://schemas.openxmlformats.org/officeDocument/2006/relationships" r:id="rId1"/>
            </a:rPr>
            <a:t>www.ucas.com/parents</a:t>
          </a:r>
          <a:r>
            <a:rPr lang="en-US" sz="1400" kern="1200" dirty="0">
              <a:latin typeface="+mj-lt"/>
            </a:rPr>
            <a:t> and sign up for parent updates or register for the Parents’ and Carers’ Pack at Amazing Apprenticeships.</a:t>
          </a:r>
        </a:p>
      </dsp:txBody>
      <dsp:txXfrm>
        <a:off x="1848404" y="0"/>
        <a:ext cx="5545212" cy="86158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2E97A6A-1329-4A13-A9D3-EC60B4A40B0A}" type="datetimeFigureOut">
              <a:rPr lang="en-GB" smtClean="0"/>
              <a:t>28/09/2022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61346BA-2C88-48DB-AC8F-A8B64FDCE296}" type="slidenum">
              <a:rPr lang="en-GB" smtClean="0"/>
              <a:t>‹#›</a:t>
            </a:fld>
            <a:endParaRPr lang="en-GB"/>
          </a:p>
        </p:txBody>
      </p:sp>
    </p:spTree>
    <p:extLst>
      <p:ext uri="{BB962C8B-B14F-4D97-AF65-F5344CB8AC3E}">
        <p14:creationId xmlns:p14="http://schemas.microsoft.com/office/powerpoint/2010/main" val="367904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1346BA-2C88-48DB-AC8F-A8B64FDCE296}" type="slidenum">
              <a:rPr lang="en-GB" smtClean="0"/>
              <a:t>1</a:t>
            </a:fld>
            <a:endParaRPr lang="en-GB"/>
          </a:p>
        </p:txBody>
      </p:sp>
    </p:spTree>
    <p:extLst>
      <p:ext uri="{BB962C8B-B14F-4D97-AF65-F5344CB8AC3E}">
        <p14:creationId xmlns:p14="http://schemas.microsoft.com/office/powerpoint/2010/main" val="399095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we move on to making the application, and as I have already mentioned, students will do this through UCAS. By now, students should be growing increasingly familiar with UCAS Hub and on Monday I will be sharing with a walk-through guide on how to complete the application. Students will need to complete all of the sections listed in the bullet point list above, apart from the references section which their tutors and I will complete. Most of the sections are very straight forward, and it is only really the personal statement and choices section that students will need to spend more time on. Students have up to 5 choices, and we would strongly encourage them to use all 5. I should add here, that if your son or daughter is applying for an early entry course, they can only make 4 choices. </a:t>
            </a:r>
          </a:p>
        </p:txBody>
      </p:sp>
      <p:sp>
        <p:nvSpPr>
          <p:cNvPr id="4" name="Slide Number Placeholder 3"/>
          <p:cNvSpPr>
            <a:spLocks noGrp="1"/>
          </p:cNvSpPr>
          <p:nvPr>
            <p:ph type="sldNum" sz="quarter" idx="5"/>
          </p:nvPr>
        </p:nvSpPr>
        <p:spPr/>
        <p:txBody>
          <a:bodyPr/>
          <a:lstStyle/>
          <a:p>
            <a:fld id="{A61346BA-2C88-48DB-AC8F-A8B64FDCE296}" type="slidenum">
              <a:rPr lang="en-GB" smtClean="0"/>
              <a:t>10</a:t>
            </a:fld>
            <a:endParaRPr lang="en-GB" dirty="0"/>
          </a:p>
        </p:txBody>
      </p:sp>
    </p:spTree>
    <p:extLst>
      <p:ext uri="{BB962C8B-B14F-4D97-AF65-F5344CB8AC3E}">
        <p14:creationId xmlns:p14="http://schemas.microsoft.com/office/powerpoint/2010/main" val="416415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Now, students have been given quite a bit of support and guidance about completing their personal statement but I thought it would be useful for me just to go over some of the main things that students needs to consider.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Firstly, their personal statement can be no more than 4000 characters of 47 lines in length. In that space, students need to say why they like the course they are applying for – they should be specific here, possible giving an example of something they’ve studied at school that might link back to this subject or they should make a direct reference to a future area of study if it is taught by all 5 of their options.  Universities also want to know </a:t>
            </a:r>
            <a:r>
              <a:rPr lang="en-GB" sz="1200" dirty="0"/>
              <a:t>what personal skills, qualities and experiences students have that will help them succeed at university – the aim here is quality not quantity and students need to ‘show’ their skills not just tell the university about them. For example, if they want to signpost their communication skills, they should talk about a specific occasion where they have demonstrated these skills successfully, perhaps in a part-time job, rather than just saying that they have good communication skills. Every personal statement will usually follow a similar split – 70-80% academic, 20%-30% for the extras, like extra-curricular activities.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main advice here though is that your son or daughter's personal statement needs to stand out. One way that students can do this is by talking about their work experience. Now obviously, given the current situation, face-to-face opportunities have been limited, however there are a huge number of companies offering virtual work experience, even just for a day, and this would really help an application stand out. At least once a month, an updated list of virtual opportunities is posted on to the Google Classroom, and there is a also a virtual opportunities board just outside the study centre that students have access to. I would strongly encourage students to sign up for some of these opportunities. </a:t>
            </a:r>
            <a:endParaRPr lang="en-GB" dirty="0"/>
          </a:p>
        </p:txBody>
      </p:sp>
      <p:sp>
        <p:nvSpPr>
          <p:cNvPr id="4" name="Slide Number Placeholder 3"/>
          <p:cNvSpPr>
            <a:spLocks noGrp="1"/>
          </p:cNvSpPr>
          <p:nvPr>
            <p:ph type="sldNum" sz="quarter" idx="5"/>
          </p:nvPr>
        </p:nvSpPr>
        <p:spPr/>
        <p:txBody>
          <a:bodyPr/>
          <a:lstStyle/>
          <a:p>
            <a:pPr lvl="0"/>
            <a:fld id="{6DCB20EF-60E4-4D3A-9650-88C41CE33686}" type="slidenum">
              <a:rPr lang="en-GB" smtClean="0"/>
              <a:t>11</a:t>
            </a:fld>
            <a:endParaRPr lang="en-GB" dirty="0"/>
          </a:p>
        </p:txBody>
      </p:sp>
    </p:spTree>
    <p:extLst>
      <p:ext uri="{BB962C8B-B14F-4D97-AF65-F5344CB8AC3E}">
        <p14:creationId xmlns:p14="http://schemas.microsoft.com/office/powerpoint/2010/main" val="3402367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Whatever they are choosing to do, we are asking all students to write a personal statement. This is because a lot of apprenticeship providers and companies are now moving away from CVs and short-answer responses in favour of a larger piece of writing. Prospective employers will be looking for exactly the same sorts of skills that university admission teams want to see. </a:t>
            </a:r>
          </a:p>
          <a:p>
            <a:r>
              <a:rPr lang="en-GB" dirty="0"/>
              <a:t>Through tutor time and conference, students have been given quite a bit of support and guidance about completing their personal statement but I thought it would be useful for me just to go over some of the main things that students needs to consider.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Firstly, their personal statement can be no more than 4000 characters of 47 lines in length. In that space, students need to their personal skills, qualities and experiences. Universities and apprenticeship providers want to know why students would be well-suited to studying their chosen university course, or working in their chosen industry or sector. </a:t>
            </a:r>
          </a:p>
          <a:p>
            <a:endParaRPr lang="en-GB" dirty="0"/>
          </a:p>
        </p:txBody>
      </p:sp>
      <p:sp>
        <p:nvSpPr>
          <p:cNvPr id="4" name="Slide Number Placeholder 3"/>
          <p:cNvSpPr>
            <a:spLocks noGrp="1"/>
          </p:cNvSpPr>
          <p:nvPr>
            <p:ph type="sldNum" sz="quarter" idx="5"/>
          </p:nvPr>
        </p:nvSpPr>
        <p:spPr/>
        <p:txBody>
          <a:bodyPr/>
          <a:lstStyle/>
          <a:p>
            <a:fld id="{A61346BA-2C88-48DB-AC8F-A8B64FDCE296}" type="slidenum">
              <a:rPr lang="en-GB" smtClean="0"/>
              <a:t>12</a:t>
            </a:fld>
            <a:endParaRPr lang="en-GB"/>
          </a:p>
        </p:txBody>
      </p:sp>
    </p:spTree>
    <p:extLst>
      <p:ext uri="{BB962C8B-B14F-4D97-AF65-F5344CB8AC3E}">
        <p14:creationId xmlns:p14="http://schemas.microsoft.com/office/powerpoint/2010/main" val="981912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Students should be as specific as possible and give clear examples. </a:t>
            </a:r>
            <a:r>
              <a:rPr lang="en-GB" sz="1200" dirty="0"/>
              <a:t>For example, if they want to signpost their communication skills, they should talk about a specific occasion where they have demonstrated these skills successfully, perhaps in a part-time job, rather than just saying that they have good communication skills. </a:t>
            </a:r>
            <a:endParaRPr lang="en-GB" dirty="0"/>
          </a:p>
          <a:p>
            <a:endParaRPr lang="en-GB" dirty="0"/>
          </a:p>
        </p:txBody>
      </p:sp>
      <p:sp>
        <p:nvSpPr>
          <p:cNvPr id="4" name="Slide Number Placeholder 3"/>
          <p:cNvSpPr>
            <a:spLocks noGrp="1"/>
          </p:cNvSpPr>
          <p:nvPr>
            <p:ph type="sldNum" sz="quarter" idx="5"/>
          </p:nvPr>
        </p:nvSpPr>
        <p:spPr/>
        <p:txBody>
          <a:bodyPr/>
          <a:lstStyle/>
          <a:p>
            <a:fld id="{A61346BA-2C88-48DB-AC8F-A8B64FDCE296}" type="slidenum">
              <a:rPr lang="en-GB" smtClean="0"/>
              <a:t>13</a:t>
            </a:fld>
            <a:endParaRPr lang="en-GB"/>
          </a:p>
        </p:txBody>
      </p:sp>
    </p:spTree>
    <p:extLst>
      <p:ext uri="{BB962C8B-B14F-4D97-AF65-F5344CB8AC3E}">
        <p14:creationId xmlns:p14="http://schemas.microsoft.com/office/powerpoint/2010/main" val="432409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Every personal statement will usually follow a similar split – 70-80% academic, 20%-30% for the extras, like extra-curricular activities such as playing an instrument or completing the Duke of Edinburgh Award.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main advice here though is that your son or daughter's personal statement needs to stand out. One way that students can do this is by talking about their work experience. Now obviously, given the current situation, face-to-face opportunities have been limited, however there are a huge number of companies offering virtual work experience, even just for a day, and this would really help an application stand out. Even now at this stage, there may be some opportunities over October half-term – if we are made aware of any, they will be posted onto the Y13 conference classroom. </a:t>
            </a:r>
          </a:p>
          <a:p>
            <a:endParaRPr lang="en-GB" dirty="0"/>
          </a:p>
        </p:txBody>
      </p:sp>
      <p:sp>
        <p:nvSpPr>
          <p:cNvPr id="4" name="Slide Number Placeholder 3"/>
          <p:cNvSpPr>
            <a:spLocks noGrp="1"/>
          </p:cNvSpPr>
          <p:nvPr>
            <p:ph type="sldNum" sz="quarter" idx="5"/>
          </p:nvPr>
        </p:nvSpPr>
        <p:spPr/>
        <p:txBody>
          <a:bodyPr/>
          <a:lstStyle/>
          <a:p>
            <a:fld id="{A61346BA-2C88-48DB-AC8F-A8B64FDCE296}" type="slidenum">
              <a:rPr lang="en-GB" smtClean="0"/>
              <a:t>14</a:t>
            </a:fld>
            <a:endParaRPr lang="en-GB"/>
          </a:p>
        </p:txBody>
      </p:sp>
    </p:spTree>
    <p:extLst>
      <p:ext uri="{BB962C8B-B14F-4D97-AF65-F5344CB8AC3E}">
        <p14:creationId xmlns:p14="http://schemas.microsoft.com/office/powerpoint/2010/main" val="3894295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there are some things that students should definitely not include in their statement, for instance, jokes, generalisations and over-exaggeration. If your son/daughter is applying to university, they should also avoid mentioning their chosen university by name. This is not the case if you are using your statement to apply for an apprenticeship – you would definitely want to say the company name at this point. </a:t>
            </a:r>
          </a:p>
          <a:p>
            <a:endParaRPr lang="en-GB" dirty="0"/>
          </a:p>
        </p:txBody>
      </p:sp>
      <p:sp>
        <p:nvSpPr>
          <p:cNvPr id="4" name="Slide Number Placeholder 3"/>
          <p:cNvSpPr>
            <a:spLocks noGrp="1"/>
          </p:cNvSpPr>
          <p:nvPr>
            <p:ph type="sldNum" sz="quarter" idx="5"/>
          </p:nvPr>
        </p:nvSpPr>
        <p:spPr/>
        <p:txBody>
          <a:bodyPr/>
          <a:lstStyle/>
          <a:p>
            <a:fld id="{A61346BA-2C88-48DB-AC8F-A8B64FDCE296}" type="slidenum">
              <a:rPr lang="en-GB" smtClean="0"/>
              <a:t>15</a:t>
            </a:fld>
            <a:endParaRPr lang="en-GB"/>
          </a:p>
        </p:txBody>
      </p:sp>
    </p:spTree>
    <p:extLst>
      <p:ext uri="{BB962C8B-B14F-4D97-AF65-F5344CB8AC3E}">
        <p14:creationId xmlns:p14="http://schemas.microsoft.com/office/powerpoint/2010/main" val="393678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students spend some time working on their personal statements. There is a lot of advice available to students and I have listed here a couple of the links that have been shared with students recently that offer a range of top tips. </a:t>
            </a:r>
          </a:p>
        </p:txBody>
      </p:sp>
      <p:sp>
        <p:nvSpPr>
          <p:cNvPr id="4" name="Slide Number Placeholder 3"/>
          <p:cNvSpPr>
            <a:spLocks noGrp="1"/>
          </p:cNvSpPr>
          <p:nvPr>
            <p:ph type="sldNum" sz="quarter" idx="5"/>
          </p:nvPr>
        </p:nvSpPr>
        <p:spPr/>
        <p:txBody>
          <a:bodyPr/>
          <a:lstStyle/>
          <a:p>
            <a:fld id="{A61346BA-2C88-48DB-AC8F-A8B64FDCE296}" type="slidenum">
              <a:rPr lang="en-GB" smtClean="0"/>
              <a:t>16</a:t>
            </a:fld>
            <a:endParaRPr lang="en-GB"/>
          </a:p>
        </p:txBody>
      </p:sp>
    </p:spTree>
    <p:extLst>
      <p:ext uri="{BB962C8B-B14F-4D97-AF65-F5344CB8AC3E}">
        <p14:creationId xmlns:p14="http://schemas.microsoft.com/office/powerpoint/2010/main" val="19592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are the key deadlines for your son/daughter. Applications for all early entry courses and for Oxbridge need to be with UCAS for the 15</a:t>
            </a:r>
            <a:r>
              <a:rPr lang="en-GB" baseline="30000" dirty="0"/>
              <a:t>th</a:t>
            </a:r>
            <a:r>
              <a:rPr lang="en-GB" dirty="0"/>
              <a:t> October. To ensure that we meet this deadline, we will be asking for all early entry applications to be complete by the start of October. For all other university applications, UCAS has set the date of the 26</a:t>
            </a:r>
            <a:r>
              <a:rPr lang="en-GB" baseline="30000" dirty="0"/>
              <a:t>th</a:t>
            </a:r>
            <a:r>
              <a:rPr lang="en-GB" dirty="0"/>
              <a:t> January. This is a little bit later than in previous years, however, we would like to submit all applications before the Christmas break. Usually, the Year 13 PPEs take place in January and want students to be able to focus on these without worrying about their applications. So, with this in mind, all applications for those students who want to go to university must be complete by the 26</a:t>
            </a:r>
            <a:r>
              <a:rPr lang="en-GB" baseline="30000" dirty="0"/>
              <a:t>th</a:t>
            </a:r>
            <a:r>
              <a:rPr lang="en-GB" dirty="0"/>
              <a:t> November. Students who are writing their personal statement in order to apply for employment or an apprenticeship have until the 24</a:t>
            </a:r>
            <a:r>
              <a:rPr lang="en-GB" baseline="30000" dirty="0"/>
              <a:t>th</a:t>
            </a:r>
            <a:r>
              <a:rPr lang="en-GB" dirty="0"/>
              <a:t> January to complete their statements. </a:t>
            </a:r>
          </a:p>
        </p:txBody>
      </p:sp>
      <p:sp>
        <p:nvSpPr>
          <p:cNvPr id="4" name="Slide Number Placeholder 3"/>
          <p:cNvSpPr>
            <a:spLocks noGrp="1"/>
          </p:cNvSpPr>
          <p:nvPr>
            <p:ph type="sldNum" sz="quarter" idx="5"/>
          </p:nvPr>
        </p:nvSpPr>
        <p:spPr/>
        <p:txBody>
          <a:bodyPr/>
          <a:lstStyle/>
          <a:p>
            <a:fld id="{A61346BA-2C88-48DB-AC8F-A8B64FDCE296}" type="slidenum">
              <a:rPr lang="en-GB" smtClean="0"/>
              <a:t>17</a:t>
            </a:fld>
            <a:endParaRPr lang="en-GB"/>
          </a:p>
        </p:txBody>
      </p:sp>
    </p:spTree>
    <p:extLst>
      <p:ext uri="{BB962C8B-B14F-4D97-AF65-F5344CB8AC3E}">
        <p14:creationId xmlns:p14="http://schemas.microsoft.com/office/powerpoint/2010/main" val="394163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students have completed their sections of the application, they will need to pay £26.50 to UCAS via debit card. I will then read through their application and add in their reference and predicted grades, and it will then be sent off, via UCAS, to their chosen universities. </a:t>
            </a:r>
          </a:p>
          <a:p>
            <a:r>
              <a:rPr lang="en-GB" dirty="0"/>
              <a:t>Some universities will make contact straight away and students may be made offers or invited to interviews, open days, auditions etc. However, some universities are very slow to respond and students must be prepared to wait for quite a long time.  All decisions will be shared with students via the UCAS website. Once a student has received all of their offers, they then need to select a firm and insurance choice. Their insurance choice should be a back-up so we would always encourage students to select an insurance choice that asks for lower grades than their firm choice. Students will usually have until the end of April/start of May to make their decision about firm and insurance choices. </a:t>
            </a:r>
          </a:p>
        </p:txBody>
      </p:sp>
      <p:sp>
        <p:nvSpPr>
          <p:cNvPr id="4" name="Slide Number Placeholder 3"/>
          <p:cNvSpPr>
            <a:spLocks noGrp="1"/>
          </p:cNvSpPr>
          <p:nvPr>
            <p:ph type="sldNum" sz="quarter" idx="5"/>
          </p:nvPr>
        </p:nvSpPr>
        <p:spPr/>
        <p:txBody>
          <a:bodyPr/>
          <a:lstStyle/>
          <a:p>
            <a:fld id="{A61346BA-2C88-48DB-AC8F-A8B64FDCE296}" type="slidenum">
              <a:rPr lang="en-GB" smtClean="0"/>
              <a:t>18</a:t>
            </a:fld>
            <a:endParaRPr lang="en-GB" dirty="0"/>
          </a:p>
        </p:txBody>
      </p:sp>
    </p:spTree>
    <p:extLst>
      <p:ext uri="{BB962C8B-B14F-4D97-AF65-F5344CB8AC3E}">
        <p14:creationId xmlns:p14="http://schemas.microsoft.com/office/powerpoint/2010/main" val="428033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 student receives no offers and has not used all of their 5 choices, they can add further choices through a system called ‘Extra’. Students should either talk to myself or their tutor if they find themselves in this situation so that we can offer further guidance. </a:t>
            </a:r>
          </a:p>
          <a:p>
            <a:r>
              <a:rPr lang="en-GB" dirty="0"/>
              <a:t>If, by the start of July, students have either not received and offers or declined all of their offers, they will be able to add a clearing choice to their application. We will also be available on results day to help those students who need to use clearing because they have not met the conditions of their original offer. </a:t>
            </a:r>
          </a:p>
        </p:txBody>
      </p:sp>
      <p:sp>
        <p:nvSpPr>
          <p:cNvPr id="4" name="Slide Number Placeholder 3"/>
          <p:cNvSpPr>
            <a:spLocks noGrp="1"/>
          </p:cNvSpPr>
          <p:nvPr>
            <p:ph type="sldNum" sz="quarter" idx="5"/>
          </p:nvPr>
        </p:nvSpPr>
        <p:spPr/>
        <p:txBody>
          <a:bodyPr/>
          <a:lstStyle/>
          <a:p>
            <a:fld id="{A61346BA-2C88-48DB-AC8F-A8B64FDCE296}" type="slidenum">
              <a:rPr lang="en-GB" smtClean="0"/>
              <a:t>19</a:t>
            </a:fld>
            <a:endParaRPr lang="en-GB" dirty="0"/>
          </a:p>
        </p:txBody>
      </p:sp>
    </p:spTree>
    <p:extLst>
      <p:ext uri="{BB962C8B-B14F-4D97-AF65-F5344CB8AC3E}">
        <p14:creationId xmlns:p14="http://schemas.microsoft.com/office/powerpoint/2010/main" val="31615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1346BA-2C88-48DB-AC8F-A8B64FDCE296}" type="slidenum">
              <a:rPr lang="en-GB" smtClean="0"/>
              <a:t>2</a:t>
            </a:fld>
            <a:endParaRPr lang="en-GB"/>
          </a:p>
        </p:txBody>
      </p:sp>
    </p:spTree>
    <p:extLst>
      <p:ext uri="{BB962C8B-B14F-4D97-AF65-F5344CB8AC3E}">
        <p14:creationId xmlns:p14="http://schemas.microsoft.com/office/powerpoint/2010/main" val="365817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 know that most of you will have questions about student finance. This is organised through the Student Loans Company and all of the information that you will need is available on their website, although the figures might not be completely accurate as their website is still currently targeting students who will be starting university this September. Despite this, I just wanted to offer a quick run though based on what we currently know. All students will need to pay a tuition fee for the cost of university. The current fee for a standard course in 2021 is £9250. All students are guaranteed to receive the full tuition fee loan, and the money goes directly to their university. </a:t>
            </a:r>
          </a:p>
        </p:txBody>
      </p:sp>
      <p:sp>
        <p:nvSpPr>
          <p:cNvPr id="4" name="Slide Number Placeholder 3"/>
          <p:cNvSpPr>
            <a:spLocks noGrp="1"/>
          </p:cNvSpPr>
          <p:nvPr>
            <p:ph type="sldNum" sz="quarter" idx="5"/>
          </p:nvPr>
        </p:nvSpPr>
        <p:spPr/>
        <p:txBody>
          <a:bodyPr/>
          <a:lstStyle/>
          <a:p>
            <a:fld id="{A61346BA-2C88-48DB-AC8F-A8B64FDCE296}" type="slidenum">
              <a:rPr lang="en-GB" smtClean="0"/>
              <a:t>20</a:t>
            </a:fld>
            <a:endParaRPr lang="en-GB" dirty="0"/>
          </a:p>
        </p:txBody>
      </p:sp>
    </p:spTree>
    <p:extLst>
      <p:ext uri="{BB962C8B-B14F-4D97-AF65-F5344CB8AC3E}">
        <p14:creationId xmlns:p14="http://schemas.microsoft.com/office/powerpoint/2010/main" val="311434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towards living costs, students will also need to apply for a maintenance loan. This is means-tested so it is based on household income. This might mean that students don’t receive the full maintenance loan on offer. At the moment the maximum amount students can receive is £9488 if they are living away from home outside of London. This amount is less if students remain living at home. If students are not eligible for the full amount, there are a number of bursary and scholarship options available from each university. Students will need to discuss these options with their university and they will apply for these directly once they have accepted an offer from that university. Again, just to remind you, these figures are for 2021 entry and may change for next year. Students can make an application for student finance in April 2022, and we will support students with this during tutor time and conference. </a:t>
            </a:r>
          </a:p>
        </p:txBody>
      </p:sp>
      <p:sp>
        <p:nvSpPr>
          <p:cNvPr id="4" name="Slide Number Placeholder 3"/>
          <p:cNvSpPr>
            <a:spLocks noGrp="1"/>
          </p:cNvSpPr>
          <p:nvPr>
            <p:ph type="sldNum" sz="quarter" idx="5"/>
          </p:nvPr>
        </p:nvSpPr>
        <p:spPr/>
        <p:txBody>
          <a:bodyPr/>
          <a:lstStyle/>
          <a:p>
            <a:fld id="{A61346BA-2C88-48DB-AC8F-A8B64FDCE296}" type="slidenum">
              <a:rPr lang="en-GB" smtClean="0"/>
              <a:t>21</a:t>
            </a:fld>
            <a:endParaRPr lang="en-GB" dirty="0"/>
          </a:p>
        </p:txBody>
      </p:sp>
    </p:spTree>
    <p:extLst>
      <p:ext uri="{BB962C8B-B14F-4D97-AF65-F5344CB8AC3E}">
        <p14:creationId xmlns:p14="http://schemas.microsoft.com/office/powerpoint/2010/main" val="1722253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students have completed their time at university, they will then need to start paying back their loans. Students will not start paying until the April after they graduate and only if they are earning £26,575. This figure usually goes up every year so it will likely be higher when your son/daughter finishes university. </a:t>
            </a:r>
          </a:p>
          <a:p>
            <a:r>
              <a:rPr lang="en-GB" dirty="0"/>
              <a:t>Interest is applied to the loan but students will only ever pay back the same amount each month and it will come out of their wages like tax, so before their wage hits their bank account. If students earn less then the threshold amount of £26,575, they will never pay back their loan, and for </a:t>
            </a:r>
            <a:r>
              <a:rPr lang="en-GB" b="1" dirty="0"/>
              <a:t>all</a:t>
            </a:r>
            <a:r>
              <a:rPr lang="en-GB" dirty="0"/>
              <a:t> students, their loan is wiped after 30 years. </a:t>
            </a:r>
          </a:p>
          <a:p>
            <a:r>
              <a:rPr lang="en-GB" dirty="0"/>
              <a:t>And one final thing to mention here is that taking out a student loan does not affect their credit rating or their ability to take out loans or apply for a mortgage, which is obviously very important to know looking ahead to the future. There are a number of website offering advice and guidance about student finance, but please do get in touch if you would like to discuss anything further. </a:t>
            </a:r>
          </a:p>
        </p:txBody>
      </p:sp>
      <p:sp>
        <p:nvSpPr>
          <p:cNvPr id="4" name="Slide Number Placeholder 3"/>
          <p:cNvSpPr>
            <a:spLocks noGrp="1"/>
          </p:cNvSpPr>
          <p:nvPr>
            <p:ph type="sldNum" sz="quarter" idx="5"/>
          </p:nvPr>
        </p:nvSpPr>
        <p:spPr/>
        <p:txBody>
          <a:bodyPr/>
          <a:lstStyle/>
          <a:p>
            <a:fld id="{A61346BA-2C88-48DB-AC8F-A8B64FDCE296}" type="slidenum">
              <a:rPr lang="en-GB" smtClean="0"/>
              <a:t>22</a:t>
            </a:fld>
            <a:endParaRPr lang="en-GB" dirty="0"/>
          </a:p>
        </p:txBody>
      </p:sp>
    </p:spTree>
    <p:extLst>
      <p:ext uri="{BB962C8B-B14F-4D97-AF65-F5344CB8AC3E}">
        <p14:creationId xmlns:p14="http://schemas.microsoft.com/office/powerpoint/2010/main" val="631221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I’d just like to briefly mention about studying abroad. This is an option available to our students although there are some restrictions given Brexit and he current pandemic. As you can see there are a number of reason why students might choose to study abroad from experiencing different cultures to enhancing career opportunities. If your son or daughter thinks they might be interested in this option, I would advise them to speak to Mr Sully in the first instance. He a regional adviser for Norfolk County Council for studying abroad. Mr Sully is also available via email. </a:t>
            </a:r>
          </a:p>
        </p:txBody>
      </p:sp>
      <p:sp>
        <p:nvSpPr>
          <p:cNvPr id="4" name="Slide Number Placeholder 3"/>
          <p:cNvSpPr>
            <a:spLocks noGrp="1"/>
          </p:cNvSpPr>
          <p:nvPr>
            <p:ph type="sldNum" sz="quarter" idx="5"/>
          </p:nvPr>
        </p:nvSpPr>
        <p:spPr/>
        <p:txBody>
          <a:bodyPr/>
          <a:lstStyle/>
          <a:p>
            <a:fld id="{A61346BA-2C88-48DB-AC8F-A8B64FDCE296}" type="slidenum">
              <a:rPr lang="en-GB" smtClean="0"/>
              <a:t>23</a:t>
            </a:fld>
            <a:endParaRPr lang="en-GB" dirty="0"/>
          </a:p>
        </p:txBody>
      </p:sp>
    </p:spTree>
    <p:extLst>
      <p:ext uri="{BB962C8B-B14F-4D97-AF65-F5344CB8AC3E}">
        <p14:creationId xmlns:p14="http://schemas.microsoft.com/office/powerpoint/2010/main" val="338369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Alternatively, students may wish to take a gap year in order to travel or earn some money, or to boost their employment record by completing an internship. There are lots of websites available for students to look at to help them plan their gap year. If students are thinking about going to university after their gap year, we would advise them to apply now and defer their entry. </a:t>
            </a:r>
          </a:p>
        </p:txBody>
      </p:sp>
      <p:sp>
        <p:nvSpPr>
          <p:cNvPr id="4" name="Slide Number Placeholder 3"/>
          <p:cNvSpPr>
            <a:spLocks noGrp="1"/>
          </p:cNvSpPr>
          <p:nvPr>
            <p:ph type="sldNum" sz="quarter" idx="5"/>
          </p:nvPr>
        </p:nvSpPr>
        <p:spPr/>
        <p:txBody>
          <a:bodyPr/>
          <a:lstStyle/>
          <a:p>
            <a:fld id="{A61346BA-2C88-48DB-AC8F-A8B64FDCE296}" type="slidenum">
              <a:rPr lang="en-GB" smtClean="0"/>
              <a:t>24</a:t>
            </a:fld>
            <a:endParaRPr lang="en-GB" dirty="0"/>
          </a:p>
        </p:txBody>
      </p:sp>
    </p:spTree>
    <p:extLst>
      <p:ext uri="{BB962C8B-B14F-4D97-AF65-F5344CB8AC3E}">
        <p14:creationId xmlns:p14="http://schemas.microsoft.com/office/powerpoint/2010/main" val="1534280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now I’d like to move on to talk about apprenticeships. This is usually the second most popular option for our students after Higher Education. </a:t>
            </a:r>
          </a:p>
          <a:p>
            <a:r>
              <a:rPr lang="en-GB" dirty="0"/>
              <a:t>So, an apprenticeship is essentially a job where students will learn a skill, get paid and gain a qualification at the same time. There are a number of different levels of apprenticeships available depending on where students currently are in their education. Our students should be looking for a Level 4 apprenticeship or above if they are looking to build on their current qualifications. A Level 4 apprenticeship is equivalent to a foundation degree. It may take students between 1 and 6 years to complete their apprenticeship depending on its level and their previous qualifications or experience. Students will often spend 20% of their time studying for their qualification and the rest of their time will be spent within the workplace. </a:t>
            </a:r>
          </a:p>
        </p:txBody>
      </p:sp>
      <p:sp>
        <p:nvSpPr>
          <p:cNvPr id="4" name="Slide Number Placeholder 3"/>
          <p:cNvSpPr>
            <a:spLocks noGrp="1"/>
          </p:cNvSpPr>
          <p:nvPr>
            <p:ph type="sldNum" sz="quarter" idx="5"/>
          </p:nvPr>
        </p:nvSpPr>
        <p:spPr/>
        <p:txBody>
          <a:bodyPr/>
          <a:lstStyle/>
          <a:p>
            <a:fld id="{A61346BA-2C88-48DB-AC8F-A8B64FDCE296}" type="slidenum">
              <a:rPr lang="en-GB" smtClean="0"/>
              <a:t>25</a:t>
            </a:fld>
            <a:endParaRPr lang="en-GB" dirty="0"/>
          </a:p>
        </p:txBody>
      </p:sp>
    </p:spTree>
    <p:extLst>
      <p:ext uri="{BB962C8B-B14F-4D97-AF65-F5344CB8AC3E}">
        <p14:creationId xmlns:p14="http://schemas.microsoft.com/office/powerpoint/2010/main" val="2034289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here, there are now a lot of different sectors offering apprenticeship opportunities and students will need to be pro-active in searching the government database and registering for services provided by companies like Amazing Apprenticeships. As of Tuesday this week, there were 108 apprenticeships available within Norwich and the surrounding 10 mile area. Now, obviously some sectors have more opportunities than others, and certainly, given the current situation, some industries are more viable than others at the moment, for instance, apprenticeships in healthcare and education remain largely unaffected by the current pandemic, however, apprenticeships in hospitality or tourism are far less certain. So, students need to think very carefully about which industry that they would like to go into. </a:t>
            </a:r>
          </a:p>
        </p:txBody>
      </p:sp>
      <p:sp>
        <p:nvSpPr>
          <p:cNvPr id="4" name="Slide Number Placeholder 3"/>
          <p:cNvSpPr>
            <a:spLocks noGrp="1"/>
          </p:cNvSpPr>
          <p:nvPr>
            <p:ph type="sldNum" sz="quarter" idx="5"/>
          </p:nvPr>
        </p:nvSpPr>
        <p:spPr/>
        <p:txBody>
          <a:bodyPr/>
          <a:lstStyle/>
          <a:p>
            <a:fld id="{A61346BA-2C88-48DB-AC8F-A8B64FDCE296}" type="slidenum">
              <a:rPr lang="en-GB" smtClean="0"/>
              <a:t>26</a:t>
            </a:fld>
            <a:endParaRPr lang="en-GB" dirty="0"/>
          </a:p>
        </p:txBody>
      </p:sp>
    </p:spTree>
    <p:extLst>
      <p:ext uri="{BB962C8B-B14F-4D97-AF65-F5344CB8AC3E}">
        <p14:creationId xmlns:p14="http://schemas.microsoft.com/office/powerpoint/2010/main" val="268958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are just a few employers who have offered apprenticeships in recent years. The majority of them will make use of the National Apprenticeship Service but there may be some who choose to advertise separately on their own website. So once a student has chosen which area or sector they would like to work in, it is important that they are proactive in checking the various search engines and relevant company websites so that they don’t miss out on any opportunities. </a:t>
            </a:r>
          </a:p>
        </p:txBody>
      </p:sp>
      <p:sp>
        <p:nvSpPr>
          <p:cNvPr id="4" name="Slide Number Placeholder 3"/>
          <p:cNvSpPr>
            <a:spLocks noGrp="1"/>
          </p:cNvSpPr>
          <p:nvPr>
            <p:ph type="sldNum" sz="quarter" idx="5"/>
          </p:nvPr>
        </p:nvSpPr>
        <p:spPr/>
        <p:txBody>
          <a:bodyPr/>
          <a:lstStyle/>
          <a:p>
            <a:fld id="{A61346BA-2C88-48DB-AC8F-A8B64FDCE296}" type="slidenum">
              <a:rPr lang="en-GB" smtClean="0"/>
              <a:t>27</a:t>
            </a:fld>
            <a:endParaRPr lang="en-GB" dirty="0"/>
          </a:p>
        </p:txBody>
      </p:sp>
    </p:spTree>
    <p:extLst>
      <p:ext uri="{BB962C8B-B14F-4D97-AF65-F5344CB8AC3E}">
        <p14:creationId xmlns:p14="http://schemas.microsoft.com/office/powerpoint/2010/main" val="3961661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this is a question that we are often asked – how hard is it to get an apprenticeship? And the answer really depends on what industry your son or daughter is looking to go into, and also how proactive they are in searching for the right apprenticeship.  And as I’ve already said, the current pandemic will undoubtedly have some impact. </a:t>
            </a:r>
          </a:p>
        </p:txBody>
      </p:sp>
      <p:sp>
        <p:nvSpPr>
          <p:cNvPr id="4" name="Slide Number Placeholder 3"/>
          <p:cNvSpPr>
            <a:spLocks noGrp="1"/>
          </p:cNvSpPr>
          <p:nvPr>
            <p:ph type="sldNum" sz="quarter" idx="5"/>
          </p:nvPr>
        </p:nvSpPr>
        <p:spPr/>
        <p:txBody>
          <a:bodyPr/>
          <a:lstStyle/>
          <a:p>
            <a:fld id="{A61346BA-2C88-48DB-AC8F-A8B64FDCE296}" type="slidenum">
              <a:rPr lang="en-GB" smtClean="0"/>
              <a:t>28</a:t>
            </a:fld>
            <a:endParaRPr lang="en-GB" dirty="0"/>
          </a:p>
        </p:txBody>
      </p:sp>
    </p:spTree>
    <p:extLst>
      <p:ext uri="{BB962C8B-B14F-4D97-AF65-F5344CB8AC3E}">
        <p14:creationId xmlns:p14="http://schemas.microsoft.com/office/powerpoint/2010/main" val="74470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can students do to find apprenticeships? Well, on the Post 18 Options Drive, students already have access to a whole list of websites that they should hopefully have started to look at to help them get a few more ideas. I have also included a few of these links here but the best websites to use are the UCAS hub and the main government website. For the current year 12 students, the majority of vacancies will be released from February/March time in 2022, usually following on from National Apprenticeship Week. At the moment, we are asking all students to write a personal statement, even if they are hoping to secure an apprenticeship, as this helps to get them thinking about their own skills and experiences, and how can apply and develop these through employment and education. Students will then be able to take sections of their statement to help them write their apprenticeship application, or a CV on the off-chance that one is required. It is important that students use every opportunity to find out more about the sector they would like to work in, and, just as with those students applying to university, we would strongly advise students to complete work experience in their chosen industry whether that face-to-face or virtual. </a:t>
            </a:r>
          </a:p>
        </p:txBody>
      </p:sp>
      <p:sp>
        <p:nvSpPr>
          <p:cNvPr id="4" name="Slide Number Placeholder 3"/>
          <p:cNvSpPr>
            <a:spLocks noGrp="1"/>
          </p:cNvSpPr>
          <p:nvPr>
            <p:ph type="sldNum" sz="quarter" idx="5"/>
          </p:nvPr>
        </p:nvSpPr>
        <p:spPr/>
        <p:txBody>
          <a:bodyPr/>
          <a:lstStyle/>
          <a:p>
            <a:fld id="{A61346BA-2C88-48DB-AC8F-A8B64FDCE296}" type="slidenum">
              <a:rPr lang="en-GB" smtClean="0"/>
              <a:t>29</a:t>
            </a:fld>
            <a:endParaRPr lang="en-GB" dirty="0"/>
          </a:p>
        </p:txBody>
      </p:sp>
    </p:spTree>
    <p:extLst>
      <p:ext uri="{BB962C8B-B14F-4D97-AF65-F5344CB8AC3E}">
        <p14:creationId xmlns:p14="http://schemas.microsoft.com/office/powerpoint/2010/main" val="351987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1346BA-2C88-48DB-AC8F-A8B64FDCE296}" type="slidenum">
              <a:rPr lang="en-GB" smtClean="0"/>
              <a:t>3</a:t>
            </a:fld>
            <a:endParaRPr lang="en-GB"/>
          </a:p>
        </p:txBody>
      </p:sp>
    </p:spTree>
    <p:extLst>
      <p:ext uri="{BB962C8B-B14F-4D97-AF65-F5344CB8AC3E}">
        <p14:creationId xmlns:p14="http://schemas.microsoft.com/office/powerpoint/2010/main" val="3625614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some of our students might chose to go straight into employment. There will be a number of careers events for students to attend in Spring 2022, but in the meantime, students should once again be proactive in registering for the main job search websites, for instance, Indeed or Find A Job so that they can receive alerts and up-to-date information. </a:t>
            </a:r>
          </a:p>
        </p:txBody>
      </p:sp>
      <p:sp>
        <p:nvSpPr>
          <p:cNvPr id="4" name="Slide Number Placeholder 3"/>
          <p:cNvSpPr>
            <a:spLocks noGrp="1"/>
          </p:cNvSpPr>
          <p:nvPr>
            <p:ph type="sldNum" sz="quarter" idx="5"/>
          </p:nvPr>
        </p:nvSpPr>
        <p:spPr/>
        <p:txBody>
          <a:bodyPr/>
          <a:lstStyle/>
          <a:p>
            <a:fld id="{A61346BA-2C88-48DB-AC8F-A8B64FDCE296}" type="slidenum">
              <a:rPr lang="en-GB" smtClean="0"/>
              <a:t>30</a:t>
            </a:fld>
            <a:endParaRPr lang="en-GB" dirty="0"/>
          </a:p>
        </p:txBody>
      </p:sp>
    </p:spTree>
    <p:extLst>
      <p:ext uri="{BB962C8B-B14F-4D97-AF65-F5344CB8AC3E}">
        <p14:creationId xmlns:p14="http://schemas.microsoft.com/office/powerpoint/2010/main" val="363908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if your son or daughter is still struggling, they should firstly visit the Unifrog website, which has a whole section of ideas and resources for those students who don’t know. Once they have done this, if they are still struggling, then they need to go and see their tutor or come and see me so that we have a discussion about all of the various options. </a:t>
            </a:r>
          </a:p>
          <a:p>
            <a:r>
              <a:rPr lang="en-GB" dirty="0"/>
              <a:t>And, finally, I’d just like to say that it is very natural </a:t>
            </a:r>
            <a:r>
              <a:rPr lang="en-GB" sz="1200" dirty="0"/>
              <a:t>for students to feel anxious, especially given the current situation. The main thing that we can do to support students is to offer guidance and advice, and ultimately, reassurance that everything will be ok in the end, even if they choose a pathway that is slightly different to their friends. </a:t>
            </a:r>
            <a:endParaRPr lang="en-GB" dirty="0"/>
          </a:p>
        </p:txBody>
      </p:sp>
      <p:sp>
        <p:nvSpPr>
          <p:cNvPr id="4" name="Slide Number Placeholder 3"/>
          <p:cNvSpPr>
            <a:spLocks noGrp="1"/>
          </p:cNvSpPr>
          <p:nvPr>
            <p:ph type="sldNum" sz="quarter" idx="5"/>
          </p:nvPr>
        </p:nvSpPr>
        <p:spPr/>
        <p:txBody>
          <a:bodyPr/>
          <a:lstStyle/>
          <a:p>
            <a:fld id="{A61346BA-2C88-48DB-AC8F-A8B64FDCE296}" type="slidenum">
              <a:rPr lang="en-GB" smtClean="0"/>
              <a:t>31</a:t>
            </a:fld>
            <a:endParaRPr lang="en-GB" dirty="0"/>
          </a:p>
        </p:txBody>
      </p:sp>
    </p:spTree>
    <p:extLst>
      <p:ext uri="{BB962C8B-B14F-4D97-AF65-F5344CB8AC3E}">
        <p14:creationId xmlns:p14="http://schemas.microsoft.com/office/powerpoint/2010/main" val="1944203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And here are just some ideas to things that you can do as parents and carers to support them. The updates from UCAS and the Parents’ Pack from Amazing Apprenticeships have been particularly useful for parents in the past  and they do offer a lot of current, up-to-date advice. Students will also need to be regularly checking the Post 18 Options Drive and the Conference Classroom for updates and opportunities, and we would really appreciate your support with encouraging students to be proactive in checking these platforms and not turning off their notifications! </a:t>
            </a:r>
          </a:p>
        </p:txBody>
      </p:sp>
      <p:sp>
        <p:nvSpPr>
          <p:cNvPr id="4" name="Slide Number Placeholder 3"/>
          <p:cNvSpPr>
            <a:spLocks noGrp="1"/>
          </p:cNvSpPr>
          <p:nvPr>
            <p:ph type="sldNum" sz="quarter" idx="5"/>
          </p:nvPr>
        </p:nvSpPr>
        <p:spPr/>
        <p:txBody>
          <a:bodyPr/>
          <a:lstStyle/>
          <a:p>
            <a:pPr lvl="0"/>
            <a:fld id="{6DCB20EF-60E4-4D3A-9650-88C41CE33686}" type="slidenum">
              <a:rPr lang="en-GB" smtClean="0"/>
              <a:t>32</a:t>
            </a:fld>
            <a:endParaRPr lang="en-GB" dirty="0"/>
          </a:p>
        </p:txBody>
      </p:sp>
    </p:spTree>
    <p:extLst>
      <p:ext uri="{BB962C8B-B14F-4D97-AF65-F5344CB8AC3E}">
        <p14:creationId xmlns:p14="http://schemas.microsoft.com/office/powerpoint/2010/main" val="2073150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all that remains for me to say is thank you for joining me this evening. If you do have any questions, you can contact me via email or by telephoning the Sixth Form. A recording of this presentation and some accompanying materials will be sent out to all parents and carers tomorrow via email. Alternatively, I’m more than happy to take any questions now if you’d like to ask or write in the chat box. If not, again, thank you for joining me this evening. </a:t>
            </a:r>
          </a:p>
        </p:txBody>
      </p:sp>
      <p:sp>
        <p:nvSpPr>
          <p:cNvPr id="4" name="Slide Number Placeholder 3"/>
          <p:cNvSpPr>
            <a:spLocks noGrp="1"/>
          </p:cNvSpPr>
          <p:nvPr>
            <p:ph type="sldNum" sz="quarter" idx="5"/>
          </p:nvPr>
        </p:nvSpPr>
        <p:spPr/>
        <p:txBody>
          <a:bodyPr/>
          <a:lstStyle/>
          <a:p>
            <a:fld id="{A61346BA-2C88-48DB-AC8F-A8B64FDCE296}" type="slidenum">
              <a:rPr lang="en-GB" smtClean="0"/>
              <a:t>33</a:t>
            </a:fld>
            <a:endParaRPr lang="en-GB" dirty="0"/>
          </a:p>
        </p:txBody>
      </p:sp>
    </p:spTree>
    <p:extLst>
      <p:ext uri="{BB962C8B-B14F-4D97-AF65-F5344CB8AC3E}">
        <p14:creationId xmlns:p14="http://schemas.microsoft.com/office/powerpoint/2010/main" val="298319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61346BA-2C88-48DB-AC8F-A8B64FDCE296}" type="slidenum">
              <a:rPr lang="en-GB" smtClean="0"/>
              <a:t>4</a:t>
            </a:fld>
            <a:endParaRPr lang="en-GB"/>
          </a:p>
        </p:txBody>
      </p:sp>
    </p:spTree>
    <p:extLst>
      <p:ext uri="{BB962C8B-B14F-4D97-AF65-F5344CB8AC3E}">
        <p14:creationId xmlns:p14="http://schemas.microsoft.com/office/powerpoint/2010/main" val="140013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here, the main pathways are Higher Education or university, apprenticeships or an internship, taking a gap year or entering employment. </a:t>
            </a:r>
          </a:p>
        </p:txBody>
      </p:sp>
      <p:sp>
        <p:nvSpPr>
          <p:cNvPr id="4" name="Slide Number Placeholder 3"/>
          <p:cNvSpPr>
            <a:spLocks noGrp="1"/>
          </p:cNvSpPr>
          <p:nvPr>
            <p:ph type="sldNum" sz="quarter" idx="5"/>
          </p:nvPr>
        </p:nvSpPr>
        <p:spPr/>
        <p:txBody>
          <a:bodyPr/>
          <a:lstStyle/>
          <a:p>
            <a:fld id="{A61346BA-2C88-48DB-AC8F-A8B64FDCE296}" type="slidenum">
              <a:rPr lang="en-GB" smtClean="0"/>
              <a:t>5</a:t>
            </a:fld>
            <a:endParaRPr lang="en-GB" dirty="0"/>
          </a:p>
        </p:txBody>
      </p:sp>
    </p:spTree>
    <p:extLst>
      <p:ext uri="{BB962C8B-B14F-4D97-AF65-F5344CB8AC3E}">
        <p14:creationId xmlns:p14="http://schemas.microsoft.com/office/powerpoint/2010/main" val="38598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start with Higher Education. This is the pathway that about 70% of our students chose to take. Going to university is a great way for students to expand their knowledge, meet new people and enjoy new experiences. It also allows them to develop their self-confidence, independence and responsibility, all important skills for when they do make that move into employment. According to the Institute of Student Employers, university qualifications also lead to better job prospects and the average starting salary for undergraduates is £29,000.</a:t>
            </a:r>
          </a:p>
        </p:txBody>
      </p:sp>
      <p:sp>
        <p:nvSpPr>
          <p:cNvPr id="4" name="Slide Number Placeholder 3"/>
          <p:cNvSpPr>
            <a:spLocks noGrp="1"/>
          </p:cNvSpPr>
          <p:nvPr>
            <p:ph type="sldNum" sz="quarter" idx="5"/>
          </p:nvPr>
        </p:nvSpPr>
        <p:spPr/>
        <p:txBody>
          <a:bodyPr/>
          <a:lstStyle/>
          <a:p>
            <a:fld id="{A61346BA-2C88-48DB-AC8F-A8B64FDCE296}" type="slidenum">
              <a:rPr lang="en-GB" smtClean="0"/>
              <a:t>6</a:t>
            </a:fld>
            <a:endParaRPr lang="en-GB" dirty="0"/>
          </a:p>
        </p:txBody>
      </p:sp>
    </p:spTree>
    <p:extLst>
      <p:ext uri="{BB962C8B-B14F-4D97-AF65-F5344CB8AC3E}">
        <p14:creationId xmlns:p14="http://schemas.microsoft.com/office/powerpoint/2010/main" val="183269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there are a number of things that students need to think about when applying for Higher Education. Firstly, students should make sure that they select a subject that they enjoy – they will be investing a lot of time and effort into their degree and they want to enjoy it! Students also need to think about where they will be studying. This is a really big decision – a campus university where everything is very close together and all in one place is a very different experience to a city university where students might need to walk 10-15 minutes between locations for lectures. Students might also want to think about the cultural opportunities and the variety of study styles that each university offers, for instance, perhaps the university has its own theatre and puts on a Christmas show, or they offer students additional tutorials throughout the first year to help students settle in. Each university will offer something different and it is important for students to ask as many questions as they can during open days and subject taster events. </a:t>
            </a:r>
          </a:p>
        </p:txBody>
      </p:sp>
      <p:sp>
        <p:nvSpPr>
          <p:cNvPr id="4" name="Slide Number Placeholder 3"/>
          <p:cNvSpPr>
            <a:spLocks noGrp="1"/>
          </p:cNvSpPr>
          <p:nvPr>
            <p:ph type="sldNum" sz="quarter" idx="5"/>
          </p:nvPr>
        </p:nvSpPr>
        <p:spPr/>
        <p:txBody>
          <a:bodyPr/>
          <a:lstStyle/>
          <a:p>
            <a:fld id="{A61346BA-2C88-48DB-AC8F-A8B64FDCE296}" type="slidenum">
              <a:rPr lang="en-GB" smtClean="0"/>
              <a:t>7</a:t>
            </a:fld>
            <a:endParaRPr lang="en-GB" dirty="0"/>
          </a:p>
        </p:txBody>
      </p:sp>
    </p:spTree>
    <p:extLst>
      <p:ext uri="{BB962C8B-B14F-4D97-AF65-F5344CB8AC3E}">
        <p14:creationId xmlns:p14="http://schemas.microsoft.com/office/powerpoint/2010/main" val="236709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Often it can also be useful for students to compare universality rankings and there are a number of websites students can use to help with this like the Complete University Guide. In school, however, we mostly use UNIFROG and the UCAS website. Students have access to a number of loom videos that go through how to use some of the features available on these websites. UNIFROG is particularly useful for researching different choices, and the UCAS website is the main platform that students will use to actually enter an application. There are also other features on the UCAS website for students to use, such as a tariff points calculator, and an apprenticeship hub. </a:t>
            </a:r>
          </a:p>
        </p:txBody>
      </p:sp>
      <p:sp>
        <p:nvSpPr>
          <p:cNvPr id="4" name="Slide Number Placeholder 3"/>
          <p:cNvSpPr>
            <a:spLocks noGrp="1"/>
          </p:cNvSpPr>
          <p:nvPr>
            <p:ph type="sldNum" sz="quarter" idx="5"/>
          </p:nvPr>
        </p:nvSpPr>
        <p:spPr/>
        <p:txBody>
          <a:bodyPr/>
          <a:lstStyle/>
          <a:p>
            <a:fld id="{A61346BA-2C88-48DB-AC8F-A8B64FDCE296}" type="slidenum">
              <a:rPr lang="en-GB" smtClean="0"/>
              <a:t>8</a:t>
            </a:fld>
            <a:endParaRPr lang="en-GB" dirty="0"/>
          </a:p>
        </p:txBody>
      </p:sp>
    </p:spTree>
    <p:extLst>
      <p:ext uri="{BB962C8B-B14F-4D97-AF65-F5344CB8AC3E}">
        <p14:creationId xmlns:p14="http://schemas.microsoft.com/office/powerpoint/2010/main" val="234971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I’ve just mentioned tariff points and for those of you who aren’t aware, these are essentially the point-equivalent of students’ grades. Hopefully this graphic goes some way to explain this but essentially, if we look at A-levels at the top here, we can see that a grade B is equivalent to 40 UCAS points or tariff points. Therefore, if a university is asking students for 112 points, they would likely need 2 grade Bs and a grade C to receive a place.  </a:t>
            </a:r>
          </a:p>
        </p:txBody>
      </p:sp>
      <p:sp>
        <p:nvSpPr>
          <p:cNvPr id="4" name="Slide Number Placeholder 3"/>
          <p:cNvSpPr>
            <a:spLocks noGrp="1"/>
          </p:cNvSpPr>
          <p:nvPr>
            <p:ph type="sldNum" sz="quarter" idx="5"/>
          </p:nvPr>
        </p:nvSpPr>
        <p:spPr/>
        <p:txBody>
          <a:bodyPr/>
          <a:lstStyle/>
          <a:p>
            <a:fld id="{A61346BA-2C88-48DB-AC8F-A8B64FDCE296}" type="slidenum">
              <a:rPr lang="en-GB" smtClean="0"/>
              <a:t>9</a:t>
            </a:fld>
            <a:endParaRPr lang="en-GB" dirty="0"/>
          </a:p>
        </p:txBody>
      </p:sp>
    </p:spTree>
    <p:extLst>
      <p:ext uri="{BB962C8B-B14F-4D97-AF65-F5344CB8AC3E}">
        <p14:creationId xmlns:p14="http://schemas.microsoft.com/office/powerpoint/2010/main" val="74651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82FB5F-8B08-407B-B0D3-779C8B3B9FFF}"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48863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82FB5F-8B08-407B-B0D3-779C8B3B9FFF}"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197243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82FB5F-8B08-407B-B0D3-779C8B3B9FFF}"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186465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82FB5F-8B08-407B-B0D3-779C8B3B9FFF}"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15380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2FB5F-8B08-407B-B0D3-779C8B3B9FFF}"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128104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82FB5F-8B08-407B-B0D3-779C8B3B9FFF}"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46156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82FB5F-8B08-407B-B0D3-779C8B3B9FFF}"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511243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82FB5F-8B08-407B-B0D3-779C8B3B9FFF}"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83732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2FB5F-8B08-407B-B0D3-779C8B3B9FFF}"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20557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2FB5F-8B08-407B-B0D3-779C8B3B9FFF}"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333154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82FB5F-8B08-407B-B0D3-779C8B3B9FFF}"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1BC0F3-E048-4896-9315-266238BCAA0C}" type="slidenum">
              <a:rPr lang="en-GB" smtClean="0"/>
              <a:t>‹#›</a:t>
            </a:fld>
            <a:endParaRPr lang="en-GB"/>
          </a:p>
        </p:txBody>
      </p:sp>
    </p:spTree>
    <p:extLst>
      <p:ext uri="{BB962C8B-B14F-4D97-AF65-F5344CB8AC3E}">
        <p14:creationId xmlns:p14="http://schemas.microsoft.com/office/powerpoint/2010/main" val="233429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2FB5F-8B08-407B-B0D3-779C8B3B9FFF}" type="datetimeFigureOut">
              <a:rPr lang="en-GB" smtClean="0"/>
              <a:t>28/09/2022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BC0F3-E048-4896-9315-266238BCAA0C}" type="slidenum">
              <a:rPr lang="en-GB" smtClean="0"/>
              <a:t>‹#›</a:t>
            </a:fld>
            <a:endParaRPr lang="en-GB"/>
          </a:p>
        </p:txBody>
      </p:sp>
    </p:spTree>
    <p:extLst>
      <p:ext uri="{BB962C8B-B14F-4D97-AF65-F5344CB8AC3E}">
        <p14:creationId xmlns:p14="http://schemas.microsoft.com/office/powerpoint/2010/main" val="212075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11.xml"/><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slideLayout" Target="../slideLayouts/slideLayout2.xml"/><Relationship Id="rId16"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gLokG6bhPCw" TargetMode="External"/><Relationship Id="rId7" Type="http://schemas.openxmlformats.org/officeDocument/2006/relationships/hyperlink" Target="https://youtu.be/oDtz3z-w_3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youtu.be/3nqjek7GkO4" TargetMode="External"/><Relationship Id="rId5" Type="http://schemas.openxmlformats.org/officeDocument/2006/relationships/hyperlink" Target="https://www.youtube.com/watch?v=taTCsPnID-4" TargetMode="External"/><Relationship Id="rId4" Type="http://schemas.openxmlformats.org/officeDocument/2006/relationships/hyperlink" Target="https://www.youtube.com/watch?v=LPf4RJwLMMA"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s://www.ucas.com/sf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gov.uk/student-finance" TargetMode="External"/><Relationship Id="rId4" Type="http://schemas.openxmlformats.org/officeDocument/2006/relationships/hyperlink" Target="https://www.moneyadviceservice.org.uk/en/articles/student-finance#how-much-does-university-or-college-cos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nsully7nrq@nsix.org.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cas.com/intermediate-apprenticeship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ucas.com/degree-apprenticeships" TargetMode="External"/><Relationship Id="rId5" Type="http://schemas.openxmlformats.org/officeDocument/2006/relationships/hyperlink" Target="https://www.ucas.com/higher-apprenticeships" TargetMode="External"/><Relationship Id="rId4" Type="http://schemas.openxmlformats.org/officeDocument/2006/relationships/hyperlink" Target="https://www.ucas.com/advanced-apprenticeship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cas.com/understanding-apprenticeship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apprenticeships.gov.uk/" TargetMode="External"/><Relationship Id="rId5" Type="http://schemas.openxmlformats.org/officeDocument/2006/relationships/hyperlink" Target="https://careerfinder.ucas.com/jobs/apprenticeship/#browsing" TargetMode="External"/><Relationship Id="rId4" Type="http://schemas.openxmlformats.org/officeDocument/2006/relationships/hyperlink" Target="https://www.findapprenticeship.service.gov.uk/apprenticeshipsear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find-a-job" TargetMode="External"/><Relationship Id="rId7" Type="http://schemas.openxmlformats.org/officeDocument/2006/relationships/hyperlink" Target="https://www.careerbuilder.co.u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s://uk.indeed.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hyperlink" Target="mailto:ekelleway5nr2@nsix.org.uk"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www.sheffield.ac.uk/schools/transition"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www.prospects.ac.uk/careersadvice/what-can-i-do-with-my-degre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theguardian.com/education/ng-interactive/2020/sep/05/the-best-uk-universities-2021-league-table" TargetMode="External"/><Relationship Id="rId3" Type="http://schemas.openxmlformats.org/officeDocument/2006/relationships/notesSlide" Target="../notesSlides/notesSlide8.xml"/><Relationship Id="rId7" Type="http://schemas.openxmlformats.org/officeDocument/2006/relationships/hyperlink" Target="http://unistats.direct.gov.uk/" TargetMode="Externa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hyperlink" Target="http://www.thecompleteuniversityguide.co.uk/league-tables/rankings" TargetMode="External"/><Relationship Id="rId5" Type="http://schemas.openxmlformats.org/officeDocument/2006/relationships/image" Target="../media/image5.png"/><Relationship Id="rId10" Type="http://schemas.openxmlformats.org/officeDocument/2006/relationships/hyperlink" Target="http://www.unifrog.org/" TargetMode="External"/><Relationship Id="rId4" Type="http://schemas.openxmlformats.org/officeDocument/2006/relationships/image" Target="../media/image4.png"/><Relationship Id="rId9" Type="http://schemas.openxmlformats.org/officeDocument/2006/relationships/hyperlink" Target="https://www.ucas.com/stud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5942" y="1430473"/>
            <a:ext cx="9144000" cy="1655763"/>
          </a:xfrm>
        </p:spPr>
        <p:txBody>
          <a:bodyPr>
            <a:normAutofit fontScale="90000"/>
          </a:bodyPr>
          <a:lstStyle/>
          <a:p>
            <a:r>
              <a:rPr lang="en-GB" b="1" dirty="0">
                <a:latin typeface="Montserrat" panose="00000500000000000000" pitchFamily="50" charset="0"/>
              </a:rPr>
              <a:t>WELCOME</a:t>
            </a:r>
            <a:br>
              <a:rPr lang="en-GB" dirty="0">
                <a:latin typeface="Montserrat" panose="00000500000000000000" pitchFamily="50" charset="0"/>
              </a:rPr>
            </a:br>
            <a:r>
              <a:rPr lang="en-GB" dirty="0">
                <a:latin typeface="Montserrat" panose="00000500000000000000" pitchFamily="50" charset="0"/>
              </a:rPr>
              <a:t>Y13 Information Evening</a:t>
            </a:r>
          </a:p>
        </p:txBody>
      </p:sp>
      <p:sp>
        <p:nvSpPr>
          <p:cNvPr id="3" name="Subtitle 2"/>
          <p:cNvSpPr>
            <a:spLocks noGrp="1"/>
          </p:cNvSpPr>
          <p:nvPr>
            <p:ph type="subTitle" idx="1"/>
          </p:nvPr>
        </p:nvSpPr>
        <p:spPr>
          <a:xfrm>
            <a:off x="424985" y="3306104"/>
            <a:ext cx="10632482" cy="2121423"/>
          </a:xfrm>
        </p:spPr>
        <p:txBody>
          <a:bodyPr>
            <a:normAutofit/>
          </a:bodyPr>
          <a:lstStyle/>
          <a:p>
            <a:r>
              <a:rPr lang="en-GB" dirty="0">
                <a:latin typeface="Montserrat" panose="00000500000000000000" pitchFamily="50" charset="0"/>
              </a:rPr>
              <a:t>Wednesday 28</a:t>
            </a:r>
            <a:r>
              <a:rPr lang="en-GB" baseline="30000" dirty="0">
                <a:latin typeface="Montserrat" panose="00000500000000000000" pitchFamily="50" charset="0"/>
              </a:rPr>
              <a:t>th</a:t>
            </a:r>
            <a:r>
              <a:rPr lang="en-GB" dirty="0">
                <a:latin typeface="Montserrat" panose="00000500000000000000" pitchFamily="50" charset="0"/>
              </a:rPr>
              <a:t> September 2022, 6-7pm </a:t>
            </a:r>
          </a:p>
          <a:p>
            <a:endParaRPr lang="en-GB" dirty="0">
              <a:latin typeface="Montserrat" panose="00000500000000000000" pitchFamily="50" charset="0"/>
            </a:endParaRPr>
          </a:p>
          <a:p>
            <a:r>
              <a:rPr lang="en-GB" dirty="0">
                <a:latin typeface="Montserrat" panose="00000500000000000000" pitchFamily="50" charset="0"/>
              </a:rPr>
              <a:t>Mr Taylor, Director of Sixth Form</a:t>
            </a:r>
          </a:p>
        </p:txBody>
      </p:sp>
    </p:spTree>
    <p:extLst>
      <p:ext uri="{BB962C8B-B14F-4D97-AF65-F5344CB8AC3E}">
        <p14:creationId xmlns:p14="http://schemas.microsoft.com/office/powerpoint/2010/main" val="121505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8D88DF24-E0C0-490E-86B5-EED7DCC1860E}"/>
              </a:ext>
            </a:extLst>
          </p:cNvPr>
          <p:cNvSpPr txBox="1">
            <a:spLocks noGrp="1"/>
          </p:cNvSpPr>
          <p:nvPr>
            <p:ph type="title"/>
          </p:nvPr>
        </p:nvSpPr>
        <p:spPr>
          <a:xfrm>
            <a:off x="383121" y="1702125"/>
            <a:ext cx="6262172" cy="1316564"/>
          </a:xfrm>
        </p:spPr>
        <p:txBody>
          <a:bodyPr/>
          <a:lstStyle/>
          <a:p>
            <a:pPr lvl="0"/>
            <a:r>
              <a:rPr lang="en-US" sz="3600" b="1" dirty="0">
                <a:solidFill>
                  <a:srgbClr val="1E2834"/>
                </a:solidFill>
                <a:latin typeface="+mn-lt"/>
              </a:rPr>
              <a:t>Making an application:</a:t>
            </a:r>
            <a:br>
              <a:rPr lang="en-US" dirty="0">
                <a:solidFill>
                  <a:srgbClr val="1E2834"/>
                </a:solidFill>
              </a:rPr>
            </a:br>
            <a:r>
              <a:rPr lang="en-US" dirty="0">
                <a:solidFill>
                  <a:srgbClr val="1E2834"/>
                </a:solidFill>
              </a:rPr>
              <a:t> </a:t>
            </a:r>
            <a:endParaRPr lang="en-GB" dirty="0">
              <a:solidFill>
                <a:srgbClr val="1E2834"/>
              </a:solidFill>
            </a:endParaRPr>
          </a:p>
        </p:txBody>
      </p:sp>
      <p:sp>
        <p:nvSpPr>
          <p:cNvPr id="4" name="Text Placeholder 8">
            <a:extLst>
              <a:ext uri="{FF2B5EF4-FFF2-40B4-BE49-F238E27FC236}">
                <a16:creationId xmlns:a16="http://schemas.microsoft.com/office/drawing/2014/main" id="{619386CE-A5DF-452B-A6C7-D61E79B0587C}"/>
              </a:ext>
            </a:extLst>
          </p:cNvPr>
          <p:cNvSpPr txBox="1">
            <a:spLocks noGrp="1"/>
          </p:cNvSpPr>
          <p:nvPr>
            <p:ph type="body" idx="2"/>
          </p:nvPr>
        </p:nvSpPr>
        <p:spPr>
          <a:xfrm>
            <a:off x="469967" y="2876384"/>
            <a:ext cx="5486643" cy="3578852"/>
          </a:xfrm>
        </p:spPr>
        <p:txBody>
          <a:bodyPr>
            <a:noAutofit/>
          </a:bodyPr>
          <a:lstStyle/>
          <a:p>
            <a:pPr marL="380990" indent="-380990">
              <a:spcBef>
                <a:spcPts val="400"/>
              </a:spcBef>
              <a:spcAft>
                <a:spcPts val="400"/>
              </a:spcAft>
              <a:buClr>
                <a:srgbClr val="FBC651"/>
              </a:buClr>
              <a:buFont typeface="Arial" pitchFamily="34"/>
              <a:buChar char="•"/>
              <a:tabLst>
                <a:tab pos="2269007" algn="l"/>
                <a:tab pos="3939014" algn="l"/>
              </a:tabLst>
            </a:pPr>
            <a:r>
              <a:rPr lang="en-GB" dirty="0">
                <a:ea typeface="MS PGothic"/>
                <a:cs typeface="Calibri"/>
              </a:rPr>
              <a:t>Personal details</a:t>
            </a:r>
          </a:p>
          <a:p>
            <a:pPr marL="380990" indent="-380990">
              <a:spcBef>
                <a:spcPts val="400"/>
              </a:spcBef>
              <a:spcAft>
                <a:spcPts val="400"/>
              </a:spcAft>
              <a:buClr>
                <a:srgbClr val="FBC651"/>
              </a:buClr>
              <a:buFont typeface="Arial" pitchFamily="34"/>
              <a:buChar char="•"/>
              <a:tabLst>
                <a:tab pos="2269007" algn="l"/>
                <a:tab pos="3939014" algn="l"/>
              </a:tabLst>
            </a:pPr>
            <a:r>
              <a:rPr lang="en-GB" dirty="0">
                <a:ea typeface="MS PGothic"/>
                <a:cs typeface="Calibri"/>
              </a:rPr>
              <a:t>Contact and residency details</a:t>
            </a:r>
          </a:p>
          <a:p>
            <a:pPr marL="380990" indent="-380990">
              <a:spcBef>
                <a:spcPts val="400"/>
              </a:spcBef>
              <a:spcAft>
                <a:spcPts val="400"/>
              </a:spcAft>
              <a:buClr>
                <a:srgbClr val="FBC651"/>
              </a:buClr>
              <a:buFont typeface="Arial" pitchFamily="34"/>
              <a:buChar char="•"/>
              <a:tabLst>
                <a:tab pos="2269007" algn="l"/>
                <a:tab pos="3939014" algn="l"/>
              </a:tabLst>
            </a:pPr>
            <a:r>
              <a:rPr lang="en-GB" dirty="0">
                <a:ea typeface="MS PGothic"/>
                <a:cs typeface="Calibri"/>
              </a:rPr>
              <a:t>Work experience</a:t>
            </a:r>
          </a:p>
          <a:p>
            <a:pPr marL="380990" indent="-380990">
              <a:spcBef>
                <a:spcPts val="400"/>
              </a:spcBef>
              <a:spcAft>
                <a:spcPts val="400"/>
              </a:spcAft>
              <a:buClr>
                <a:srgbClr val="FBC651"/>
              </a:buClr>
              <a:buFont typeface="Arial" pitchFamily="34"/>
              <a:buChar char="•"/>
              <a:tabLst>
                <a:tab pos="2269007" algn="l"/>
                <a:tab pos="3939014" algn="l"/>
              </a:tabLst>
            </a:pPr>
            <a:r>
              <a:rPr lang="en-GB" dirty="0">
                <a:ea typeface="MS PGothic"/>
                <a:cs typeface="Calibri"/>
              </a:rPr>
              <a:t>Education</a:t>
            </a:r>
          </a:p>
          <a:p>
            <a:pPr marL="380990" indent="-380990">
              <a:spcBef>
                <a:spcPts val="400"/>
              </a:spcBef>
              <a:spcAft>
                <a:spcPts val="400"/>
              </a:spcAft>
              <a:buClr>
                <a:srgbClr val="FBC651"/>
              </a:buClr>
              <a:buFont typeface="Arial" pitchFamily="34"/>
              <a:buChar char="•"/>
              <a:tabLst>
                <a:tab pos="2269007" algn="l"/>
                <a:tab pos="3939014" algn="l"/>
              </a:tabLst>
            </a:pPr>
            <a:r>
              <a:rPr lang="en-GB" dirty="0">
                <a:ea typeface="MS PGothic"/>
                <a:cs typeface="Calibri"/>
              </a:rPr>
              <a:t>Nationality details </a:t>
            </a:r>
          </a:p>
          <a:p>
            <a:pPr marL="380990" indent="-380990">
              <a:spcBef>
                <a:spcPts val="400"/>
              </a:spcBef>
              <a:spcAft>
                <a:spcPts val="400"/>
              </a:spcAft>
              <a:buClr>
                <a:srgbClr val="FBC651"/>
              </a:buClr>
              <a:buFont typeface="Arial" pitchFamily="34"/>
              <a:buChar char="•"/>
              <a:tabLst>
                <a:tab pos="2269007" algn="l"/>
                <a:tab pos="3939014" algn="l"/>
              </a:tabLst>
            </a:pPr>
            <a:r>
              <a:rPr lang="en-GB" dirty="0">
                <a:ea typeface="MS PGothic"/>
                <a:cs typeface="Calibri"/>
              </a:rPr>
              <a:t>English language skills</a:t>
            </a:r>
          </a:p>
        </p:txBody>
      </p:sp>
      <p:sp>
        <p:nvSpPr>
          <p:cNvPr id="5" name="Date Placeholder 3">
            <a:extLst>
              <a:ext uri="{FF2B5EF4-FFF2-40B4-BE49-F238E27FC236}">
                <a16:creationId xmlns:a16="http://schemas.microsoft.com/office/drawing/2014/main" id="{D198C95F-DCA7-4931-89B3-F995BA93847E}"/>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AE789FCD-A767-4240-B703-B7ABF6679F09}" type="datetime4">
              <a:rPr lang="en-GB" sz="1200">
                <a:solidFill>
                  <a:srgbClr val="1F2834"/>
                </a:solidFill>
                <a:latin typeface="Calibri"/>
              </a:rPr>
              <a:pPr algn="r" defTabSz="609585">
                <a:defRPr sz="1800" b="0" i="0" u="none" strike="noStrike" kern="0" cap="none" spc="0" baseline="0">
                  <a:solidFill>
                    <a:srgbClr val="000000"/>
                  </a:solidFill>
                  <a:uFillTx/>
                </a:defRPr>
              </a:pPr>
              <a:t>28 September 2022</a:t>
            </a:fld>
            <a:endParaRPr lang="en-US" sz="1200" dirty="0">
              <a:solidFill>
                <a:srgbClr val="1F2834"/>
              </a:solidFill>
              <a:latin typeface="Calibri"/>
            </a:endParaRPr>
          </a:p>
        </p:txBody>
      </p:sp>
      <p:sp>
        <p:nvSpPr>
          <p:cNvPr id="6" name="Footer Placeholder 4">
            <a:extLst>
              <a:ext uri="{FF2B5EF4-FFF2-40B4-BE49-F238E27FC236}">
                <a16:creationId xmlns:a16="http://schemas.microsoft.com/office/drawing/2014/main" id="{E94F0FB2-1B76-4BC8-AB9F-6F4ABB96F8CA}"/>
              </a:ext>
            </a:extLst>
          </p:cNvPr>
          <p:cNvSpPr txBox="1"/>
          <p:nvPr/>
        </p:nvSpPr>
        <p:spPr>
          <a:xfrm>
            <a:off x="383121" y="6405030"/>
            <a:ext cx="5486643"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1F2834"/>
                </a:solidFill>
                <a:latin typeface="Calibri"/>
              </a:rPr>
              <a:t>Security marking: </a:t>
            </a:r>
            <a:r>
              <a:rPr lang="en-US" sz="1200" b="1" dirty="0">
                <a:solidFill>
                  <a:srgbClr val="1F2834"/>
                </a:solidFill>
                <a:latin typeface="Calibri"/>
              </a:rPr>
              <a:t>PUBLIC</a:t>
            </a:r>
          </a:p>
        </p:txBody>
      </p:sp>
      <p:sp>
        <p:nvSpPr>
          <p:cNvPr id="7" name="Slide Number Placeholder 5">
            <a:extLst>
              <a:ext uri="{FF2B5EF4-FFF2-40B4-BE49-F238E27FC236}">
                <a16:creationId xmlns:a16="http://schemas.microsoft.com/office/drawing/2014/main" id="{2BE88757-F765-4201-9A9D-8A1C5889A4DA}"/>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1F2834"/>
                </a:solidFill>
                <a:latin typeface="Calibri"/>
              </a:rPr>
              <a:t>|   </a:t>
            </a:r>
            <a:fld id="{364A6DCE-8385-4531-9C1B-7936BCD72F77}" type="slidenum">
              <a:rPr sz="1200">
                <a:solidFill>
                  <a:srgbClr val="1F2834"/>
                </a:solidFill>
                <a:latin typeface="Calibri"/>
              </a:rPr>
              <a:pPr defTabSz="609585">
                <a:defRPr sz="1800" b="0" i="0" u="none" strike="noStrike" kern="0" cap="none" spc="0" baseline="0">
                  <a:solidFill>
                    <a:srgbClr val="000000"/>
                  </a:solidFill>
                  <a:uFillTx/>
                </a:defRPr>
              </a:pPr>
              <a:t>10</a:t>
            </a:fld>
            <a:endParaRPr lang="en-US" sz="1200" dirty="0">
              <a:solidFill>
                <a:srgbClr val="1F2834"/>
              </a:solidFill>
              <a:latin typeface="Calibri"/>
            </a:endParaRPr>
          </a:p>
        </p:txBody>
      </p:sp>
      <p:sp>
        <p:nvSpPr>
          <p:cNvPr id="8" name="Rectangle 7">
            <a:extLst>
              <a:ext uri="{FF2B5EF4-FFF2-40B4-BE49-F238E27FC236}">
                <a16:creationId xmlns:a16="http://schemas.microsoft.com/office/drawing/2014/main" id="{2803B093-BC79-40AB-83B5-891FEA25E78C}"/>
              </a:ext>
            </a:extLst>
          </p:cNvPr>
          <p:cNvSpPr/>
          <p:nvPr/>
        </p:nvSpPr>
        <p:spPr>
          <a:xfrm>
            <a:off x="3090841" y="3695652"/>
            <a:ext cx="6096000" cy="2082621"/>
          </a:xfrm>
          <a:prstGeom prst="rect">
            <a:avLst/>
          </a:prstGeom>
        </p:spPr>
        <p:txBody>
          <a:bodyPr>
            <a:spAutoFit/>
          </a:bodyPr>
          <a:lstStyle/>
          <a:p>
            <a:pPr marL="380990" indent="-380990">
              <a:spcBef>
                <a:spcPts val="400"/>
              </a:spcBef>
              <a:spcAft>
                <a:spcPts val="400"/>
              </a:spcAft>
              <a:buClr>
                <a:srgbClr val="FBC651"/>
              </a:buClr>
              <a:buFont typeface="Arial" pitchFamily="34"/>
              <a:buChar char="•"/>
              <a:tabLst>
                <a:tab pos="2269007" algn="l"/>
                <a:tab pos="3939014" algn="l"/>
              </a:tabLst>
            </a:pPr>
            <a:r>
              <a:rPr lang="en-GB" sz="1600" dirty="0">
                <a:ea typeface="MS PGothic"/>
                <a:cs typeface="Calibri"/>
              </a:rPr>
              <a:t>Supporting information </a:t>
            </a:r>
          </a:p>
          <a:p>
            <a:pPr marL="380990" indent="-380990">
              <a:spcBef>
                <a:spcPts val="400"/>
              </a:spcBef>
              <a:spcAft>
                <a:spcPts val="400"/>
              </a:spcAft>
              <a:buClr>
                <a:srgbClr val="FBC651"/>
              </a:buClr>
              <a:buFont typeface="Arial" pitchFamily="34"/>
              <a:buChar char="•"/>
              <a:tabLst>
                <a:tab pos="2269007" algn="l"/>
                <a:tab pos="3939014" algn="l"/>
              </a:tabLst>
            </a:pPr>
            <a:r>
              <a:rPr lang="en-GB" sz="1600" dirty="0">
                <a:ea typeface="MS PGothic"/>
                <a:cs typeface="Calibri"/>
              </a:rPr>
              <a:t>Personal statement </a:t>
            </a:r>
          </a:p>
          <a:p>
            <a:pPr marL="380990" indent="-380990">
              <a:spcBef>
                <a:spcPts val="400"/>
              </a:spcBef>
              <a:spcAft>
                <a:spcPts val="400"/>
              </a:spcAft>
              <a:buClr>
                <a:srgbClr val="FBC651"/>
              </a:buClr>
              <a:buFont typeface="Arial" pitchFamily="34"/>
              <a:buChar char="•"/>
              <a:tabLst>
                <a:tab pos="2269007" algn="l"/>
                <a:tab pos="3939014" algn="l"/>
              </a:tabLst>
            </a:pPr>
            <a:r>
              <a:rPr lang="en-GB" sz="1600" dirty="0">
                <a:ea typeface="MS PGothic"/>
                <a:cs typeface="Calibri"/>
              </a:rPr>
              <a:t>Choices – make up to five </a:t>
            </a:r>
          </a:p>
          <a:p>
            <a:pPr marL="380990" indent="-380990">
              <a:spcBef>
                <a:spcPts val="400"/>
              </a:spcBef>
              <a:spcAft>
                <a:spcPts val="400"/>
              </a:spcAft>
              <a:buClr>
                <a:srgbClr val="FBC651"/>
              </a:buClr>
              <a:buFont typeface="Arial" pitchFamily="34"/>
              <a:buChar char="•"/>
              <a:tabLst>
                <a:tab pos="2269007" algn="l"/>
                <a:tab pos="3939014" algn="l"/>
              </a:tabLst>
            </a:pPr>
            <a:r>
              <a:rPr lang="en-GB" sz="1600" dirty="0">
                <a:ea typeface="MS PGothic"/>
                <a:cs typeface="Calibri"/>
              </a:rPr>
              <a:t>References</a:t>
            </a:r>
          </a:p>
          <a:p>
            <a:pPr marL="380990" indent="-380990">
              <a:spcBef>
                <a:spcPts val="400"/>
              </a:spcBef>
              <a:spcAft>
                <a:spcPts val="400"/>
              </a:spcAft>
              <a:buClr>
                <a:srgbClr val="FBC651"/>
              </a:buClr>
              <a:buFont typeface="Arial" pitchFamily="34"/>
              <a:buChar char="•"/>
              <a:tabLst>
                <a:tab pos="2269007" algn="l"/>
                <a:tab pos="3939014" algn="l"/>
              </a:tabLst>
            </a:pPr>
            <a:r>
              <a:rPr lang="en-GB" sz="1600" dirty="0">
                <a:ea typeface="MS PGothic"/>
                <a:cs typeface="Calibri"/>
              </a:rPr>
              <a:t>Finance and funding </a:t>
            </a:r>
          </a:p>
          <a:p>
            <a:pPr marL="380990" indent="-380990">
              <a:spcBef>
                <a:spcPts val="400"/>
              </a:spcBef>
              <a:spcAft>
                <a:spcPts val="400"/>
              </a:spcAft>
              <a:buClr>
                <a:srgbClr val="FBC651"/>
              </a:buClr>
              <a:buFont typeface="Arial" pitchFamily="34"/>
              <a:buChar char="•"/>
              <a:tabLst>
                <a:tab pos="2269007" algn="l"/>
                <a:tab pos="3939014" algn="l"/>
              </a:tabLst>
            </a:pPr>
            <a:r>
              <a:rPr lang="en-GB" sz="1600" dirty="0">
                <a:ea typeface="MS PGothic"/>
                <a:cs typeface="Calibri"/>
              </a:rPr>
              <a:t>Diversity and inclusion (for students with a UK home address)</a:t>
            </a:r>
            <a:endParaRPr lang="en-GB" sz="1600" dirty="0"/>
          </a:p>
        </p:txBody>
      </p:sp>
      <p:sp>
        <p:nvSpPr>
          <p:cNvPr id="11" name="Rectangle 10">
            <a:extLst>
              <a:ext uri="{FF2B5EF4-FFF2-40B4-BE49-F238E27FC236}">
                <a16:creationId xmlns:a16="http://schemas.microsoft.com/office/drawing/2014/main" id="{82836B6A-1122-47B3-8517-AD259391FABE}"/>
              </a:ext>
            </a:extLst>
          </p:cNvPr>
          <p:cNvSpPr/>
          <p:nvPr/>
        </p:nvSpPr>
        <p:spPr>
          <a:xfrm>
            <a:off x="6645293" y="1511716"/>
            <a:ext cx="4979250" cy="2729337"/>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en-GB" b="1" dirty="0"/>
              <a:t>Key information:</a:t>
            </a:r>
          </a:p>
          <a:p>
            <a:pPr>
              <a:lnSpc>
                <a:spcPct val="120000"/>
              </a:lnSpc>
              <a:buFont typeface="Arial" panose="020B0604020202020204" pitchFamily="34" charset="0"/>
              <a:buChar char="•"/>
            </a:pPr>
            <a:r>
              <a:rPr lang="en-GB" dirty="0"/>
              <a:t> Students can add up to </a:t>
            </a:r>
            <a:r>
              <a:rPr lang="en-GB" b="1" dirty="0">
                <a:solidFill>
                  <a:srgbClr val="FF6451"/>
                </a:solidFill>
              </a:rPr>
              <a:t>5</a:t>
            </a:r>
            <a:r>
              <a:rPr lang="en-GB" dirty="0">
                <a:solidFill>
                  <a:srgbClr val="FF6451"/>
                </a:solidFill>
              </a:rPr>
              <a:t> </a:t>
            </a:r>
            <a:r>
              <a:rPr lang="en-GB" b="1" dirty="0">
                <a:solidFill>
                  <a:srgbClr val="FF6451"/>
                </a:solidFill>
              </a:rPr>
              <a:t>choices</a:t>
            </a:r>
            <a:r>
              <a:rPr lang="en-GB" dirty="0"/>
              <a:t>, unless they’re applying to study medicine, veterinary, medicine/science, dentistry – then it is </a:t>
            </a:r>
            <a:r>
              <a:rPr lang="en-GB" b="1" dirty="0">
                <a:solidFill>
                  <a:srgbClr val="FF6451"/>
                </a:solidFill>
              </a:rPr>
              <a:t>4 choices</a:t>
            </a:r>
          </a:p>
          <a:p>
            <a:pPr>
              <a:lnSpc>
                <a:spcPct val="120000"/>
              </a:lnSpc>
              <a:buFont typeface="Arial" panose="020B0604020202020204" pitchFamily="34" charset="0"/>
              <a:buChar char="•"/>
            </a:pPr>
            <a:r>
              <a:rPr lang="en-GB" dirty="0"/>
              <a:t> Students</a:t>
            </a:r>
            <a:r>
              <a:rPr lang="en-GB" dirty="0">
                <a:solidFill>
                  <a:srgbClr val="FF6451"/>
                </a:solidFill>
              </a:rPr>
              <a:t> </a:t>
            </a:r>
            <a:r>
              <a:rPr lang="en-GB" b="1" dirty="0">
                <a:solidFill>
                  <a:srgbClr val="FF6451"/>
                </a:solidFill>
                <a:cs typeface="Calibri Light" panose="020F0302020204030204" pitchFamily="34" charset="0"/>
              </a:rPr>
              <a:t>can’t</a:t>
            </a:r>
            <a:r>
              <a:rPr lang="en-GB" dirty="0">
                <a:solidFill>
                  <a:srgbClr val="FF6451"/>
                </a:solidFill>
                <a:cs typeface="Calibri Light" panose="020F0302020204030204" pitchFamily="34" charset="0"/>
              </a:rPr>
              <a:t> </a:t>
            </a:r>
            <a:r>
              <a:rPr lang="en-GB" dirty="0">
                <a:cs typeface="Calibri Light" panose="020F0302020204030204" pitchFamily="34" charset="0"/>
              </a:rPr>
              <a:t>apply to </a:t>
            </a:r>
            <a:r>
              <a:rPr lang="en-GB" b="1" dirty="0">
                <a:solidFill>
                  <a:srgbClr val="FF6451"/>
                </a:solidFill>
                <a:cs typeface="Calibri" panose="020F0502020204030204" pitchFamily="34" charset="0"/>
              </a:rPr>
              <a:t>BOTH</a:t>
            </a:r>
            <a:r>
              <a:rPr lang="en-GB" dirty="0">
                <a:solidFill>
                  <a:srgbClr val="FF6451"/>
                </a:solidFill>
              </a:rPr>
              <a:t> </a:t>
            </a:r>
            <a:r>
              <a:rPr lang="en-GB" dirty="0"/>
              <a:t>Oxford and Cambridge </a:t>
            </a:r>
          </a:p>
          <a:p>
            <a:pPr>
              <a:lnSpc>
                <a:spcPct val="120000"/>
              </a:lnSpc>
              <a:buFont typeface="Arial" panose="020B0604020202020204" pitchFamily="34" charset="0"/>
              <a:buChar char="•"/>
            </a:pPr>
            <a:r>
              <a:rPr lang="en-GB" dirty="0"/>
              <a:t> Applying </a:t>
            </a:r>
            <a:r>
              <a:rPr lang="en-GB" b="1" dirty="0">
                <a:solidFill>
                  <a:srgbClr val="FF6451"/>
                </a:solidFill>
              </a:rPr>
              <a:t>costs</a:t>
            </a:r>
            <a:r>
              <a:rPr lang="en-GB" dirty="0"/>
              <a:t> £22.50 for 1 choice, or £27 for 5 choices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C4D6-9DED-4E21-984E-12E8BE16869F}"/>
              </a:ext>
            </a:extLst>
          </p:cNvPr>
          <p:cNvSpPr txBox="1">
            <a:spLocks noGrp="1"/>
          </p:cNvSpPr>
          <p:nvPr>
            <p:ph type="title"/>
          </p:nvPr>
        </p:nvSpPr>
        <p:spPr>
          <a:xfrm>
            <a:off x="554679" y="2429494"/>
            <a:ext cx="3110503" cy="1426391"/>
          </a:xfrm>
        </p:spPr>
        <p:txBody>
          <a:bodyPr>
            <a:normAutofit/>
          </a:bodyPr>
          <a:lstStyle/>
          <a:p>
            <a:pPr lvl="0"/>
            <a:r>
              <a:rPr lang="en-US" sz="4000" b="1" dirty="0">
                <a:latin typeface="+mn-lt"/>
              </a:rPr>
              <a:t>The personal statement </a:t>
            </a:r>
            <a:endParaRPr lang="en-GB" sz="4000" b="1" dirty="0">
              <a:latin typeface="+mn-lt"/>
            </a:endParaRPr>
          </a:p>
        </p:txBody>
      </p:sp>
      <p:sp>
        <p:nvSpPr>
          <p:cNvPr id="3" name="Date Placeholder 4">
            <a:extLst>
              <a:ext uri="{FF2B5EF4-FFF2-40B4-BE49-F238E27FC236}">
                <a16:creationId xmlns:a16="http://schemas.microsoft.com/office/drawing/2014/main" id="{EBAAE8CB-EB15-4C2B-8F03-F94B686C6A73}"/>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657E18BF-C440-4369-943D-85309B66C416}" type="datetime4">
              <a:rPr lang="en-GB" sz="1200" kern="0">
                <a:solidFill>
                  <a:srgbClr val="FFFFFF"/>
                </a:solidFill>
                <a:latin typeface="Calibri"/>
              </a:rPr>
              <a:pPr algn="r" defTabSz="609585">
                <a:defRPr sz="1800" b="0" i="0" u="none" strike="noStrike" kern="0" cap="none" spc="0" baseline="0">
                  <a:solidFill>
                    <a:srgbClr val="000000"/>
                  </a:solidFill>
                  <a:uFillTx/>
                </a:defRPr>
              </a:pPr>
              <a:t>28 September 2022</a:t>
            </a:fld>
            <a:endParaRPr lang="en-US" sz="1200" kern="0" dirty="0">
              <a:solidFill>
                <a:srgbClr val="FFFFFF"/>
              </a:solidFill>
              <a:latin typeface="Calibri"/>
            </a:endParaRPr>
          </a:p>
        </p:txBody>
      </p:sp>
      <p:sp>
        <p:nvSpPr>
          <p:cNvPr id="4" name="Footer Placeholder 5">
            <a:extLst>
              <a:ext uri="{FF2B5EF4-FFF2-40B4-BE49-F238E27FC236}">
                <a16:creationId xmlns:a16="http://schemas.microsoft.com/office/drawing/2014/main" id="{BA40FA5A-F9FA-4389-8FEC-3D5BF08FBEAC}"/>
              </a:ext>
            </a:extLst>
          </p:cNvPr>
          <p:cNvSpPr txBox="1"/>
          <p:nvPr/>
        </p:nvSpPr>
        <p:spPr>
          <a:xfrm>
            <a:off x="383121" y="6405030"/>
            <a:ext cx="5976835"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kern="0" dirty="0">
                <a:solidFill>
                  <a:srgbClr val="FFFFFF"/>
                </a:solidFill>
                <a:latin typeface="Calibri"/>
              </a:rPr>
              <a:t>Security marking: PUBLIC</a:t>
            </a:r>
          </a:p>
        </p:txBody>
      </p:sp>
      <p:sp>
        <p:nvSpPr>
          <p:cNvPr id="5" name="Slide Number Placeholder 6">
            <a:extLst>
              <a:ext uri="{FF2B5EF4-FFF2-40B4-BE49-F238E27FC236}">
                <a16:creationId xmlns:a16="http://schemas.microsoft.com/office/drawing/2014/main" id="{2FB35396-1D2E-4AE1-9C77-999E8D8D7BAC}"/>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kern="0" dirty="0">
                <a:solidFill>
                  <a:srgbClr val="FFFFFF"/>
                </a:solidFill>
                <a:latin typeface="Calibri"/>
              </a:rPr>
              <a:t>|   </a:t>
            </a:r>
            <a:fld id="{C37586F3-408F-4BA8-9427-2F64F4598123}" type="slidenum">
              <a:rPr sz="1200" kern="0">
                <a:solidFill>
                  <a:srgbClr val="FFFFFF"/>
                </a:solidFill>
                <a:latin typeface="Calibri"/>
              </a:rPr>
              <a:pPr defTabSz="609585">
                <a:defRPr sz="1800" b="0" i="0" u="none" strike="noStrike" kern="0" cap="none" spc="0" baseline="0">
                  <a:solidFill>
                    <a:srgbClr val="000000"/>
                  </a:solidFill>
                  <a:uFillTx/>
                </a:defRPr>
              </a:pPr>
              <a:t>11</a:t>
            </a:fld>
            <a:endParaRPr lang="en-US" sz="1200" kern="0" dirty="0">
              <a:solidFill>
                <a:srgbClr val="FFFFFF"/>
              </a:solidFill>
              <a:latin typeface="Calibri"/>
            </a:endParaRPr>
          </a:p>
        </p:txBody>
      </p:sp>
      <p:grpSp>
        <p:nvGrpSpPr>
          <p:cNvPr id="6" name="TextBox 2">
            <a:extLst>
              <a:ext uri="{FF2B5EF4-FFF2-40B4-BE49-F238E27FC236}">
                <a16:creationId xmlns:a16="http://schemas.microsoft.com/office/drawing/2014/main" id="{FFA1420F-2FEF-4166-9922-6C9DE0E3E0DA}"/>
              </a:ext>
            </a:extLst>
          </p:cNvPr>
          <p:cNvGrpSpPr/>
          <p:nvPr/>
        </p:nvGrpSpPr>
        <p:grpSpPr>
          <a:xfrm>
            <a:off x="3816970" y="1844196"/>
            <a:ext cx="7541313" cy="3902256"/>
            <a:chOff x="448979" y="1060658"/>
            <a:chExt cx="5248117" cy="3237634"/>
          </a:xfrm>
        </p:grpSpPr>
        <p:sp>
          <p:nvSpPr>
            <p:cNvPr id="7" name="Freeform: Shape 6">
              <a:extLst>
                <a:ext uri="{FF2B5EF4-FFF2-40B4-BE49-F238E27FC236}">
                  <a16:creationId xmlns:a16="http://schemas.microsoft.com/office/drawing/2014/main" id="{2E58D896-9ADC-42F5-AFC6-3B6D691AC83D}"/>
                </a:ext>
              </a:extLst>
            </p:cNvPr>
            <p:cNvSpPr/>
            <p:nvPr/>
          </p:nvSpPr>
          <p:spPr>
            <a:xfrm>
              <a:off x="448979" y="1060658"/>
              <a:ext cx="4368463" cy="384112"/>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8" name="Rectangle 7" descr="Gavel">
              <a:extLst>
                <a:ext uri="{FF2B5EF4-FFF2-40B4-BE49-F238E27FC236}">
                  <a16:creationId xmlns:a16="http://schemas.microsoft.com/office/drawing/2014/main" id="{92CB85AD-401D-4888-B305-68753C8D58AF}"/>
                </a:ext>
              </a:extLst>
            </p:cNvPr>
            <p:cNvSpPr/>
            <p:nvPr/>
          </p:nvSpPr>
          <p:spPr>
            <a:xfrm>
              <a:off x="565172" y="1147087"/>
              <a:ext cx="211262" cy="211262"/>
            </a:xfrm>
            <a:prstGeom prst="rect">
              <a:avLst/>
            </a:prstGeom>
            <a:blipFill>
              <a:blip r:embed="rId4">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9" name="Freeform: Shape 8">
              <a:extLst>
                <a:ext uri="{FF2B5EF4-FFF2-40B4-BE49-F238E27FC236}">
                  <a16:creationId xmlns:a16="http://schemas.microsoft.com/office/drawing/2014/main" id="{5DEED767-CB7E-47B6-96BF-1D70864B9F67}"/>
                </a:ext>
              </a:extLst>
            </p:cNvPr>
            <p:cNvSpPr/>
            <p:nvPr/>
          </p:nvSpPr>
          <p:spPr>
            <a:xfrm>
              <a:off x="892628" y="1060658"/>
              <a:ext cx="4556756" cy="384112"/>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54205" tIns="54205" rIns="54205" bIns="54205" anchor="ctr" anchorCtr="0" compatLnSpc="1">
              <a:noAutofit/>
            </a:bodyPr>
            <a:lstStyle/>
            <a:p>
              <a:pPr defTabSz="829718">
                <a:spcAft>
                  <a:spcPts val="800"/>
                </a:spcAft>
                <a:defRPr sz="1800" b="0" i="0" u="none" strike="noStrike" kern="0" cap="none" spc="0" baseline="0">
                  <a:solidFill>
                    <a:srgbClr val="000000"/>
                  </a:solidFill>
                  <a:uFillTx/>
                </a:defRPr>
              </a:pPr>
              <a:r>
                <a:rPr lang="en-GB" sz="1867" dirty="0">
                  <a:solidFill>
                    <a:srgbClr val="1F2834"/>
                  </a:solidFill>
                  <a:latin typeface="Calibri Light"/>
                  <a:ea typeface="ＭＳ Ｐゴシック"/>
                </a:rPr>
                <a:t>The only section students have full control over</a:t>
              </a:r>
              <a:endParaRPr lang="en-US" sz="1867" dirty="0">
                <a:solidFill>
                  <a:srgbClr val="1F2834"/>
                </a:solidFill>
                <a:latin typeface="Calibri Light"/>
              </a:endParaRPr>
            </a:p>
          </p:txBody>
        </p:sp>
        <p:sp>
          <p:nvSpPr>
            <p:cNvPr id="10" name="Freeform: Shape 9">
              <a:extLst>
                <a:ext uri="{FF2B5EF4-FFF2-40B4-BE49-F238E27FC236}">
                  <a16:creationId xmlns:a16="http://schemas.microsoft.com/office/drawing/2014/main" id="{25959123-DA3C-4575-A8BF-788C57ADA34D}"/>
                </a:ext>
              </a:extLst>
            </p:cNvPr>
            <p:cNvSpPr/>
            <p:nvPr/>
          </p:nvSpPr>
          <p:spPr>
            <a:xfrm>
              <a:off x="448979" y="1540800"/>
              <a:ext cx="4368463" cy="384112"/>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11" name="Rectangle 10" descr="Cheers">
              <a:extLst>
                <a:ext uri="{FF2B5EF4-FFF2-40B4-BE49-F238E27FC236}">
                  <a16:creationId xmlns:a16="http://schemas.microsoft.com/office/drawing/2014/main" id="{FA70F037-8C46-44CC-8567-324FA3C5BFEF}"/>
                </a:ext>
              </a:extLst>
            </p:cNvPr>
            <p:cNvSpPr/>
            <p:nvPr/>
          </p:nvSpPr>
          <p:spPr>
            <a:xfrm>
              <a:off x="565172" y="1627229"/>
              <a:ext cx="211262" cy="211262"/>
            </a:xfrm>
            <a:prstGeom prst="rect">
              <a:avLst/>
            </a:prstGeom>
            <a:blipFill>
              <a:blip r:embed="rId6">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12" name="Freeform: Shape 11">
              <a:extLst>
                <a:ext uri="{FF2B5EF4-FFF2-40B4-BE49-F238E27FC236}">
                  <a16:creationId xmlns:a16="http://schemas.microsoft.com/office/drawing/2014/main" id="{82A91C8D-7503-4C45-A01C-54AAF08603B9}"/>
                </a:ext>
              </a:extLst>
            </p:cNvPr>
            <p:cNvSpPr/>
            <p:nvPr/>
          </p:nvSpPr>
          <p:spPr>
            <a:xfrm>
              <a:off x="613032" y="1534454"/>
              <a:ext cx="5084064" cy="384112"/>
            </a:xfrm>
            <a:custGeom>
              <a:avLst/>
              <a:gdLst>
                <a:gd name="f0" fmla="val 10800000"/>
                <a:gd name="f1" fmla="val 5400000"/>
                <a:gd name="f2" fmla="val 180"/>
                <a:gd name="f3" fmla="val w"/>
                <a:gd name="f4" fmla="val h"/>
                <a:gd name="f5" fmla="val 0"/>
                <a:gd name="f6" fmla="val 5084065"/>
                <a:gd name="f7" fmla="val 384114"/>
                <a:gd name="f8" fmla="+- 0 0 -90"/>
                <a:gd name="f9" fmla="*/ f3 1 5084065"/>
                <a:gd name="f10" fmla="*/ f4 1 384114"/>
                <a:gd name="f11" fmla="+- f7 0 f5"/>
                <a:gd name="f12" fmla="+- f6 0 f5"/>
                <a:gd name="f13" fmla="*/ f8 f0 1"/>
                <a:gd name="f14" fmla="*/ f12 1 5084065"/>
                <a:gd name="f15" fmla="*/ f11 1 384114"/>
                <a:gd name="f16" fmla="*/ 0 f12 1"/>
                <a:gd name="f17" fmla="*/ 0 f11 1"/>
                <a:gd name="f18" fmla="*/ 5084065 f12 1"/>
                <a:gd name="f19" fmla="*/ 384114 f11 1"/>
                <a:gd name="f20" fmla="*/ f13 1 f2"/>
                <a:gd name="f21" fmla="*/ f16 1 5084065"/>
                <a:gd name="f22" fmla="*/ f17 1 384114"/>
                <a:gd name="f23" fmla="*/ f18 1 5084065"/>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084065" h="384114">
                  <a:moveTo>
                    <a:pt x="f5" y="f5"/>
                  </a:moveTo>
                  <a:lnTo>
                    <a:pt x="f6" y="f5"/>
                  </a:lnTo>
                  <a:lnTo>
                    <a:pt x="f6" y="f7"/>
                  </a:lnTo>
                  <a:lnTo>
                    <a:pt x="f5" y="f7"/>
                  </a:lnTo>
                  <a:lnTo>
                    <a:pt x="f5" y="f5"/>
                  </a:lnTo>
                  <a:close/>
                </a:path>
              </a:pathLst>
            </a:custGeom>
            <a:noFill/>
            <a:ln cap="flat">
              <a:noFill/>
              <a:prstDash val="solid"/>
            </a:ln>
          </p:spPr>
          <p:txBody>
            <a:bodyPr vert="horz" wrap="square" lIns="54205" tIns="54205" rIns="54205" bIns="54205" anchor="ctr" anchorCtr="0" compatLnSpc="1">
              <a:noAutofit/>
            </a:bodyPr>
            <a:lstStyle/>
            <a:p>
              <a:pPr defTabSz="829718">
                <a:spcAft>
                  <a:spcPts val="800"/>
                </a:spcAft>
                <a:defRPr sz="1800" b="0" i="0" u="none" strike="noStrike" kern="0" cap="none" spc="0" baseline="0">
                  <a:solidFill>
                    <a:srgbClr val="000000"/>
                  </a:solidFill>
                  <a:uFillTx/>
                </a:defRPr>
              </a:pPr>
              <a:r>
                <a:rPr lang="en-GB" sz="1867" dirty="0">
                  <a:solidFill>
                    <a:srgbClr val="1F2834"/>
                  </a:solidFill>
                  <a:latin typeface="Calibri Light"/>
                  <a:ea typeface="ＭＳ Ｐゴシック"/>
                </a:rPr>
                <a:t>       Students only chance to market themselves individually</a:t>
              </a:r>
              <a:endParaRPr lang="en-US" sz="1867" dirty="0">
                <a:solidFill>
                  <a:srgbClr val="1F2834"/>
                </a:solidFill>
                <a:latin typeface="Calibri Light"/>
              </a:endParaRPr>
            </a:p>
          </p:txBody>
        </p:sp>
        <p:sp>
          <p:nvSpPr>
            <p:cNvPr id="13" name="Freeform: Shape 12">
              <a:extLst>
                <a:ext uri="{FF2B5EF4-FFF2-40B4-BE49-F238E27FC236}">
                  <a16:creationId xmlns:a16="http://schemas.microsoft.com/office/drawing/2014/main" id="{32CD36A4-9CC2-4FA0-8666-84D4E41DC4B5}"/>
                </a:ext>
              </a:extLst>
            </p:cNvPr>
            <p:cNvSpPr/>
            <p:nvPr/>
          </p:nvSpPr>
          <p:spPr>
            <a:xfrm>
              <a:off x="448979" y="2020942"/>
              <a:ext cx="4368463" cy="384112"/>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14" name="Rectangle 13" descr="Joker Hat">
              <a:extLst>
                <a:ext uri="{FF2B5EF4-FFF2-40B4-BE49-F238E27FC236}">
                  <a16:creationId xmlns:a16="http://schemas.microsoft.com/office/drawing/2014/main" id="{42D528F5-1896-4636-AD76-325275297ABE}"/>
                </a:ext>
              </a:extLst>
            </p:cNvPr>
            <p:cNvSpPr/>
            <p:nvPr/>
          </p:nvSpPr>
          <p:spPr>
            <a:xfrm>
              <a:off x="565172" y="2107371"/>
              <a:ext cx="211262" cy="211262"/>
            </a:xfrm>
            <a:prstGeom prst="rect">
              <a:avLst/>
            </a:prstGeom>
            <a:blipFill>
              <a:blip r:embed="rId8">
                <a:alphaModFix/>
                <a:extLst>
                  <a:ext uri="{96DAC541-7B7A-43D3-8B79-37D633B846F1}">
                    <asvg:svgBlip xmlns:asvg="http://schemas.microsoft.com/office/drawing/2016/SVG/main" r:embed="rId9"/>
                  </a:ext>
                </a:extLst>
              </a:blip>
              <a:stretch>
                <a:fillRect/>
              </a:stretch>
            </a:blip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15" name="Freeform: Shape 14">
              <a:extLst>
                <a:ext uri="{FF2B5EF4-FFF2-40B4-BE49-F238E27FC236}">
                  <a16:creationId xmlns:a16="http://schemas.microsoft.com/office/drawing/2014/main" id="{E0F10F76-2D1A-41FD-A995-86D4827AD934}"/>
                </a:ext>
              </a:extLst>
            </p:cNvPr>
            <p:cNvSpPr/>
            <p:nvPr/>
          </p:nvSpPr>
          <p:spPr>
            <a:xfrm>
              <a:off x="892628" y="1982912"/>
              <a:ext cx="4556756" cy="384112"/>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54205" tIns="54205" rIns="54205" bIns="54205" anchor="ctr" anchorCtr="0" compatLnSpc="1">
              <a:noAutofit/>
            </a:bodyPr>
            <a:lstStyle/>
            <a:p>
              <a:pPr defTabSz="829718">
                <a:spcAft>
                  <a:spcPts val="800"/>
                </a:spcAft>
                <a:defRPr sz="1800" b="0" i="0" u="none" strike="noStrike" kern="0" cap="none" spc="0" baseline="0">
                  <a:solidFill>
                    <a:srgbClr val="000000"/>
                  </a:solidFill>
                  <a:uFillTx/>
                </a:defRPr>
              </a:pPr>
              <a:r>
                <a:rPr lang="en-GB" sz="1867" dirty="0">
                  <a:solidFill>
                    <a:srgbClr val="1F2834"/>
                  </a:solidFill>
                  <a:latin typeface="Calibri Light"/>
                  <a:ea typeface="ＭＳ Ｐゴシック"/>
                </a:rPr>
                <a:t>The same for all choices</a:t>
              </a:r>
              <a:endParaRPr lang="en-GB" sz="1867" dirty="0">
                <a:solidFill>
                  <a:srgbClr val="1F2834"/>
                </a:solidFill>
                <a:latin typeface="Calibri Light"/>
              </a:endParaRPr>
            </a:p>
          </p:txBody>
        </p:sp>
        <p:sp>
          <p:nvSpPr>
            <p:cNvPr id="16" name="Freeform: Shape 15">
              <a:extLst>
                <a:ext uri="{FF2B5EF4-FFF2-40B4-BE49-F238E27FC236}">
                  <a16:creationId xmlns:a16="http://schemas.microsoft.com/office/drawing/2014/main" id="{B470ECE3-A7E2-4052-867B-68E30A8BDA0B}"/>
                </a:ext>
              </a:extLst>
            </p:cNvPr>
            <p:cNvSpPr/>
            <p:nvPr/>
          </p:nvSpPr>
          <p:spPr>
            <a:xfrm>
              <a:off x="448979" y="2501085"/>
              <a:ext cx="4368463" cy="384112"/>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17" name="Rectangle 16" descr="Thumbs Up Sign">
              <a:extLst>
                <a:ext uri="{FF2B5EF4-FFF2-40B4-BE49-F238E27FC236}">
                  <a16:creationId xmlns:a16="http://schemas.microsoft.com/office/drawing/2014/main" id="{C83266B1-5BC2-4820-8542-E893E7F3447C}"/>
                </a:ext>
              </a:extLst>
            </p:cNvPr>
            <p:cNvSpPr/>
            <p:nvPr/>
          </p:nvSpPr>
          <p:spPr>
            <a:xfrm>
              <a:off x="565172" y="2587514"/>
              <a:ext cx="211262" cy="211262"/>
            </a:xfrm>
            <a:prstGeom prst="rect">
              <a:avLst/>
            </a:prstGeom>
            <a:blipFill>
              <a:blip r:embed="rId10">
                <a:alphaModFix/>
                <a:extLst>
                  <a:ext uri="{96DAC541-7B7A-43D3-8B79-37D633B846F1}">
                    <asvg:svgBlip xmlns:asvg="http://schemas.microsoft.com/office/drawing/2016/SVG/main" r:embed="rId11"/>
                  </a:ext>
                </a:extLst>
              </a:blip>
              <a:stretch>
                <a:fillRect/>
              </a:stretch>
            </a:blip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18" name="Freeform: Shape 17">
              <a:extLst>
                <a:ext uri="{FF2B5EF4-FFF2-40B4-BE49-F238E27FC236}">
                  <a16:creationId xmlns:a16="http://schemas.microsoft.com/office/drawing/2014/main" id="{5C5E297B-7EF9-4315-BA3F-EBCE3B720F11}"/>
                </a:ext>
              </a:extLst>
            </p:cNvPr>
            <p:cNvSpPr/>
            <p:nvPr/>
          </p:nvSpPr>
          <p:spPr>
            <a:xfrm>
              <a:off x="892628" y="2444044"/>
              <a:ext cx="4556756" cy="384112"/>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54205" tIns="54205" rIns="54205" bIns="54205" anchor="ctr" anchorCtr="0" compatLnSpc="1">
              <a:noAutofit/>
            </a:bodyPr>
            <a:lstStyle/>
            <a:p>
              <a:pPr defTabSz="829718">
                <a:spcAft>
                  <a:spcPts val="800"/>
                </a:spcAft>
                <a:defRPr sz="1800" b="0" i="0" u="none" strike="noStrike" kern="0" cap="none" spc="0" baseline="0">
                  <a:solidFill>
                    <a:srgbClr val="000000"/>
                  </a:solidFill>
                  <a:uFillTx/>
                </a:defRPr>
              </a:pPr>
              <a:r>
                <a:rPr lang="en-GB" sz="1867" dirty="0">
                  <a:solidFill>
                    <a:srgbClr val="1F2834"/>
                  </a:solidFill>
                  <a:latin typeface="Calibri Light"/>
                  <a:ea typeface="ＭＳ Ｐゴシック"/>
                </a:rPr>
                <a:t>A maximum of 4,000 characters, or 47 lines</a:t>
              </a:r>
              <a:endParaRPr lang="en-US" sz="1867" dirty="0">
                <a:solidFill>
                  <a:srgbClr val="1F2834"/>
                </a:solidFill>
                <a:latin typeface="Calibri Light"/>
              </a:endParaRPr>
            </a:p>
          </p:txBody>
        </p:sp>
        <p:sp>
          <p:nvSpPr>
            <p:cNvPr id="19" name="Freeform: Shape 18">
              <a:extLst>
                <a:ext uri="{FF2B5EF4-FFF2-40B4-BE49-F238E27FC236}">
                  <a16:creationId xmlns:a16="http://schemas.microsoft.com/office/drawing/2014/main" id="{2DC0F1C9-C4F8-44C4-9FDB-5D3986105323}"/>
                </a:ext>
              </a:extLst>
            </p:cNvPr>
            <p:cNvSpPr/>
            <p:nvPr/>
          </p:nvSpPr>
          <p:spPr>
            <a:xfrm>
              <a:off x="448979" y="2981227"/>
              <a:ext cx="4368463" cy="384112"/>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20" name="Rectangle 19" descr="Group">
              <a:extLst>
                <a:ext uri="{FF2B5EF4-FFF2-40B4-BE49-F238E27FC236}">
                  <a16:creationId xmlns:a16="http://schemas.microsoft.com/office/drawing/2014/main" id="{0BA5FB44-2987-4BE8-AE6D-4085E4F54206}"/>
                </a:ext>
              </a:extLst>
            </p:cNvPr>
            <p:cNvSpPr/>
            <p:nvPr/>
          </p:nvSpPr>
          <p:spPr>
            <a:xfrm>
              <a:off x="565172" y="3067656"/>
              <a:ext cx="211262" cy="211262"/>
            </a:xfrm>
            <a:prstGeom prst="rect">
              <a:avLst/>
            </a:prstGeom>
            <a:blipFill>
              <a:blip r:embed="rId12">
                <a:alphaModFix/>
                <a:extLst>
                  <a:ext uri="{96DAC541-7B7A-43D3-8B79-37D633B846F1}">
                    <asvg:svgBlip xmlns:asvg="http://schemas.microsoft.com/office/drawing/2016/SVG/main" r:embed="rId13"/>
                  </a:ext>
                </a:extLst>
              </a:blip>
              <a:stretch>
                <a:fillRect/>
              </a:stretch>
            </a:blip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21" name="Freeform: Shape 20">
              <a:extLst>
                <a:ext uri="{FF2B5EF4-FFF2-40B4-BE49-F238E27FC236}">
                  <a16:creationId xmlns:a16="http://schemas.microsoft.com/office/drawing/2014/main" id="{F82824F1-BD7B-4675-9844-2DC495002C6C}"/>
                </a:ext>
              </a:extLst>
            </p:cNvPr>
            <p:cNvSpPr/>
            <p:nvPr/>
          </p:nvSpPr>
          <p:spPr>
            <a:xfrm>
              <a:off x="892628" y="2924187"/>
              <a:ext cx="3924814" cy="384112"/>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54205" tIns="54205" rIns="54205" bIns="54205" anchor="ctr" anchorCtr="0" compatLnSpc="1">
              <a:noAutofit/>
            </a:bodyPr>
            <a:lstStyle/>
            <a:p>
              <a:pPr defTabSz="829718">
                <a:spcAft>
                  <a:spcPts val="800"/>
                </a:spcAft>
                <a:defRPr sz="1800" b="0" i="0" u="none" strike="noStrike" kern="0" cap="none" spc="0" baseline="0">
                  <a:solidFill>
                    <a:srgbClr val="000000"/>
                  </a:solidFill>
                  <a:uFillTx/>
                </a:defRPr>
              </a:pPr>
              <a:r>
                <a:rPr lang="en-GB" sz="1867" dirty="0">
                  <a:solidFill>
                    <a:srgbClr val="1F2834"/>
                  </a:solidFill>
                  <a:latin typeface="Calibri Light"/>
                  <a:ea typeface="ＭＳ Ｐゴシック"/>
                </a:rPr>
                <a:t>A minimum of 1,000 characters</a:t>
              </a:r>
              <a:endParaRPr lang="en-GB" sz="1867" dirty="0">
                <a:solidFill>
                  <a:srgbClr val="1F2834"/>
                </a:solidFill>
                <a:latin typeface="Calibri Light"/>
              </a:endParaRPr>
            </a:p>
          </p:txBody>
        </p:sp>
        <p:sp>
          <p:nvSpPr>
            <p:cNvPr id="22" name="Freeform: Shape 21">
              <a:extLst>
                <a:ext uri="{FF2B5EF4-FFF2-40B4-BE49-F238E27FC236}">
                  <a16:creationId xmlns:a16="http://schemas.microsoft.com/office/drawing/2014/main" id="{88C72D49-ED11-48B8-996E-0D294DA5F95E}"/>
                </a:ext>
              </a:extLst>
            </p:cNvPr>
            <p:cNvSpPr/>
            <p:nvPr/>
          </p:nvSpPr>
          <p:spPr>
            <a:xfrm>
              <a:off x="448979" y="3461369"/>
              <a:ext cx="4368463" cy="384112"/>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24" name="Freeform: Shape 23">
              <a:extLst>
                <a:ext uri="{FF2B5EF4-FFF2-40B4-BE49-F238E27FC236}">
                  <a16:creationId xmlns:a16="http://schemas.microsoft.com/office/drawing/2014/main" id="{412C5DCA-66E6-4D3B-87C7-DBAFF760CBED}"/>
                </a:ext>
              </a:extLst>
            </p:cNvPr>
            <p:cNvSpPr/>
            <p:nvPr/>
          </p:nvSpPr>
          <p:spPr>
            <a:xfrm>
              <a:off x="859773" y="3455133"/>
              <a:ext cx="4556756" cy="384112"/>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54205" tIns="54205" rIns="54205" bIns="54205" anchor="ctr" anchorCtr="0" compatLnSpc="1">
              <a:noAutofit/>
            </a:bodyPr>
            <a:lstStyle/>
            <a:p>
              <a:pPr defTabSz="829718">
                <a:spcAft>
                  <a:spcPts val="800"/>
                </a:spcAft>
                <a:defRPr sz="1800" b="0" i="0" u="none" strike="noStrike" kern="0" cap="none" spc="0" baseline="0">
                  <a:solidFill>
                    <a:srgbClr val="000000"/>
                  </a:solidFill>
                  <a:uFillTx/>
                </a:defRPr>
              </a:pPr>
              <a:r>
                <a:rPr lang="en-GB" sz="1867" dirty="0">
                  <a:solidFill>
                    <a:srgbClr val="1F2834"/>
                  </a:solidFill>
                  <a:latin typeface="Calibri Light"/>
                  <a:ea typeface="ＭＳ Ｐゴシック"/>
                </a:rPr>
                <a:t>There isn’t a spelling or grammar check</a:t>
              </a:r>
              <a:endParaRPr lang="en-GB" sz="1867" dirty="0">
                <a:solidFill>
                  <a:srgbClr val="1F2834"/>
                </a:solidFill>
                <a:latin typeface="Calibri Light"/>
              </a:endParaRPr>
            </a:p>
          </p:txBody>
        </p:sp>
        <p:sp>
          <p:nvSpPr>
            <p:cNvPr id="25" name="Freeform: Shape 24">
              <a:extLst>
                <a:ext uri="{FF2B5EF4-FFF2-40B4-BE49-F238E27FC236}">
                  <a16:creationId xmlns:a16="http://schemas.microsoft.com/office/drawing/2014/main" id="{AD340325-CD36-440B-94FF-FE0A26B804DD}"/>
                </a:ext>
              </a:extLst>
            </p:cNvPr>
            <p:cNvSpPr/>
            <p:nvPr/>
          </p:nvSpPr>
          <p:spPr>
            <a:xfrm>
              <a:off x="448979" y="3914180"/>
              <a:ext cx="4368463" cy="384112"/>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26" name="Rectangle 25" descr="Irritant">
              <a:extLst>
                <a:ext uri="{FF2B5EF4-FFF2-40B4-BE49-F238E27FC236}">
                  <a16:creationId xmlns:a16="http://schemas.microsoft.com/office/drawing/2014/main" id="{360C0F13-7F43-4B5E-A589-D005D56F2527}"/>
                </a:ext>
              </a:extLst>
            </p:cNvPr>
            <p:cNvSpPr/>
            <p:nvPr/>
          </p:nvSpPr>
          <p:spPr>
            <a:xfrm>
              <a:off x="565172" y="4027941"/>
              <a:ext cx="211262" cy="211262"/>
            </a:xfrm>
            <a:prstGeom prst="rect">
              <a:avLst/>
            </a:prstGeom>
            <a:blipFill>
              <a:blip r:embed="rId14">
                <a:alphaModFix/>
                <a:extLst>
                  <a:ext uri="{96DAC541-7B7A-43D3-8B79-37D633B846F1}">
                    <asvg:svgBlip xmlns:asvg="http://schemas.microsoft.com/office/drawing/2016/SVG/main" r:embed="rId15"/>
                  </a:ext>
                </a:extLst>
              </a:blip>
              <a:stretch>
                <a:fillRect/>
              </a:stretch>
            </a:blipFill>
            <a:ln cap="flat">
              <a:noFill/>
              <a:prstDash val="solid"/>
            </a:ln>
          </p:spPr>
          <p:txBody>
            <a:bodyPr vert="horz" wrap="square" lIns="0" tIns="0" rIns="0" bIns="0" anchor="t" anchorCtr="0" compatLnSpc="1">
              <a:noAutofit/>
            </a:bodyPr>
            <a:lstStyle/>
            <a:p>
              <a:pPr defTabSz="1219170">
                <a:defRPr sz="1800" b="0" i="0" u="none" strike="noStrike" kern="0" cap="none" spc="0" baseline="0">
                  <a:solidFill>
                    <a:srgbClr val="000000"/>
                  </a:solidFill>
                  <a:uFillTx/>
                </a:defRPr>
              </a:pPr>
              <a:endParaRPr lang="en-GB" sz="2400" dirty="0">
                <a:solidFill>
                  <a:srgbClr val="000000"/>
                </a:solidFill>
                <a:latin typeface="Calibri"/>
              </a:endParaRPr>
            </a:p>
          </p:txBody>
        </p:sp>
        <p:sp>
          <p:nvSpPr>
            <p:cNvPr id="27" name="Freeform: Shape 26">
              <a:extLst>
                <a:ext uri="{FF2B5EF4-FFF2-40B4-BE49-F238E27FC236}">
                  <a16:creationId xmlns:a16="http://schemas.microsoft.com/office/drawing/2014/main" id="{32E220CF-E88A-40A8-80FB-231A5845F6C7}"/>
                </a:ext>
              </a:extLst>
            </p:cNvPr>
            <p:cNvSpPr/>
            <p:nvPr/>
          </p:nvSpPr>
          <p:spPr>
            <a:xfrm>
              <a:off x="892628" y="3848316"/>
              <a:ext cx="4556756" cy="384112"/>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54205" tIns="54205" rIns="54205" bIns="54205" anchor="ctr" anchorCtr="0" compatLnSpc="1">
              <a:noAutofit/>
            </a:bodyPr>
            <a:lstStyle/>
            <a:p>
              <a:pPr defTabSz="829718">
                <a:spcAft>
                  <a:spcPts val="800"/>
                </a:spcAft>
                <a:defRPr sz="1800" b="0" i="0" u="none" strike="noStrike" kern="0" cap="none" spc="0" baseline="0">
                  <a:solidFill>
                    <a:srgbClr val="000000"/>
                  </a:solidFill>
                  <a:uFillTx/>
                </a:defRPr>
              </a:pPr>
              <a:r>
                <a:rPr lang="en-GB" sz="1867" dirty="0">
                  <a:solidFill>
                    <a:srgbClr val="1F2834"/>
                  </a:solidFill>
                  <a:latin typeface="Calibri Light"/>
                </a:rPr>
                <a:t>No formatting is allowed</a:t>
              </a:r>
            </a:p>
          </p:txBody>
        </p:sp>
      </p:grpSp>
      <p:sp>
        <p:nvSpPr>
          <p:cNvPr id="29" name="Rectangle 6">
            <a:extLst>
              <a:ext uri="{FF2B5EF4-FFF2-40B4-BE49-F238E27FC236}">
                <a16:creationId xmlns:a16="http://schemas.microsoft.com/office/drawing/2014/main" id="{F84FC345-7EC9-4BEC-90B5-1177761AEFE2}"/>
              </a:ext>
            </a:extLst>
          </p:cNvPr>
          <p:cNvSpPr>
            <a:spLocks noChangeArrowheads="1"/>
          </p:cNvSpPr>
          <p:nvPr/>
        </p:nvSpPr>
        <p:spPr bwMode="auto">
          <a:xfrm>
            <a:off x="9533208" y="3346488"/>
            <a:ext cx="2030176" cy="2031325"/>
          </a:xfrm>
          <a:prstGeom prst="rect">
            <a:avLst/>
          </a:prstGeom>
          <a:solidFill>
            <a:schemeClr val="bg1"/>
          </a:solidFill>
          <a:ln w="38100">
            <a:solidFill>
              <a:srgbClr val="0070C0"/>
            </a:solidFill>
            <a:miter lim="800000"/>
            <a:headEnd/>
            <a:tailEnd/>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GB" altLang="en-US" b="1" dirty="0">
                <a:latin typeface="+mn-lt"/>
                <a:ea typeface="+mn-ea"/>
              </a:rPr>
              <a:t>UCAS’ similarity detection service</a:t>
            </a:r>
            <a:r>
              <a:rPr lang="en-GB" altLang="en-US" dirty="0">
                <a:latin typeface="+mn-lt"/>
                <a:ea typeface="+mn-ea"/>
              </a:rPr>
              <a:t>: </a:t>
            </a:r>
          </a:p>
          <a:p>
            <a:pPr algn="ctr" eaLnBrk="1" hangingPunct="1"/>
            <a:r>
              <a:rPr lang="en-US" altLang="en-US" dirty="0">
                <a:latin typeface="+mn-lt"/>
                <a:ea typeface="+mn-ea"/>
              </a:rPr>
              <a:t>every personal statement is run through software to check for plagiarism</a:t>
            </a:r>
            <a:r>
              <a:rPr lang="en-US" altLang="en-US" dirty="0">
                <a:solidFill>
                  <a:srgbClr val="595959"/>
                </a:solidFill>
                <a:latin typeface="+mn-lt"/>
              </a:rPr>
              <a:t>. </a:t>
            </a:r>
          </a:p>
        </p:txBody>
      </p:sp>
      <p:pic>
        <p:nvPicPr>
          <p:cNvPr id="30" name="Graphic 29" descr="Close with solid fill">
            <a:extLst>
              <a:ext uri="{FF2B5EF4-FFF2-40B4-BE49-F238E27FC236}">
                <a16:creationId xmlns:a16="http://schemas.microsoft.com/office/drawing/2014/main" id="{9EB9CB51-9EAB-44AE-8D85-5A91123970E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54085" y="4787570"/>
            <a:ext cx="363271" cy="363271"/>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68445-C76C-45DB-BD15-B16C45DF1433}"/>
              </a:ext>
            </a:extLst>
          </p:cNvPr>
          <p:cNvSpPr txBox="1"/>
          <p:nvPr/>
        </p:nvSpPr>
        <p:spPr>
          <a:xfrm>
            <a:off x="3361898" y="1641002"/>
            <a:ext cx="8478774" cy="4308872"/>
          </a:xfrm>
          <a:prstGeom prst="rect">
            <a:avLst/>
          </a:prstGeom>
          <a:noFill/>
        </p:spPr>
        <p:txBody>
          <a:bodyPr wrap="square" rtlCol="0">
            <a:spAutoFit/>
          </a:bodyPr>
          <a:lstStyle/>
          <a:p>
            <a:endParaRPr lang="en-GB" sz="2000" dirty="0"/>
          </a:p>
          <a:p>
            <a:r>
              <a:rPr lang="en-GB" dirty="0"/>
              <a:t>The personal statement should:</a:t>
            </a:r>
          </a:p>
          <a:p>
            <a:endParaRPr lang="en-GB" dirty="0"/>
          </a:p>
          <a:p>
            <a:pPr marL="342900" indent="-342900">
              <a:buFont typeface="Wingdings" panose="05000000000000000000" pitchFamily="2" charset="2"/>
              <a:buChar char="§"/>
            </a:pPr>
            <a:r>
              <a:rPr lang="en-GB" dirty="0"/>
              <a:t>be 4000 characters or 47 lines of text (including spaces), whichever comes first</a:t>
            </a:r>
          </a:p>
          <a:p>
            <a:pPr marL="342900" indent="-342900">
              <a:buFont typeface="Wingdings" panose="05000000000000000000" pitchFamily="2" charset="2"/>
              <a:buChar char="§"/>
            </a:pPr>
            <a:r>
              <a:rPr lang="en-GB" dirty="0"/>
              <a:t>show the applicant’s character, knowledge, experience and ambition </a:t>
            </a:r>
          </a:p>
          <a:p>
            <a:endParaRPr lang="en-GB" dirty="0"/>
          </a:p>
          <a:p>
            <a:r>
              <a:rPr lang="en-GB" dirty="0"/>
              <a:t>You MUST ensure that you answer the following questions within your statement:</a:t>
            </a:r>
          </a:p>
          <a:p>
            <a:endParaRPr lang="en-GB" dirty="0"/>
          </a:p>
          <a:p>
            <a:pPr marL="342900" indent="-342900">
              <a:buFont typeface="Wingdings" panose="05000000000000000000" pitchFamily="2" charset="2"/>
              <a:buChar char="§"/>
            </a:pPr>
            <a:r>
              <a:rPr lang="en-GB" dirty="0"/>
              <a:t>Why are you applying for this course/apprenticeship/employment sector? </a:t>
            </a:r>
          </a:p>
          <a:p>
            <a:pPr marL="342900" indent="-342900">
              <a:buFont typeface="Wingdings" panose="05000000000000000000" pitchFamily="2" charset="2"/>
              <a:buChar char="§"/>
            </a:pPr>
            <a:r>
              <a:rPr lang="en-GB" dirty="0"/>
              <a:t>What do you know about the subject and what aspects particularly interest you? </a:t>
            </a:r>
          </a:p>
          <a:p>
            <a:pPr marL="342900" indent="-342900">
              <a:buFont typeface="Wingdings" panose="05000000000000000000" pitchFamily="2" charset="2"/>
              <a:buChar char="§"/>
            </a:pPr>
            <a:r>
              <a:rPr lang="en-GB" dirty="0"/>
              <a:t>What personal skills, qualities and experiences will help you in this subject/role and how did you acquire these?</a:t>
            </a:r>
          </a:p>
          <a:p>
            <a:pPr marL="342900" indent="-342900">
              <a:buFont typeface="Wingdings" panose="05000000000000000000" pitchFamily="2" charset="2"/>
              <a:buChar char="§"/>
            </a:pPr>
            <a:endParaRPr lang="en-GB" b="1" dirty="0"/>
          </a:p>
          <a:p>
            <a:r>
              <a:rPr lang="en-GB" b="1" dirty="0">
                <a:solidFill>
                  <a:srgbClr val="CC0066"/>
                </a:solidFill>
              </a:rPr>
              <a:t>EVERYONE MUST WRITE A PERSONAL STATEMENT. </a:t>
            </a:r>
          </a:p>
          <a:p>
            <a:pPr marL="342900" indent="-342900">
              <a:buFont typeface="Wingdings" panose="05000000000000000000" pitchFamily="2" charset="2"/>
              <a:buChar char="§"/>
            </a:pPr>
            <a:endParaRPr lang="en-GB" sz="2000" dirty="0"/>
          </a:p>
        </p:txBody>
      </p:sp>
      <p:sp>
        <p:nvSpPr>
          <p:cNvPr id="3" name="Rectangle 2">
            <a:extLst>
              <a:ext uri="{FF2B5EF4-FFF2-40B4-BE49-F238E27FC236}">
                <a16:creationId xmlns:a16="http://schemas.microsoft.com/office/drawing/2014/main" id="{EB2ADB47-BFB7-455F-AD83-90B2B4B1B752}"/>
              </a:ext>
            </a:extLst>
          </p:cNvPr>
          <p:cNvSpPr/>
          <p:nvPr/>
        </p:nvSpPr>
        <p:spPr>
          <a:xfrm>
            <a:off x="519770" y="2739008"/>
            <a:ext cx="2516983" cy="1569660"/>
          </a:xfrm>
          <a:prstGeom prst="rect">
            <a:avLst/>
          </a:prstGeom>
        </p:spPr>
        <p:txBody>
          <a:bodyPr wrap="square">
            <a:spAutoFit/>
          </a:bodyPr>
          <a:lstStyle/>
          <a:p>
            <a:r>
              <a:rPr lang="en-US" sz="3200" b="1" dirty="0"/>
              <a:t>The personal statement:</a:t>
            </a:r>
          </a:p>
          <a:p>
            <a:r>
              <a:rPr lang="en-GB" sz="3200" b="1" dirty="0">
                <a:solidFill>
                  <a:srgbClr val="0070C0"/>
                </a:solidFill>
              </a:rPr>
              <a:t>THE BASICS</a:t>
            </a:r>
          </a:p>
        </p:txBody>
      </p:sp>
    </p:spTree>
    <p:extLst>
      <p:ext uri="{BB962C8B-B14F-4D97-AF65-F5344CB8AC3E}">
        <p14:creationId xmlns:p14="http://schemas.microsoft.com/office/powerpoint/2010/main" val="24578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 calcmode="lin" valueType="num">
                                      <p:cBhvr additive="base">
                                        <p:cTn id="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A90A5-F138-4499-99CB-B7D944BDF77E}"/>
              </a:ext>
            </a:extLst>
          </p:cNvPr>
          <p:cNvSpPr txBox="1"/>
          <p:nvPr/>
        </p:nvSpPr>
        <p:spPr>
          <a:xfrm>
            <a:off x="755374" y="1805204"/>
            <a:ext cx="9409043" cy="4278094"/>
          </a:xfrm>
          <a:prstGeom prst="rect">
            <a:avLst/>
          </a:prstGeom>
          <a:noFill/>
        </p:spPr>
        <p:txBody>
          <a:bodyPr wrap="square" rtlCol="0">
            <a:spAutoFit/>
          </a:bodyPr>
          <a:lstStyle/>
          <a:p>
            <a:r>
              <a:rPr lang="en-GB" sz="2400" b="1" dirty="0">
                <a:solidFill>
                  <a:srgbClr val="CC0066"/>
                </a:solidFill>
              </a:rPr>
              <a:t>You need to make your personal statement competitive!</a:t>
            </a:r>
          </a:p>
          <a:p>
            <a:endParaRPr lang="en-GB" dirty="0"/>
          </a:p>
          <a:p>
            <a:r>
              <a:rPr lang="en-GB" sz="2000" dirty="0"/>
              <a:t>You could include:</a:t>
            </a:r>
          </a:p>
          <a:p>
            <a:endParaRPr lang="en-GB" sz="2000" dirty="0"/>
          </a:p>
          <a:p>
            <a:pPr marL="285750" indent="-285750">
              <a:buFont typeface="Wingdings" panose="05000000000000000000" pitchFamily="2" charset="2"/>
              <a:buChar char="§"/>
            </a:pPr>
            <a:r>
              <a:rPr lang="en-GB" sz="2000" dirty="0"/>
              <a:t>details of wider reading with accompanying critical reflection</a:t>
            </a:r>
          </a:p>
          <a:p>
            <a:pPr marL="285750" indent="-285750">
              <a:buFont typeface="Wingdings" panose="05000000000000000000" pitchFamily="2" charset="2"/>
              <a:buChar char="§"/>
            </a:pPr>
            <a:r>
              <a:rPr lang="en-GB" sz="2000" dirty="0"/>
              <a:t>extra reading – quality vs. quantity</a:t>
            </a:r>
          </a:p>
          <a:p>
            <a:pPr marL="285750" indent="-285750">
              <a:buFont typeface="Wingdings" panose="05000000000000000000" pitchFamily="2" charset="2"/>
              <a:buChar char="§"/>
            </a:pPr>
            <a:r>
              <a:rPr lang="en-GB" sz="2000" dirty="0"/>
              <a:t>details of work experience for competitive vocational curses with critical reflection</a:t>
            </a:r>
          </a:p>
          <a:p>
            <a:pPr marL="285750" indent="-285750">
              <a:buFont typeface="Wingdings" panose="05000000000000000000" pitchFamily="2" charset="2"/>
              <a:buChar char="§"/>
            </a:pPr>
            <a:r>
              <a:rPr lang="en-GB" sz="2000" dirty="0"/>
              <a:t>extra-curricular vs. super-curricular activities</a:t>
            </a:r>
          </a:p>
          <a:p>
            <a:pPr marL="285750" indent="-285750">
              <a:buFont typeface="Wingdings" panose="05000000000000000000" pitchFamily="2" charset="2"/>
              <a:buChar char="§"/>
            </a:pPr>
            <a:r>
              <a:rPr lang="en-GB" sz="2000" dirty="0"/>
              <a:t>don’t summarise the whole subject – it’s ok to focus on something niche. </a:t>
            </a:r>
          </a:p>
          <a:p>
            <a:pPr marL="285750" indent="-285750">
              <a:buFont typeface="Wingdings" panose="05000000000000000000" pitchFamily="2" charset="2"/>
              <a:buChar char="§"/>
            </a:pPr>
            <a:endParaRPr lang="en-GB" dirty="0"/>
          </a:p>
          <a:p>
            <a:endParaRPr lang="en-GB" sz="3600" b="1" dirty="0">
              <a:solidFill>
                <a:schemeClr val="accent2"/>
              </a:solidFill>
            </a:endParaRPr>
          </a:p>
          <a:p>
            <a:pPr algn="ctr"/>
            <a:r>
              <a:rPr lang="en-GB" sz="3600" b="1" dirty="0">
                <a:solidFill>
                  <a:schemeClr val="accent2"/>
                </a:solidFill>
              </a:rPr>
              <a:t>               </a:t>
            </a:r>
            <a:endParaRPr lang="en-GB" dirty="0"/>
          </a:p>
        </p:txBody>
      </p:sp>
      <p:sp>
        <p:nvSpPr>
          <p:cNvPr id="3" name="TextBox 2">
            <a:extLst>
              <a:ext uri="{FF2B5EF4-FFF2-40B4-BE49-F238E27FC236}">
                <a16:creationId xmlns:a16="http://schemas.microsoft.com/office/drawing/2014/main" id="{CA973EDE-36B5-49CC-B73D-FB265D6B349B}"/>
              </a:ext>
            </a:extLst>
          </p:cNvPr>
          <p:cNvSpPr txBox="1"/>
          <p:nvPr/>
        </p:nvSpPr>
        <p:spPr>
          <a:xfrm>
            <a:off x="8567783" y="2627360"/>
            <a:ext cx="2868843" cy="523220"/>
          </a:xfrm>
          <a:prstGeom prst="rect">
            <a:avLst/>
          </a:prstGeom>
          <a:noFill/>
          <a:ln w="57150">
            <a:solidFill>
              <a:srgbClr val="CC0066"/>
            </a:solidFill>
          </a:ln>
        </p:spPr>
        <p:txBody>
          <a:bodyPr wrap="square" rtlCol="0">
            <a:spAutoFit/>
          </a:bodyPr>
          <a:lstStyle/>
          <a:p>
            <a:pPr algn="ctr"/>
            <a:r>
              <a:rPr lang="en-GB" sz="2800" b="1" dirty="0">
                <a:solidFill>
                  <a:schemeClr val="accent2"/>
                </a:solidFill>
              </a:rPr>
              <a:t>‘Show, don’t tell’</a:t>
            </a:r>
          </a:p>
        </p:txBody>
      </p:sp>
      <p:sp>
        <p:nvSpPr>
          <p:cNvPr id="4" name="TextBox 3">
            <a:extLst>
              <a:ext uri="{FF2B5EF4-FFF2-40B4-BE49-F238E27FC236}">
                <a16:creationId xmlns:a16="http://schemas.microsoft.com/office/drawing/2014/main" id="{36FBA1C5-FFC0-41C6-BD34-EB4DE98B56FF}"/>
              </a:ext>
            </a:extLst>
          </p:cNvPr>
          <p:cNvSpPr txBox="1"/>
          <p:nvPr/>
        </p:nvSpPr>
        <p:spPr>
          <a:xfrm>
            <a:off x="755374" y="4688461"/>
            <a:ext cx="9980802" cy="1169551"/>
          </a:xfrm>
          <a:prstGeom prst="rect">
            <a:avLst/>
          </a:prstGeom>
          <a:noFill/>
        </p:spPr>
        <p:txBody>
          <a:bodyPr wrap="square">
            <a:spAutoFit/>
          </a:bodyPr>
          <a:lstStyle/>
          <a:p>
            <a:r>
              <a:rPr lang="en-GB" sz="1400" i="1" dirty="0"/>
              <a:t>For example: </a:t>
            </a:r>
          </a:p>
          <a:p>
            <a:endParaRPr lang="en-GB" sz="1400" dirty="0"/>
          </a:p>
          <a:p>
            <a:r>
              <a:rPr lang="en-GB" sz="1400" i="1" dirty="0"/>
              <a:t>‘I am good at communicating with people’ </a:t>
            </a:r>
            <a:r>
              <a:rPr lang="en-GB" sz="1400" dirty="0"/>
              <a:t>would be better as </a:t>
            </a:r>
            <a:r>
              <a:rPr lang="en-GB" sz="1400" i="1" dirty="0"/>
              <a:t>‘My interpersonal skills have been developed by working part time in a busy city centre store. I have, occasionally, had to deal with angry and dissatisfied customers and I have been able to defuse situations successfully and to resolve their problems’</a:t>
            </a:r>
          </a:p>
        </p:txBody>
      </p:sp>
    </p:spTree>
    <p:extLst>
      <p:ext uri="{BB962C8B-B14F-4D97-AF65-F5344CB8AC3E}">
        <p14:creationId xmlns:p14="http://schemas.microsoft.com/office/powerpoint/2010/main" val="188234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DA70A-E55D-4327-84CB-A895DFCA4CD6}"/>
              </a:ext>
            </a:extLst>
          </p:cNvPr>
          <p:cNvPicPr>
            <a:picLocks noChangeAspect="1"/>
          </p:cNvPicPr>
          <p:nvPr/>
        </p:nvPicPr>
        <p:blipFill rotWithShape="1">
          <a:blip r:embed="rId3"/>
          <a:srcRect l="16413" t="30909" r="48478" b="38739"/>
          <a:stretch/>
        </p:blipFill>
        <p:spPr>
          <a:xfrm>
            <a:off x="2988959" y="4212822"/>
            <a:ext cx="3831482" cy="1862361"/>
          </a:xfrm>
          <a:prstGeom prst="rect">
            <a:avLst/>
          </a:prstGeom>
        </p:spPr>
      </p:pic>
      <p:sp>
        <p:nvSpPr>
          <p:cNvPr id="3" name="TextBox 2">
            <a:extLst>
              <a:ext uri="{FF2B5EF4-FFF2-40B4-BE49-F238E27FC236}">
                <a16:creationId xmlns:a16="http://schemas.microsoft.com/office/drawing/2014/main" id="{F31BDDA1-819D-4074-A513-40276ACA1E18}"/>
              </a:ext>
            </a:extLst>
          </p:cNvPr>
          <p:cNvSpPr txBox="1"/>
          <p:nvPr/>
        </p:nvSpPr>
        <p:spPr>
          <a:xfrm>
            <a:off x="641049" y="1838315"/>
            <a:ext cx="6082748" cy="2585323"/>
          </a:xfrm>
          <a:prstGeom prst="rect">
            <a:avLst/>
          </a:prstGeom>
          <a:noFill/>
        </p:spPr>
        <p:txBody>
          <a:bodyPr wrap="square" rtlCol="0">
            <a:spAutoFit/>
          </a:bodyPr>
          <a:lstStyle/>
          <a:p>
            <a:r>
              <a:rPr lang="en-GB" sz="2400" b="1" dirty="0">
                <a:solidFill>
                  <a:srgbClr val="CC0066"/>
                </a:solidFill>
              </a:rPr>
              <a:t>The structure: </a:t>
            </a:r>
          </a:p>
          <a:p>
            <a:endParaRPr lang="en-GB" sz="2000" dirty="0"/>
          </a:p>
          <a:p>
            <a:pPr marL="285750" indent="-285750">
              <a:buFont typeface="Wingdings" panose="05000000000000000000" pitchFamily="2" charset="2"/>
              <a:buChar char="§"/>
            </a:pPr>
            <a:r>
              <a:rPr lang="en-GB" sz="2000" dirty="0"/>
              <a:t>Between 70% and 80% of the statement should focus on academic and course-related information</a:t>
            </a:r>
          </a:p>
          <a:p>
            <a:pPr marL="285750" indent="-285750">
              <a:buFont typeface="Wingdings" panose="05000000000000000000" pitchFamily="2" charset="2"/>
              <a:buChar char="§"/>
            </a:pPr>
            <a:r>
              <a:rPr lang="en-GB" sz="2000" dirty="0"/>
              <a:t>The remaining 20% - 30% could include relevant information on the applicant’s extracurricular activities</a:t>
            </a:r>
          </a:p>
          <a:p>
            <a:pPr marL="285750" indent="-285750">
              <a:buFont typeface="Wingdings" panose="05000000000000000000" pitchFamily="2" charset="2"/>
              <a:buChar char="§"/>
            </a:pPr>
            <a:endParaRPr lang="en-GB" dirty="0"/>
          </a:p>
        </p:txBody>
      </p:sp>
      <p:pic>
        <p:nvPicPr>
          <p:cNvPr id="4" name="Picture 3">
            <a:extLst>
              <a:ext uri="{FF2B5EF4-FFF2-40B4-BE49-F238E27FC236}">
                <a16:creationId xmlns:a16="http://schemas.microsoft.com/office/drawing/2014/main" id="{D1ABC795-69E5-4875-B56D-DB47E8DA51D6}"/>
              </a:ext>
            </a:extLst>
          </p:cNvPr>
          <p:cNvPicPr>
            <a:picLocks noChangeAspect="1"/>
          </p:cNvPicPr>
          <p:nvPr/>
        </p:nvPicPr>
        <p:blipFill rotWithShape="1">
          <a:blip r:embed="rId4"/>
          <a:srcRect l="15978" t="35556" r="46522" b="11593"/>
          <a:stretch/>
        </p:blipFill>
        <p:spPr>
          <a:xfrm>
            <a:off x="7287301" y="1544666"/>
            <a:ext cx="4003092" cy="3173466"/>
          </a:xfrm>
          <a:prstGeom prst="rect">
            <a:avLst/>
          </a:prstGeom>
        </p:spPr>
      </p:pic>
      <p:sp>
        <p:nvSpPr>
          <p:cNvPr id="5" name="Rectangle 4">
            <a:extLst>
              <a:ext uri="{FF2B5EF4-FFF2-40B4-BE49-F238E27FC236}">
                <a16:creationId xmlns:a16="http://schemas.microsoft.com/office/drawing/2014/main" id="{109F7153-B45F-4868-857C-3800BB1A2AAD}"/>
              </a:ext>
            </a:extLst>
          </p:cNvPr>
          <p:cNvSpPr/>
          <p:nvPr/>
        </p:nvSpPr>
        <p:spPr>
          <a:xfrm rot="764287">
            <a:off x="10912706" y="2684831"/>
            <a:ext cx="755374" cy="2123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601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291945-C841-4B2D-AD87-DDF6F4223324}"/>
              </a:ext>
            </a:extLst>
          </p:cNvPr>
          <p:cNvSpPr txBox="1"/>
          <p:nvPr/>
        </p:nvSpPr>
        <p:spPr>
          <a:xfrm>
            <a:off x="928765" y="2046804"/>
            <a:ext cx="9990162" cy="4278094"/>
          </a:xfrm>
          <a:prstGeom prst="rect">
            <a:avLst/>
          </a:prstGeom>
          <a:noFill/>
        </p:spPr>
        <p:txBody>
          <a:bodyPr wrap="square" rtlCol="0">
            <a:spAutoFit/>
          </a:bodyPr>
          <a:lstStyle/>
          <a:p>
            <a:r>
              <a:rPr lang="en-GB" sz="2000" b="1" dirty="0">
                <a:solidFill>
                  <a:srgbClr val="CC0066"/>
                </a:solidFill>
              </a:rPr>
              <a:t>What should you not include in your personal statement? </a:t>
            </a:r>
          </a:p>
          <a:p>
            <a:endParaRPr lang="en-GB" dirty="0"/>
          </a:p>
          <a:p>
            <a:pPr marL="285750" indent="-285750">
              <a:buFont typeface="Wingdings" panose="05000000000000000000" pitchFamily="2" charset="2"/>
              <a:buChar char="§"/>
            </a:pPr>
            <a:r>
              <a:rPr lang="en-GB" dirty="0"/>
              <a:t>The name of a specific university (unless you are referring to outreach activities/summer schools). This is not the case if you are using your statement to apply for an apprenticeship – you would definitely want to say the company name at this point. </a:t>
            </a:r>
          </a:p>
          <a:p>
            <a:pPr marL="285750" indent="-285750">
              <a:buFont typeface="Wingdings" panose="05000000000000000000" pitchFamily="2" charset="2"/>
              <a:buChar char="§"/>
            </a:pPr>
            <a:r>
              <a:rPr lang="en-GB" dirty="0"/>
              <a:t>Over-exaggeration</a:t>
            </a:r>
          </a:p>
          <a:p>
            <a:pPr marL="285750" indent="-285750">
              <a:buFont typeface="Wingdings" panose="05000000000000000000" pitchFamily="2" charset="2"/>
              <a:buChar char="§"/>
            </a:pPr>
            <a:r>
              <a:rPr lang="en-GB" dirty="0"/>
              <a:t>Repetition and waffling</a:t>
            </a:r>
          </a:p>
          <a:p>
            <a:pPr marL="285750" indent="-285750">
              <a:buFont typeface="Wingdings" panose="05000000000000000000" pitchFamily="2" charset="2"/>
              <a:buChar char="§"/>
            </a:pPr>
            <a:r>
              <a:rPr lang="en-GB" dirty="0"/>
              <a:t>List of skills and work experience</a:t>
            </a:r>
          </a:p>
          <a:p>
            <a:pPr marL="285750" indent="-285750">
              <a:buFont typeface="Wingdings" panose="05000000000000000000" pitchFamily="2" charset="2"/>
              <a:buChar char="§"/>
            </a:pPr>
            <a:r>
              <a:rPr lang="en-GB" dirty="0"/>
              <a:t>A definition of the subject</a:t>
            </a:r>
          </a:p>
          <a:p>
            <a:pPr marL="285750" indent="-285750">
              <a:buFont typeface="Wingdings" panose="05000000000000000000" pitchFamily="2" charset="2"/>
              <a:buChar char="§"/>
            </a:pPr>
            <a:r>
              <a:rPr lang="en-GB" dirty="0"/>
              <a:t>Jokes</a:t>
            </a:r>
          </a:p>
          <a:p>
            <a:pPr marL="285750" indent="-285750">
              <a:buFont typeface="Wingdings" panose="05000000000000000000" pitchFamily="2" charset="2"/>
              <a:buChar char="§"/>
            </a:pPr>
            <a:r>
              <a:rPr lang="en-GB" dirty="0"/>
              <a:t>Generalisations and clichés</a:t>
            </a:r>
          </a:p>
          <a:p>
            <a:pPr marL="285750" indent="-285750">
              <a:buFont typeface="Wingdings" panose="05000000000000000000" pitchFamily="2" charset="2"/>
              <a:buChar char="§"/>
            </a:pPr>
            <a:r>
              <a:rPr lang="en-GB" dirty="0"/>
              <a:t>Don’t start every sentence with ‘I’ </a:t>
            </a:r>
          </a:p>
          <a:p>
            <a:pPr marL="285750" indent="-285750">
              <a:buFont typeface="Wingdings" panose="05000000000000000000" pitchFamily="2" charset="2"/>
              <a:buChar char="§"/>
            </a:pPr>
            <a:r>
              <a:rPr lang="en-GB" dirty="0"/>
              <a:t>Passive comments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109610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B3BF-6A00-481A-B51F-32F082881162}"/>
              </a:ext>
            </a:extLst>
          </p:cNvPr>
          <p:cNvSpPr>
            <a:spLocks noGrp="1"/>
          </p:cNvSpPr>
          <p:nvPr>
            <p:ph type="title"/>
          </p:nvPr>
        </p:nvSpPr>
        <p:spPr>
          <a:xfrm>
            <a:off x="363070" y="1700865"/>
            <a:ext cx="10515600" cy="1325563"/>
          </a:xfrm>
        </p:spPr>
        <p:txBody>
          <a:bodyPr>
            <a:normAutofit/>
          </a:bodyPr>
          <a:lstStyle/>
          <a:p>
            <a:r>
              <a:rPr lang="en-GB" sz="3600" b="1" dirty="0">
                <a:latin typeface="+mn-lt"/>
              </a:rPr>
              <a:t>How do I write a personal statement?</a:t>
            </a:r>
          </a:p>
        </p:txBody>
      </p:sp>
      <p:sp>
        <p:nvSpPr>
          <p:cNvPr id="3" name="Content Placeholder 2">
            <a:extLst>
              <a:ext uri="{FF2B5EF4-FFF2-40B4-BE49-F238E27FC236}">
                <a16:creationId xmlns:a16="http://schemas.microsoft.com/office/drawing/2014/main" id="{82113CA8-7269-4F51-A912-446F29DC2C28}"/>
              </a:ext>
            </a:extLst>
          </p:cNvPr>
          <p:cNvSpPr>
            <a:spLocks noGrp="1"/>
          </p:cNvSpPr>
          <p:nvPr>
            <p:ph idx="1"/>
          </p:nvPr>
        </p:nvSpPr>
        <p:spPr>
          <a:xfrm>
            <a:off x="363070" y="2882994"/>
            <a:ext cx="10515600" cy="4351338"/>
          </a:xfrm>
        </p:spPr>
        <p:txBody>
          <a:bodyPr/>
          <a:lstStyle/>
          <a:p>
            <a:pPr marL="0" indent="0">
              <a:buNone/>
            </a:pPr>
            <a:r>
              <a:rPr lang="en-GB" sz="2000" dirty="0"/>
              <a:t>There is lots of advice available about how to write an excellent personal statement:</a:t>
            </a:r>
          </a:p>
          <a:p>
            <a:pPr marL="0" indent="0">
              <a:buNone/>
            </a:pPr>
            <a:endParaRPr lang="en-GB" sz="600" dirty="0"/>
          </a:p>
          <a:p>
            <a:r>
              <a:rPr lang="en-GB" sz="2000" dirty="0">
                <a:hlinkClick r:id="rId3"/>
              </a:rPr>
              <a:t>https://youtu.be/gLokG6bhPCw</a:t>
            </a:r>
            <a:r>
              <a:rPr lang="en-GB" sz="2000" dirty="0"/>
              <a:t> - University of Birmingham</a:t>
            </a:r>
          </a:p>
          <a:p>
            <a:r>
              <a:rPr lang="en-GB" sz="2000" dirty="0">
                <a:hlinkClick r:id="rId4"/>
              </a:rPr>
              <a:t>Writing a Personal Statement – YouTube</a:t>
            </a:r>
            <a:r>
              <a:rPr lang="en-GB" sz="2000" dirty="0"/>
              <a:t> – University of Bristol</a:t>
            </a:r>
          </a:p>
          <a:p>
            <a:r>
              <a:rPr lang="en-GB" sz="2000" dirty="0">
                <a:hlinkClick r:id="rId5"/>
              </a:rPr>
              <a:t>Personal Statements - Top Tips – YouTube</a:t>
            </a:r>
            <a:r>
              <a:rPr lang="en-GB" sz="2000" dirty="0"/>
              <a:t> – Durham University</a:t>
            </a:r>
          </a:p>
          <a:p>
            <a:r>
              <a:rPr lang="en-GB" sz="2000" dirty="0">
                <a:hlinkClick r:id="rId6"/>
              </a:rPr>
              <a:t>https://youtu.be/3nqjek7GkO4</a:t>
            </a:r>
            <a:r>
              <a:rPr lang="en-GB" sz="2000" dirty="0"/>
              <a:t> - University of Southampton </a:t>
            </a:r>
          </a:p>
          <a:p>
            <a:r>
              <a:rPr lang="en-GB" sz="2000" dirty="0">
                <a:hlinkClick r:id="rId7"/>
              </a:rPr>
              <a:t>https://youtu.be/oDtz3z-w_3M</a:t>
            </a:r>
            <a:r>
              <a:rPr lang="en-GB" sz="2000" dirty="0"/>
              <a:t> - University of Winchester</a:t>
            </a:r>
          </a:p>
          <a:p>
            <a:endParaRPr lang="en-GB" sz="2000" dirty="0"/>
          </a:p>
          <a:p>
            <a:endParaRPr lang="en-GB" dirty="0"/>
          </a:p>
        </p:txBody>
      </p:sp>
    </p:spTree>
    <p:extLst>
      <p:ext uri="{BB962C8B-B14F-4D97-AF65-F5344CB8AC3E}">
        <p14:creationId xmlns:p14="http://schemas.microsoft.com/office/powerpoint/2010/main" val="169892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E720-071E-4E24-ABCA-A4AFEBC25092}"/>
              </a:ext>
            </a:extLst>
          </p:cNvPr>
          <p:cNvSpPr txBox="1">
            <a:spLocks noGrp="1"/>
          </p:cNvSpPr>
          <p:nvPr>
            <p:ph type="title"/>
          </p:nvPr>
        </p:nvSpPr>
        <p:spPr>
          <a:xfrm>
            <a:off x="383121" y="3273208"/>
            <a:ext cx="4923984" cy="541926"/>
          </a:xfrm>
        </p:spPr>
        <p:txBody>
          <a:bodyPr>
            <a:normAutofit/>
          </a:bodyPr>
          <a:lstStyle/>
          <a:p>
            <a:pPr lvl="0"/>
            <a:r>
              <a:rPr lang="en-GB" sz="2800" b="1" dirty="0">
                <a:latin typeface="+mn-lt"/>
              </a:rPr>
              <a:t>Key deadlines:</a:t>
            </a:r>
          </a:p>
        </p:txBody>
      </p:sp>
      <p:sp>
        <p:nvSpPr>
          <p:cNvPr id="4" name="Date Placeholder 3">
            <a:extLst>
              <a:ext uri="{FF2B5EF4-FFF2-40B4-BE49-F238E27FC236}">
                <a16:creationId xmlns:a16="http://schemas.microsoft.com/office/drawing/2014/main" id="{D33690D5-7909-431A-9DFB-8CCF08DE8C9D}"/>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endParaRPr lang="en-US" sz="1200" dirty="0">
              <a:solidFill>
                <a:srgbClr val="FFFFFF"/>
              </a:solidFill>
              <a:latin typeface="Calibri"/>
            </a:endParaRPr>
          </a:p>
        </p:txBody>
      </p:sp>
      <p:sp>
        <p:nvSpPr>
          <p:cNvPr id="3" name="Rectangle 2">
            <a:extLst>
              <a:ext uri="{FF2B5EF4-FFF2-40B4-BE49-F238E27FC236}">
                <a16:creationId xmlns:a16="http://schemas.microsoft.com/office/drawing/2014/main" id="{B64C228A-9974-41DF-8B92-C08457C0DEB0}"/>
              </a:ext>
            </a:extLst>
          </p:cNvPr>
          <p:cNvSpPr/>
          <p:nvPr/>
        </p:nvSpPr>
        <p:spPr>
          <a:xfrm>
            <a:off x="2978117" y="2106974"/>
            <a:ext cx="8963765" cy="3785652"/>
          </a:xfrm>
          <a:prstGeom prst="rect">
            <a:avLst/>
          </a:prstGeom>
        </p:spPr>
        <p:txBody>
          <a:bodyPr wrap="square">
            <a:spAutoFit/>
          </a:bodyPr>
          <a:lstStyle/>
          <a:p>
            <a:r>
              <a:rPr lang="en-GB" sz="2400" b="1" dirty="0">
                <a:solidFill>
                  <a:srgbClr val="CC0066"/>
                </a:solidFill>
              </a:rPr>
              <a:t>NOW!!1</a:t>
            </a:r>
            <a:r>
              <a:rPr lang="en-GB" sz="2400" b="1" baseline="30000" dirty="0">
                <a:solidFill>
                  <a:srgbClr val="CC0066"/>
                </a:solidFill>
              </a:rPr>
              <a:t>st</a:t>
            </a:r>
            <a:r>
              <a:rPr lang="en-GB" sz="2400" b="1" dirty="0">
                <a:solidFill>
                  <a:srgbClr val="CC0066"/>
                </a:solidFill>
              </a:rPr>
              <a:t> October 2022 </a:t>
            </a:r>
            <a:r>
              <a:rPr lang="en-GB" sz="2400" dirty="0"/>
              <a:t>- </a:t>
            </a:r>
            <a:r>
              <a:rPr lang="en-GB" sz="2400" b="1" dirty="0">
                <a:solidFill>
                  <a:srgbClr val="000000"/>
                </a:solidFill>
                <a:latin typeface="Calibri" panose="020F0502020204030204" pitchFamily="34" charset="0"/>
              </a:rPr>
              <a:t>Oxbridge/Early Entry Applicants </a:t>
            </a:r>
            <a:r>
              <a:rPr lang="en-GB" sz="2400" dirty="0">
                <a:solidFill>
                  <a:srgbClr val="000000"/>
                </a:solidFill>
                <a:latin typeface="Calibri" panose="020F0502020204030204" pitchFamily="34" charset="0"/>
              </a:rPr>
              <a:t>must have completed their applications, including their Personal Statement. </a:t>
            </a:r>
            <a:endParaRPr lang="en-GB" sz="2400" dirty="0"/>
          </a:p>
          <a:p>
            <a:endParaRPr lang="en-GB" sz="2400" dirty="0"/>
          </a:p>
          <a:p>
            <a:r>
              <a:rPr lang="en-GB" sz="2400" b="1" dirty="0">
                <a:solidFill>
                  <a:srgbClr val="CC0066"/>
                </a:solidFill>
              </a:rPr>
              <a:t>25</a:t>
            </a:r>
            <a:r>
              <a:rPr lang="en-GB" sz="2400" b="1" baseline="30000" dirty="0">
                <a:solidFill>
                  <a:srgbClr val="CC0066"/>
                </a:solidFill>
              </a:rPr>
              <a:t>th</a:t>
            </a:r>
            <a:r>
              <a:rPr lang="en-GB" sz="2400" b="1" dirty="0">
                <a:solidFill>
                  <a:srgbClr val="CC0066"/>
                </a:solidFill>
              </a:rPr>
              <a:t> November 2022 </a:t>
            </a:r>
            <a:r>
              <a:rPr lang="en-GB" sz="2400" dirty="0"/>
              <a:t>– </a:t>
            </a:r>
            <a:r>
              <a:rPr lang="en-GB" sz="2400" b="1" dirty="0"/>
              <a:t>All other university students </a:t>
            </a:r>
            <a:r>
              <a:rPr lang="en-GB" sz="2400" dirty="0">
                <a:solidFill>
                  <a:srgbClr val="000000"/>
                </a:solidFill>
                <a:latin typeface="Calibri" panose="020F0502020204030204" pitchFamily="34" charset="0"/>
              </a:rPr>
              <a:t>must have completed their applications, including their Personal Statement.</a:t>
            </a:r>
          </a:p>
          <a:p>
            <a:r>
              <a:rPr lang="en-GB" sz="2400" b="1" dirty="0"/>
              <a:t>AIM:</a:t>
            </a:r>
            <a:r>
              <a:rPr lang="en-GB" sz="2400" dirty="0"/>
              <a:t> to send all applications off by Christmas</a:t>
            </a:r>
            <a:r>
              <a:rPr lang="en-GB" sz="2400" dirty="0">
                <a:solidFill>
                  <a:srgbClr val="000000"/>
                </a:solidFill>
                <a:latin typeface="Calibri" panose="020F0502020204030204" pitchFamily="34" charset="0"/>
              </a:rPr>
              <a:t> </a:t>
            </a:r>
            <a:endParaRPr lang="en-GB" sz="2400" dirty="0"/>
          </a:p>
          <a:p>
            <a:endParaRPr lang="en-GB" sz="2400" dirty="0"/>
          </a:p>
          <a:p>
            <a:r>
              <a:rPr lang="en-GB" sz="2400" b="1" dirty="0">
                <a:solidFill>
                  <a:srgbClr val="CC0066"/>
                </a:solidFill>
              </a:rPr>
              <a:t>25</a:t>
            </a:r>
            <a:r>
              <a:rPr lang="en-GB" sz="2400" b="1" baseline="30000" dirty="0">
                <a:solidFill>
                  <a:srgbClr val="CC0066"/>
                </a:solidFill>
              </a:rPr>
              <a:t>th</a:t>
            </a:r>
            <a:r>
              <a:rPr lang="en-GB" sz="2400" b="1" dirty="0">
                <a:solidFill>
                  <a:srgbClr val="CC0066"/>
                </a:solidFill>
              </a:rPr>
              <a:t> January 2023 </a:t>
            </a:r>
            <a:r>
              <a:rPr lang="en-GB" sz="2400" dirty="0"/>
              <a:t>– </a:t>
            </a:r>
            <a:r>
              <a:rPr lang="en-GB" sz="2400" b="1" dirty="0"/>
              <a:t>Apprenticeship/Employment/Gap Year students </a:t>
            </a:r>
            <a:r>
              <a:rPr lang="en-GB" sz="2400" dirty="0">
                <a:solidFill>
                  <a:srgbClr val="000000"/>
                </a:solidFill>
                <a:latin typeface="Calibri" panose="020F0502020204030204" pitchFamily="34" charset="0"/>
              </a:rPr>
              <a:t>must have completed their applications, including their Personal Statement. </a:t>
            </a:r>
            <a:endParaRPr lang="en-GB" sz="2400" dirty="0"/>
          </a:p>
        </p:txBody>
      </p:sp>
    </p:spTree>
    <p:custDataLst>
      <p:tags r:id="rId1"/>
    </p:custDataLst>
    <p:extLst>
      <p:ext uri="{BB962C8B-B14F-4D97-AF65-F5344CB8AC3E}">
        <p14:creationId xmlns:p14="http://schemas.microsoft.com/office/powerpoint/2010/main" val="198788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8489-DA92-4637-8052-746312D74BB7}"/>
              </a:ext>
            </a:extLst>
          </p:cNvPr>
          <p:cNvSpPr txBox="1">
            <a:spLocks/>
          </p:cNvSpPr>
          <p:nvPr/>
        </p:nvSpPr>
        <p:spPr>
          <a:xfrm>
            <a:off x="383121" y="1053788"/>
            <a:ext cx="10970677" cy="1426635"/>
          </a:xfrm>
          <a:prstGeom prst="rect">
            <a:avLst/>
          </a:prstGeom>
          <a:noFill/>
          <a:ln>
            <a:noFill/>
          </a:ln>
        </p:spPr>
        <p:txBody>
          <a:bodyPr vert="horz" wrap="square" lIns="121920" tIns="60960" rIns="121920" bIns="60960" anchor="b"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n-lt"/>
              </a:rPr>
              <a:t>What happens next?</a:t>
            </a:r>
          </a:p>
        </p:txBody>
      </p:sp>
      <p:sp>
        <p:nvSpPr>
          <p:cNvPr id="3" name="Content Placeholder 2">
            <a:extLst>
              <a:ext uri="{FF2B5EF4-FFF2-40B4-BE49-F238E27FC236}">
                <a16:creationId xmlns:a16="http://schemas.microsoft.com/office/drawing/2014/main" id="{84C4B32E-672C-4D96-9072-5E7559B458F1}"/>
              </a:ext>
            </a:extLst>
          </p:cNvPr>
          <p:cNvSpPr txBox="1">
            <a:spLocks/>
          </p:cNvSpPr>
          <p:nvPr/>
        </p:nvSpPr>
        <p:spPr>
          <a:xfrm>
            <a:off x="973234" y="2601381"/>
            <a:ext cx="7801425" cy="3803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spcAft>
                <a:spcPts val="800"/>
              </a:spcAft>
              <a:buFont typeface="Arial" panose="020B0604020202020204" pitchFamily="34" charset="0"/>
              <a:buNone/>
            </a:pPr>
            <a:r>
              <a:rPr lang="en-US" sz="1600" dirty="0"/>
              <a:t>Students should head to ucas.com to track their application. </a:t>
            </a:r>
            <a:endParaRPr lang="en-GB" sz="1600" dirty="0"/>
          </a:p>
          <a:p>
            <a:pPr marL="0" indent="0" defTabSz="1219170">
              <a:lnSpc>
                <a:spcPct val="100000"/>
              </a:lnSpc>
              <a:spcAft>
                <a:spcPts val="800"/>
              </a:spcAft>
              <a:buNone/>
              <a:tabLst>
                <a:tab pos="1337696" algn="l"/>
                <a:tab pos="1794884" algn="l"/>
                <a:tab pos="2218205" algn="l"/>
              </a:tabLst>
            </a:pPr>
            <a:r>
              <a:rPr lang="en-US" sz="1600" dirty="0"/>
              <a:t>Once students have decisions from all their choices, they can hold a maximum of two offers:</a:t>
            </a:r>
          </a:p>
          <a:p>
            <a:pPr marL="478355" lvl="1" indent="-239178" defTabSz="1219170">
              <a:lnSpc>
                <a:spcPct val="100000"/>
              </a:lnSpc>
              <a:spcAft>
                <a:spcPts val="800"/>
              </a:spcAft>
              <a:buClr>
                <a:srgbClr val="3BC0C7"/>
              </a:buClr>
              <a:buFont typeface="Arial" pitchFamily="34"/>
              <a:buChar char="•"/>
              <a:tabLst>
                <a:tab pos="1337696" algn="l"/>
                <a:tab pos="1794884" algn="l"/>
                <a:tab pos="2218218" algn="l"/>
              </a:tabLst>
            </a:pPr>
            <a:r>
              <a:rPr lang="en-US" sz="1600" dirty="0"/>
              <a:t>one as a ‘firm’ acceptance – their first choice</a:t>
            </a:r>
          </a:p>
          <a:p>
            <a:pPr marL="478355" lvl="1" indent="-239178" defTabSz="1219170">
              <a:lnSpc>
                <a:spcPct val="100000"/>
              </a:lnSpc>
              <a:spcAft>
                <a:spcPts val="800"/>
              </a:spcAft>
              <a:buClr>
                <a:srgbClr val="3BC0C7"/>
              </a:buClr>
              <a:buFont typeface="Arial" pitchFamily="34"/>
              <a:buChar char="•"/>
              <a:tabLst>
                <a:tab pos="1337696" algn="l"/>
                <a:tab pos="1794884" algn="l"/>
                <a:tab pos="2218218" algn="l"/>
              </a:tabLst>
            </a:pPr>
            <a:r>
              <a:rPr lang="en-US" sz="1600" dirty="0"/>
              <a:t>the other as an ‘insurance’ acceptance. This acts as a back-up if they don’t get into their  ‘firm’ choice</a:t>
            </a:r>
          </a:p>
          <a:p>
            <a:pPr marL="0" indent="0" defTabSz="1219170">
              <a:lnSpc>
                <a:spcPct val="100000"/>
              </a:lnSpc>
              <a:spcAft>
                <a:spcPts val="800"/>
              </a:spcAft>
              <a:buNone/>
              <a:tabLst>
                <a:tab pos="1337696" algn="l"/>
                <a:tab pos="1794884" algn="l"/>
                <a:tab pos="2218205" algn="l"/>
              </a:tabLst>
            </a:pPr>
            <a:r>
              <a:rPr lang="en-US" sz="1600" dirty="0"/>
              <a:t>They must then decline any remaining offers.</a:t>
            </a:r>
          </a:p>
          <a:p>
            <a:pPr marL="0" indent="0" defTabSz="1219170">
              <a:lnSpc>
                <a:spcPct val="100000"/>
              </a:lnSpc>
              <a:spcAft>
                <a:spcPts val="800"/>
              </a:spcAft>
              <a:buNone/>
              <a:tabLst>
                <a:tab pos="1337696" algn="l"/>
                <a:tab pos="1794884" algn="l"/>
                <a:tab pos="2218205" algn="l"/>
              </a:tabLst>
            </a:pPr>
            <a:r>
              <a:rPr lang="en-US" sz="1600" dirty="0"/>
              <a:t>Once all decisions and replies have been made, if students aren’t holding an offer, they may be able to use Extra or Clearing to find available places.</a:t>
            </a:r>
          </a:p>
          <a:p>
            <a:endParaRPr lang="en-GB" sz="1867" dirty="0"/>
          </a:p>
        </p:txBody>
      </p:sp>
      <p:pic>
        <p:nvPicPr>
          <p:cNvPr id="5" name="Picture 4">
            <a:extLst>
              <a:ext uri="{FF2B5EF4-FFF2-40B4-BE49-F238E27FC236}">
                <a16:creationId xmlns:a16="http://schemas.microsoft.com/office/drawing/2014/main" id="{FE83DAA8-0E46-49A8-834A-3598C4E8813E}"/>
              </a:ext>
            </a:extLst>
          </p:cNvPr>
          <p:cNvPicPr>
            <a:picLocks noChangeAspect="1"/>
          </p:cNvPicPr>
          <p:nvPr/>
        </p:nvPicPr>
        <p:blipFill>
          <a:blip r:embed="rId3"/>
          <a:stretch>
            <a:fillRect/>
          </a:stretch>
        </p:blipFill>
        <p:spPr>
          <a:xfrm>
            <a:off x="9335316" y="908561"/>
            <a:ext cx="2062615" cy="1897393"/>
          </a:xfrm>
          <a:prstGeom prst="rect">
            <a:avLst/>
          </a:prstGeom>
        </p:spPr>
      </p:pic>
      <p:pic>
        <p:nvPicPr>
          <p:cNvPr id="6" name="Picture 5">
            <a:extLst>
              <a:ext uri="{FF2B5EF4-FFF2-40B4-BE49-F238E27FC236}">
                <a16:creationId xmlns:a16="http://schemas.microsoft.com/office/drawing/2014/main" id="{B3EB8569-FA3B-4971-B9DA-705ECAFD8326}"/>
              </a:ext>
            </a:extLst>
          </p:cNvPr>
          <p:cNvPicPr>
            <a:picLocks noChangeAspect="1"/>
          </p:cNvPicPr>
          <p:nvPr/>
        </p:nvPicPr>
        <p:blipFill>
          <a:blip r:embed="rId4"/>
          <a:stretch>
            <a:fillRect/>
          </a:stretch>
        </p:blipFill>
        <p:spPr>
          <a:xfrm>
            <a:off x="9335316" y="2951181"/>
            <a:ext cx="2095113" cy="1883373"/>
          </a:xfrm>
          <a:prstGeom prst="rect">
            <a:avLst/>
          </a:prstGeom>
        </p:spPr>
      </p:pic>
    </p:spTree>
    <p:extLst>
      <p:ext uri="{BB962C8B-B14F-4D97-AF65-F5344CB8AC3E}">
        <p14:creationId xmlns:p14="http://schemas.microsoft.com/office/powerpoint/2010/main" val="278702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F85ED48A-0F99-4C30-89F2-77000DDCA8E3}"/>
              </a:ext>
            </a:extLst>
          </p:cNvPr>
          <p:cNvSpPr txBox="1">
            <a:spLocks noGrp="1"/>
          </p:cNvSpPr>
          <p:nvPr>
            <p:ph type="title"/>
          </p:nvPr>
        </p:nvSpPr>
        <p:spPr>
          <a:xfrm>
            <a:off x="610661" y="2909439"/>
            <a:ext cx="10970677" cy="1426391"/>
          </a:xfrm>
        </p:spPr>
        <p:txBody>
          <a:bodyPr>
            <a:normAutofit/>
          </a:bodyPr>
          <a:lstStyle/>
          <a:p>
            <a:pPr lvl="0"/>
            <a:r>
              <a:rPr lang="en-GB" sz="4000" b="1" dirty="0">
                <a:latin typeface="+mn-lt"/>
              </a:rPr>
              <a:t>Other options:</a:t>
            </a:r>
          </a:p>
        </p:txBody>
      </p:sp>
      <p:sp>
        <p:nvSpPr>
          <p:cNvPr id="3" name="Content Placeholder 9">
            <a:extLst>
              <a:ext uri="{FF2B5EF4-FFF2-40B4-BE49-F238E27FC236}">
                <a16:creationId xmlns:a16="http://schemas.microsoft.com/office/drawing/2014/main" id="{5BB27198-4A19-4020-8146-EE7CDC6EA72A}"/>
              </a:ext>
            </a:extLst>
          </p:cNvPr>
          <p:cNvSpPr txBox="1">
            <a:spLocks noGrp="1"/>
          </p:cNvSpPr>
          <p:nvPr>
            <p:ph idx="1"/>
          </p:nvPr>
        </p:nvSpPr>
        <p:spPr>
          <a:xfrm>
            <a:off x="4407858" y="2206832"/>
            <a:ext cx="6073735" cy="3804184"/>
          </a:xfrm>
        </p:spPr>
        <p:txBody>
          <a:bodyPr>
            <a:normAutofit/>
          </a:bodyPr>
          <a:lstStyle/>
          <a:p>
            <a:pPr marL="0" indent="0" defTabSz="1219170">
              <a:spcBef>
                <a:spcPts val="267"/>
              </a:spcBef>
              <a:buNone/>
            </a:pPr>
            <a:r>
              <a:rPr lang="en-US" sz="2000" b="1" dirty="0"/>
              <a:t>Extra </a:t>
            </a:r>
            <a:r>
              <a:rPr lang="en-US" sz="2000" dirty="0"/>
              <a:t>(Feb – Jul)</a:t>
            </a:r>
          </a:p>
          <a:p>
            <a:pPr marL="533387" lvl="1" indent="-380990" defTabSz="1219170">
              <a:spcBef>
                <a:spcPts val="267"/>
              </a:spcBef>
              <a:buFont typeface="Arial" pitchFamily="34"/>
              <a:buChar char="•"/>
            </a:pPr>
            <a:r>
              <a:rPr lang="en-US" sz="2000" dirty="0"/>
              <a:t>Used all five choices and had no offers. </a:t>
            </a:r>
          </a:p>
          <a:p>
            <a:pPr marL="533387" lvl="1" indent="-380990" defTabSz="1219170">
              <a:spcBef>
                <a:spcPts val="267"/>
              </a:spcBef>
              <a:buFont typeface="Arial" pitchFamily="34"/>
              <a:buChar char="•"/>
            </a:pPr>
            <a:r>
              <a:rPr lang="en-US" sz="2000" dirty="0"/>
              <a:t>Add Extra choices for consideration one at a time in Track.</a:t>
            </a:r>
          </a:p>
          <a:p>
            <a:pPr marL="0" lvl="1" indent="-304792" defTabSz="1219170">
              <a:spcBef>
                <a:spcPts val="267"/>
              </a:spcBef>
              <a:buFont typeface="Arial" pitchFamily="34"/>
              <a:buChar char="•"/>
            </a:pPr>
            <a:endParaRPr lang="en-US" sz="2000" dirty="0"/>
          </a:p>
          <a:p>
            <a:pPr marL="0" indent="0" defTabSz="1219170">
              <a:spcBef>
                <a:spcPts val="267"/>
              </a:spcBef>
              <a:buNone/>
            </a:pPr>
            <a:r>
              <a:rPr lang="en-US" sz="2000" b="1" dirty="0"/>
              <a:t>Clearing</a:t>
            </a:r>
            <a:r>
              <a:rPr lang="en-US" sz="2000" dirty="0"/>
              <a:t> (Jul – Oct)</a:t>
            </a:r>
            <a:endParaRPr lang="en-US" sz="2000" dirty="0">
              <a:cs typeface="Calibri Light"/>
            </a:endParaRPr>
          </a:p>
          <a:p>
            <a:pPr defTabSz="1219170">
              <a:spcBef>
                <a:spcPts val="267"/>
              </a:spcBef>
              <a:buFont typeface="Arial" pitchFamily="34"/>
              <a:buChar char="•"/>
            </a:pPr>
            <a:r>
              <a:rPr lang="en-US" sz="2000" dirty="0"/>
              <a:t>Apply after 30 June, receive no offers, decline all offers, not met conditions. </a:t>
            </a:r>
          </a:p>
          <a:p>
            <a:pPr defTabSz="1219170">
              <a:spcBef>
                <a:spcPts val="267"/>
              </a:spcBef>
              <a:buFont typeface="Arial" pitchFamily="34"/>
              <a:buChar char="•"/>
            </a:pPr>
            <a:r>
              <a:rPr lang="en-US" sz="2000" dirty="0"/>
              <a:t>Find vacancies from early July, and add a Clearing choice to their application.  </a:t>
            </a:r>
          </a:p>
          <a:p>
            <a:pPr marL="0" indent="-304792" defTabSz="1219170">
              <a:spcBef>
                <a:spcPts val="267"/>
              </a:spcBef>
              <a:buFont typeface="Arial" pitchFamily="34"/>
              <a:buChar char="•"/>
            </a:pPr>
            <a:endParaRPr lang="en-US" sz="2000" dirty="0">
              <a:cs typeface="Calibri Light"/>
            </a:endParaRPr>
          </a:p>
        </p:txBody>
      </p:sp>
      <p:sp>
        <p:nvSpPr>
          <p:cNvPr id="4" name="Date Placeholder 4">
            <a:extLst>
              <a:ext uri="{FF2B5EF4-FFF2-40B4-BE49-F238E27FC236}">
                <a16:creationId xmlns:a16="http://schemas.microsoft.com/office/drawing/2014/main" id="{BC5AE595-7577-417A-B941-D40E2606C11A}"/>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5E877463-BC01-490A-9DB0-A243536D2A3E}" type="datetime4">
              <a:rPr lang="en-GB" sz="1200">
                <a:solidFill>
                  <a:srgbClr val="FFFFFF"/>
                </a:solidFill>
                <a:latin typeface="Calibri"/>
              </a:rPr>
              <a:pPr algn="r" defTabSz="609585">
                <a:defRPr sz="1800" b="0" i="0" u="none" strike="noStrike" kern="0" cap="none" spc="0" baseline="0">
                  <a:solidFill>
                    <a:srgbClr val="000000"/>
                  </a:solidFill>
                  <a:uFillTx/>
                </a:defRPr>
              </a:pPr>
              <a:t>28 September 2022</a:t>
            </a:fld>
            <a:endParaRPr lang="en-US" sz="1200" dirty="0">
              <a:solidFill>
                <a:srgbClr val="FFFFFF"/>
              </a:solidFill>
              <a:latin typeface="Calibri"/>
            </a:endParaRPr>
          </a:p>
        </p:txBody>
      </p:sp>
      <p:sp>
        <p:nvSpPr>
          <p:cNvPr id="5" name="Footer Placeholder 5">
            <a:extLst>
              <a:ext uri="{FF2B5EF4-FFF2-40B4-BE49-F238E27FC236}">
                <a16:creationId xmlns:a16="http://schemas.microsoft.com/office/drawing/2014/main" id="{7C667472-DD36-4B63-A0AB-D1134B27F5B2}"/>
              </a:ext>
            </a:extLst>
          </p:cNvPr>
          <p:cNvSpPr txBox="1"/>
          <p:nvPr/>
        </p:nvSpPr>
        <p:spPr>
          <a:xfrm>
            <a:off x="383121" y="6405030"/>
            <a:ext cx="5976835"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FFFFFF"/>
                </a:solidFill>
                <a:latin typeface="Calibri"/>
              </a:rPr>
              <a:t>Security marking: </a:t>
            </a:r>
            <a:r>
              <a:rPr lang="en-US" sz="1200" b="1" dirty="0">
                <a:solidFill>
                  <a:srgbClr val="FFFFFF"/>
                </a:solidFill>
                <a:latin typeface="Calibri"/>
              </a:rPr>
              <a:t>PUBLIC</a:t>
            </a:r>
          </a:p>
        </p:txBody>
      </p:sp>
      <p:sp>
        <p:nvSpPr>
          <p:cNvPr id="6" name="Slide Number Placeholder 6">
            <a:extLst>
              <a:ext uri="{FF2B5EF4-FFF2-40B4-BE49-F238E27FC236}">
                <a16:creationId xmlns:a16="http://schemas.microsoft.com/office/drawing/2014/main" id="{5A162691-FA4A-4AA9-B819-8ECAF848BB5F}"/>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FFFFFF"/>
                </a:solidFill>
                <a:latin typeface="Calibri"/>
              </a:rPr>
              <a:t>|   </a:t>
            </a:r>
            <a:fld id="{9D7C987A-121D-4707-8420-B3571F86C8AC}" type="slidenum">
              <a:rPr sz="1200">
                <a:solidFill>
                  <a:srgbClr val="FFFFFF"/>
                </a:solidFill>
                <a:latin typeface="Calibri"/>
              </a:rPr>
              <a:pPr defTabSz="609585">
                <a:defRPr sz="1800" b="0" i="0" u="none" strike="noStrike" kern="0" cap="none" spc="0" baseline="0">
                  <a:solidFill>
                    <a:srgbClr val="000000"/>
                  </a:solidFill>
                  <a:uFillTx/>
                </a:defRPr>
              </a:pPr>
              <a:t>19</a:t>
            </a:fld>
            <a:endParaRPr lang="en-US" sz="1200" dirty="0">
              <a:solidFill>
                <a:srgbClr val="FFFFFF"/>
              </a:solidFill>
              <a:latin typeface="Calibri"/>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17962B6-98E0-41D5-8A52-8DCA7A198D05}"/>
              </a:ext>
            </a:extLst>
          </p:cNvPr>
          <p:cNvSpPr>
            <a:spLocks noGrp="1" noChangeArrowheads="1"/>
          </p:cNvSpPr>
          <p:nvPr>
            <p:ph type="title" idx="4294967295"/>
          </p:nvPr>
        </p:nvSpPr>
        <p:spPr>
          <a:xfrm>
            <a:off x="3999393" y="1435930"/>
            <a:ext cx="6352622" cy="1143000"/>
          </a:xfrm>
        </p:spPr>
        <p:txBody>
          <a:bodyPr anchor="ctr"/>
          <a:lstStyle/>
          <a:p>
            <a:pPr eaLnBrk="1" hangingPunct="1"/>
            <a:r>
              <a:rPr lang="en-GB" altLang="en-US" dirty="0"/>
              <a:t>Welcome Back!!</a:t>
            </a:r>
          </a:p>
        </p:txBody>
      </p:sp>
      <p:sp>
        <p:nvSpPr>
          <p:cNvPr id="3075" name="Content Placeholder 2">
            <a:extLst>
              <a:ext uri="{FF2B5EF4-FFF2-40B4-BE49-F238E27FC236}">
                <a16:creationId xmlns:a16="http://schemas.microsoft.com/office/drawing/2014/main" id="{82C4845F-AF3B-4135-BFF4-13BE9F8048CB}"/>
              </a:ext>
            </a:extLst>
          </p:cNvPr>
          <p:cNvSpPr>
            <a:spLocks noGrp="1" noChangeArrowheads="1"/>
          </p:cNvSpPr>
          <p:nvPr>
            <p:ph idx="4294967295"/>
          </p:nvPr>
        </p:nvSpPr>
        <p:spPr>
          <a:xfrm>
            <a:off x="1338364" y="2854308"/>
            <a:ext cx="9515271" cy="2395026"/>
          </a:xfrm>
        </p:spPr>
        <p:txBody>
          <a:bodyPr/>
          <a:lstStyle/>
          <a:p>
            <a:pPr marL="533400" indent="-533400">
              <a:buNone/>
            </a:pPr>
            <a:r>
              <a:rPr lang="en-GB" altLang="en-US" dirty="0"/>
              <a:t>Aims of tonight:</a:t>
            </a:r>
          </a:p>
          <a:p>
            <a:pPr marL="533400" indent="-533400">
              <a:buFont typeface="Wingdings" panose="05000000000000000000" pitchFamily="2" charset="2"/>
              <a:buAutoNum type="arabicPeriod"/>
            </a:pPr>
            <a:r>
              <a:rPr lang="en-GB" altLang="en-US" dirty="0"/>
              <a:t>To set clear expectations of what Y13 will require for success</a:t>
            </a:r>
          </a:p>
          <a:p>
            <a:pPr marL="533400" indent="-533400">
              <a:buFont typeface="Wingdings" panose="05000000000000000000" pitchFamily="2" charset="2"/>
              <a:buAutoNum type="arabicPeriod"/>
            </a:pPr>
            <a:r>
              <a:rPr lang="en-GB" altLang="en-US" dirty="0"/>
              <a:t>To update Parents/Carers on Post-18 Options</a:t>
            </a:r>
          </a:p>
          <a:p>
            <a:pPr marL="533400" indent="-533400">
              <a:buFont typeface="Wingdings" panose="05000000000000000000" pitchFamily="2" charset="2"/>
              <a:buAutoNum type="arabicPeriod"/>
            </a:pPr>
            <a:r>
              <a:rPr lang="en-GB" altLang="en-US" dirty="0"/>
              <a:t>To highlight any upcoming events and/or field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CE59-9CCB-4179-AC84-A9C6B6894860}"/>
              </a:ext>
            </a:extLst>
          </p:cNvPr>
          <p:cNvSpPr>
            <a:spLocks noGrp="1"/>
          </p:cNvSpPr>
          <p:nvPr>
            <p:ph type="title"/>
          </p:nvPr>
        </p:nvSpPr>
        <p:spPr>
          <a:xfrm>
            <a:off x="389964" y="1967659"/>
            <a:ext cx="10515600" cy="1325563"/>
          </a:xfrm>
        </p:spPr>
        <p:txBody>
          <a:bodyPr>
            <a:normAutofit/>
          </a:bodyPr>
          <a:lstStyle/>
          <a:p>
            <a:r>
              <a:rPr lang="en-GB" sz="4000" b="1" dirty="0">
                <a:latin typeface="+mn-lt"/>
              </a:rPr>
              <a:t>Student Finance:</a:t>
            </a:r>
            <a:br>
              <a:rPr lang="en-GB" sz="4000" b="1" dirty="0">
                <a:latin typeface="+mn-lt"/>
              </a:rPr>
            </a:br>
            <a:r>
              <a:rPr lang="en-GB" sz="4000" b="1" dirty="0">
                <a:latin typeface="+mn-lt"/>
              </a:rPr>
              <a:t>How much does it cost to go to university?</a:t>
            </a:r>
          </a:p>
        </p:txBody>
      </p:sp>
      <p:sp>
        <p:nvSpPr>
          <p:cNvPr id="3" name="Content Placeholder 2">
            <a:extLst>
              <a:ext uri="{FF2B5EF4-FFF2-40B4-BE49-F238E27FC236}">
                <a16:creationId xmlns:a16="http://schemas.microsoft.com/office/drawing/2014/main" id="{9B1E68F4-4147-4EFE-977E-075F7BBDD4A5}"/>
              </a:ext>
            </a:extLst>
          </p:cNvPr>
          <p:cNvSpPr>
            <a:spLocks noGrp="1"/>
          </p:cNvSpPr>
          <p:nvPr>
            <p:ph idx="1"/>
          </p:nvPr>
        </p:nvSpPr>
        <p:spPr>
          <a:xfrm>
            <a:off x="838200" y="3802224"/>
            <a:ext cx="10515600" cy="4351338"/>
          </a:xfrm>
        </p:spPr>
        <p:txBody>
          <a:bodyPr>
            <a:normAutofit/>
          </a:bodyPr>
          <a:lstStyle/>
          <a:p>
            <a:pPr>
              <a:lnSpc>
                <a:spcPct val="100000"/>
              </a:lnSpc>
            </a:pPr>
            <a:r>
              <a:rPr lang="en-GB" sz="2000" dirty="0"/>
              <a:t>The cost for university is called a </a:t>
            </a:r>
            <a:r>
              <a:rPr lang="en-GB" sz="2000" b="1" dirty="0"/>
              <a:t>tuition fee</a:t>
            </a:r>
            <a:r>
              <a:rPr lang="en-GB" sz="2000" dirty="0"/>
              <a:t>. </a:t>
            </a:r>
          </a:p>
          <a:p>
            <a:pPr>
              <a:lnSpc>
                <a:spcPct val="100000"/>
              </a:lnSpc>
            </a:pPr>
            <a:r>
              <a:rPr lang="en-GB" sz="2000" dirty="0"/>
              <a:t>The current fee for a standard full-time course is </a:t>
            </a:r>
            <a:r>
              <a:rPr lang="en-GB" sz="2000" b="1" dirty="0"/>
              <a:t>£9,250 </a:t>
            </a:r>
            <a:r>
              <a:rPr lang="en-GB" sz="2000" dirty="0"/>
              <a:t>per year. </a:t>
            </a:r>
          </a:p>
          <a:p>
            <a:pPr>
              <a:lnSpc>
                <a:spcPct val="100000"/>
              </a:lnSpc>
            </a:pPr>
            <a:r>
              <a:rPr lang="en-GB" sz="2000" dirty="0"/>
              <a:t>You don’t pay tuition fees upfront, instead, you apply for a student loan and this is paid to the university directly by the Student Loans Company. </a:t>
            </a:r>
          </a:p>
          <a:p>
            <a:pPr>
              <a:lnSpc>
                <a:spcPct val="100000"/>
              </a:lnSpc>
            </a:pPr>
            <a:r>
              <a:rPr lang="en-GB" sz="2000" dirty="0"/>
              <a:t>You apply for your loan through student finance on the government website. Tuition fee loans go directly to your university or college.</a:t>
            </a:r>
            <a:endParaRPr lang="en-GB" sz="1800" dirty="0"/>
          </a:p>
          <a:p>
            <a:pPr>
              <a:lnSpc>
                <a:spcPct val="100000"/>
              </a:lnSpc>
            </a:pPr>
            <a:endParaRPr lang="en-GB" sz="1800" dirty="0"/>
          </a:p>
          <a:p>
            <a:pPr>
              <a:lnSpc>
                <a:spcPct val="100000"/>
              </a:lnSpc>
            </a:pPr>
            <a:endParaRPr lang="en-GB" sz="1800" dirty="0"/>
          </a:p>
          <a:p>
            <a:pPr>
              <a:lnSpc>
                <a:spcPct val="100000"/>
              </a:lnSpc>
            </a:pPr>
            <a:endParaRPr lang="en-GB" sz="1800" dirty="0"/>
          </a:p>
          <a:p>
            <a:pPr marL="0" indent="0">
              <a:lnSpc>
                <a:spcPct val="100000"/>
              </a:lnSpc>
              <a:buNone/>
            </a:pPr>
            <a:endParaRPr lang="en-GB" sz="1800" dirty="0"/>
          </a:p>
        </p:txBody>
      </p:sp>
    </p:spTree>
    <p:extLst>
      <p:ext uri="{BB962C8B-B14F-4D97-AF65-F5344CB8AC3E}">
        <p14:creationId xmlns:p14="http://schemas.microsoft.com/office/powerpoint/2010/main" val="107486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E68F4-4147-4EFE-977E-075F7BBDD4A5}"/>
              </a:ext>
            </a:extLst>
          </p:cNvPr>
          <p:cNvSpPr>
            <a:spLocks noGrp="1"/>
          </p:cNvSpPr>
          <p:nvPr>
            <p:ph idx="1"/>
          </p:nvPr>
        </p:nvSpPr>
        <p:spPr>
          <a:xfrm>
            <a:off x="838200" y="2048230"/>
            <a:ext cx="10515600" cy="4351338"/>
          </a:xfrm>
        </p:spPr>
        <p:txBody>
          <a:bodyPr>
            <a:normAutofit/>
          </a:bodyPr>
          <a:lstStyle/>
          <a:p>
            <a:pPr>
              <a:lnSpc>
                <a:spcPct val="100000"/>
              </a:lnSpc>
            </a:pPr>
            <a:r>
              <a:rPr lang="en-GB" sz="1800" b="1" dirty="0"/>
              <a:t>Living costs </a:t>
            </a:r>
            <a:r>
              <a:rPr lang="en-GB" sz="1800" dirty="0"/>
              <a:t>are different because how much a student is entitled to is based on household income. Therefore, students may need to look at other ways to cover living costs, e.g. getting a part time job, applying for a scholarship etc. You can check how much maintenance loan a student would be eligible for on the government website now: </a:t>
            </a:r>
            <a:r>
              <a:rPr lang="en-GB" sz="1800" dirty="0">
                <a:hlinkClick r:id="rId3"/>
              </a:rPr>
              <a:t>https://www.gov.uk/student-finance-calculator</a:t>
            </a:r>
            <a:endParaRPr lang="en-GB" sz="1800" dirty="0"/>
          </a:p>
          <a:p>
            <a:pPr>
              <a:lnSpc>
                <a:spcPct val="100000"/>
              </a:lnSpc>
            </a:pPr>
            <a:endParaRPr lang="en-GB" sz="1800" dirty="0"/>
          </a:p>
          <a:p>
            <a:pPr>
              <a:lnSpc>
                <a:spcPct val="100000"/>
              </a:lnSpc>
            </a:pPr>
            <a:endParaRPr lang="en-GB" sz="1800" dirty="0"/>
          </a:p>
          <a:p>
            <a:pPr marL="0" indent="0">
              <a:lnSpc>
                <a:spcPct val="100000"/>
              </a:lnSpc>
              <a:buNone/>
            </a:pPr>
            <a:endParaRPr lang="en-GB" sz="1800" dirty="0"/>
          </a:p>
        </p:txBody>
      </p:sp>
      <p:pic>
        <p:nvPicPr>
          <p:cNvPr id="4" name="Picture 3">
            <a:extLst>
              <a:ext uri="{FF2B5EF4-FFF2-40B4-BE49-F238E27FC236}">
                <a16:creationId xmlns:a16="http://schemas.microsoft.com/office/drawing/2014/main" id="{B62A58BA-0726-4E8C-9B1D-8C1E4226024D}"/>
              </a:ext>
            </a:extLst>
          </p:cNvPr>
          <p:cNvPicPr>
            <a:picLocks noChangeAspect="1"/>
          </p:cNvPicPr>
          <p:nvPr/>
        </p:nvPicPr>
        <p:blipFill>
          <a:blip r:embed="rId4"/>
          <a:stretch>
            <a:fillRect/>
          </a:stretch>
        </p:blipFill>
        <p:spPr>
          <a:xfrm>
            <a:off x="3095625" y="3279245"/>
            <a:ext cx="5518040" cy="2901421"/>
          </a:xfrm>
          <a:prstGeom prst="rect">
            <a:avLst/>
          </a:prstGeom>
        </p:spPr>
      </p:pic>
    </p:spTree>
    <p:extLst>
      <p:ext uri="{BB962C8B-B14F-4D97-AF65-F5344CB8AC3E}">
        <p14:creationId xmlns:p14="http://schemas.microsoft.com/office/powerpoint/2010/main" val="361976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CE59-9CCB-4179-AC84-A9C6B6894860}"/>
              </a:ext>
            </a:extLst>
          </p:cNvPr>
          <p:cNvSpPr>
            <a:spLocks noGrp="1"/>
          </p:cNvSpPr>
          <p:nvPr>
            <p:ph type="title"/>
          </p:nvPr>
        </p:nvSpPr>
        <p:spPr>
          <a:xfrm>
            <a:off x="417984" y="1803539"/>
            <a:ext cx="10515600" cy="856818"/>
          </a:xfrm>
        </p:spPr>
        <p:txBody>
          <a:bodyPr>
            <a:normAutofit fontScale="90000"/>
          </a:bodyPr>
          <a:lstStyle/>
          <a:p>
            <a:br>
              <a:rPr lang="en-GB" sz="4000" b="1" dirty="0">
                <a:latin typeface="+mn-lt"/>
              </a:rPr>
            </a:br>
            <a:r>
              <a:rPr lang="en-GB" b="1" dirty="0">
                <a:latin typeface="+mn-lt"/>
              </a:rPr>
              <a:t>After university…</a:t>
            </a:r>
            <a:endParaRPr lang="en-GB" sz="4000" b="1" dirty="0">
              <a:latin typeface="+mn-lt"/>
            </a:endParaRPr>
          </a:p>
        </p:txBody>
      </p:sp>
      <p:sp>
        <p:nvSpPr>
          <p:cNvPr id="3" name="Content Placeholder 2">
            <a:extLst>
              <a:ext uri="{FF2B5EF4-FFF2-40B4-BE49-F238E27FC236}">
                <a16:creationId xmlns:a16="http://schemas.microsoft.com/office/drawing/2014/main" id="{9B1E68F4-4147-4EFE-977E-075F7BBDD4A5}"/>
              </a:ext>
            </a:extLst>
          </p:cNvPr>
          <p:cNvSpPr>
            <a:spLocks noGrp="1"/>
          </p:cNvSpPr>
          <p:nvPr>
            <p:ph idx="1"/>
          </p:nvPr>
        </p:nvSpPr>
        <p:spPr>
          <a:xfrm>
            <a:off x="838200" y="2803702"/>
            <a:ext cx="10515600" cy="4351338"/>
          </a:xfrm>
        </p:spPr>
        <p:txBody>
          <a:bodyPr>
            <a:normAutofit/>
          </a:bodyPr>
          <a:lstStyle/>
          <a:p>
            <a:pPr>
              <a:lnSpc>
                <a:spcPct val="100000"/>
              </a:lnSpc>
            </a:pPr>
            <a:endParaRPr lang="en-GB" sz="1800" dirty="0"/>
          </a:p>
          <a:p>
            <a:pPr>
              <a:lnSpc>
                <a:spcPct val="100000"/>
              </a:lnSpc>
            </a:pPr>
            <a:r>
              <a:rPr lang="en-GB" sz="1600" dirty="0"/>
              <a:t>Students only start paying it back in the April after they've graduated, and only when they start earning over a certain level of income. The threshold is currently </a:t>
            </a:r>
            <a:r>
              <a:rPr lang="en-GB" sz="1600" b="1" dirty="0"/>
              <a:t>£27, 295 </a:t>
            </a:r>
            <a:r>
              <a:rPr lang="en-GB" sz="1600" dirty="0"/>
              <a:t>(this is expected to go up each year). </a:t>
            </a:r>
          </a:p>
          <a:p>
            <a:pPr>
              <a:lnSpc>
                <a:spcPct val="100000"/>
              </a:lnSpc>
            </a:pPr>
            <a:r>
              <a:rPr lang="en-GB" sz="1600" dirty="0"/>
              <a:t>Interest is applied to your loan at RPI plus 3% per year but you will still pay the same amount back each month – it’ll just take longer.</a:t>
            </a:r>
          </a:p>
          <a:p>
            <a:pPr>
              <a:lnSpc>
                <a:spcPct val="100000"/>
              </a:lnSpc>
            </a:pPr>
            <a:r>
              <a:rPr lang="en-GB" sz="1600" dirty="0"/>
              <a:t>Most graduates will never pay the full amount back. If you earn under £27, 295 you’ll never pay it back and after 30 years the debt is wiped.</a:t>
            </a:r>
          </a:p>
          <a:p>
            <a:pPr>
              <a:lnSpc>
                <a:spcPct val="100000"/>
              </a:lnSpc>
            </a:pPr>
            <a:r>
              <a:rPr lang="en-GB" sz="1600" dirty="0"/>
              <a:t>Taking out a student loan does not affect your credit rating. You can still apply for other loans like a mortgage for buying a house.</a:t>
            </a:r>
          </a:p>
          <a:p>
            <a:pPr marL="0" indent="0">
              <a:lnSpc>
                <a:spcPct val="100000"/>
              </a:lnSpc>
              <a:buNone/>
            </a:pPr>
            <a:endParaRPr lang="en-GB" sz="1800" dirty="0"/>
          </a:p>
        </p:txBody>
      </p:sp>
      <p:sp>
        <p:nvSpPr>
          <p:cNvPr id="5" name="Rectangle 4">
            <a:extLst>
              <a:ext uri="{FF2B5EF4-FFF2-40B4-BE49-F238E27FC236}">
                <a16:creationId xmlns:a16="http://schemas.microsoft.com/office/drawing/2014/main" id="{36443802-5BD4-4ADB-8D40-8F0B6FCA0D81}"/>
              </a:ext>
            </a:extLst>
          </p:cNvPr>
          <p:cNvSpPr/>
          <p:nvPr/>
        </p:nvSpPr>
        <p:spPr>
          <a:xfrm>
            <a:off x="6404567" y="1660194"/>
            <a:ext cx="2731453" cy="369332"/>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en-GB" dirty="0">
                <a:hlinkClick r:id="rId3"/>
              </a:rPr>
              <a:t>https://www.ucas.com/sfe</a:t>
            </a:r>
            <a:r>
              <a:rPr lang="en-GB" dirty="0"/>
              <a:t> </a:t>
            </a:r>
          </a:p>
        </p:txBody>
      </p:sp>
      <p:sp>
        <p:nvSpPr>
          <p:cNvPr id="6" name="Rectangle 5">
            <a:extLst>
              <a:ext uri="{FF2B5EF4-FFF2-40B4-BE49-F238E27FC236}">
                <a16:creationId xmlns:a16="http://schemas.microsoft.com/office/drawing/2014/main" id="{984ADBBB-245E-4D7E-8262-CD43C3BB107F}"/>
              </a:ext>
            </a:extLst>
          </p:cNvPr>
          <p:cNvSpPr/>
          <p:nvPr/>
        </p:nvSpPr>
        <p:spPr>
          <a:xfrm>
            <a:off x="5606298" y="2277559"/>
            <a:ext cx="6096000" cy="646331"/>
          </a:xfrm>
          <a:prstGeom prst="rect">
            <a:avLst/>
          </a:prstGeom>
          <a:ln w="38100"/>
        </p:spPr>
        <p:style>
          <a:lnRef idx="2">
            <a:schemeClr val="accent4"/>
          </a:lnRef>
          <a:fillRef idx="1">
            <a:schemeClr val="lt1"/>
          </a:fillRef>
          <a:effectRef idx="0">
            <a:schemeClr val="accent4"/>
          </a:effectRef>
          <a:fontRef idx="minor">
            <a:schemeClr val="dk1"/>
          </a:fontRef>
        </p:style>
        <p:txBody>
          <a:bodyPr>
            <a:spAutoFit/>
          </a:bodyPr>
          <a:lstStyle/>
          <a:p>
            <a:r>
              <a:rPr lang="en-GB" dirty="0">
                <a:hlinkClick r:id="rId4"/>
              </a:rPr>
              <a:t>https://www.moneyadviceservice.org.uk/en/articles/student-finance#how-much-does-university-or-college-cost</a:t>
            </a:r>
            <a:r>
              <a:rPr lang="en-GB" dirty="0"/>
              <a:t> </a:t>
            </a:r>
          </a:p>
        </p:txBody>
      </p:sp>
      <p:sp>
        <p:nvSpPr>
          <p:cNvPr id="4" name="Rectangle 3">
            <a:extLst>
              <a:ext uri="{FF2B5EF4-FFF2-40B4-BE49-F238E27FC236}">
                <a16:creationId xmlns:a16="http://schemas.microsoft.com/office/drawing/2014/main" id="{510868CD-7D50-4D4F-BCBB-22D74B3974C6}"/>
              </a:ext>
            </a:extLst>
          </p:cNvPr>
          <p:cNvSpPr/>
          <p:nvPr/>
        </p:nvSpPr>
        <p:spPr>
          <a:xfrm>
            <a:off x="8232957" y="1102260"/>
            <a:ext cx="3666838" cy="369332"/>
          </a:xfrm>
          <a:prstGeom prst="rect">
            <a:avLst/>
          </a:prstGeom>
          <a:ln w="38100"/>
        </p:spPr>
        <p:style>
          <a:lnRef idx="2">
            <a:schemeClr val="accent6"/>
          </a:lnRef>
          <a:fillRef idx="1">
            <a:schemeClr val="lt1"/>
          </a:fillRef>
          <a:effectRef idx="0">
            <a:schemeClr val="accent6"/>
          </a:effectRef>
          <a:fontRef idx="minor">
            <a:schemeClr val="dk1"/>
          </a:fontRef>
        </p:style>
        <p:txBody>
          <a:bodyPr wrap="none">
            <a:spAutoFit/>
          </a:bodyPr>
          <a:lstStyle/>
          <a:p>
            <a:pPr>
              <a:lnSpc>
                <a:spcPct val="100000"/>
              </a:lnSpc>
            </a:pPr>
            <a:r>
              <a:rPr lang="en-GB" dirty="0">
                <a:hlinkClick r:id="rId5"/>
              </a:rPr>
              <a:t>https://www.gov.uk/student-finance</a:t>
            </a:r>
            <a:r>
              <a:rPr lang="en-GB" dirty="0"/>
              <a:t> </a:t>
            </a:r>
          </a:p>
        </p:txBody>
      </p:sp>
    </p:spTree>
    <p:extLst>
      <p:ext uri="{BB962C8B-B14F-4D97-AF65-F5344CB8AC3E}">
        <p14:creationId xmlns:p14="http://schemas.microsoft.com/office/powerpoint/2010/main" val="105420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E959-F0F4-4982-B773-97FBB6170B82}"/>
              </a:ext>
            </a:extLst>
          </p:cNvPr>
          <p:cNvSpPr>
            <a:spLocks noGrp="1"/>
          </p:cNvSpPr>
          <p:nvPr>
            <p:ph type="title"/>
          </p:nvPr>
        </p:nvSpPr>
        <p:spPr>
          <a:xfrm>
            <a:off x="665548" y="2641746"/>
            <a:ext cx="3841376" cy="1222375"/>
          </a:xfrm>
        </p:spPr>
        <p:txBody>
          <a:bodyPr>
            <a:normAutofit/>
          </a:bodyPr>
          <a:lstStyle/>
          <a:p>
            <a:r>
              <a:rPr lang="en-GB" sz="4000" b="1" dirty="0">
                <a:latin typeface="+mn-lt"/>
              </a:rPr>
              <a:t>Studying abroad</a:t>
            </a:r>
          </a:p>
        </p:txBody>
      </p:sp>
      <p:sp>
        <p:nvSpPr>
          <p:cNvPr id="3" name="Content Placeholder 2">
            <a:extLst>
              <a:ext uri="{FF2B5EF4-FFF2-40B4-BE49-F238E27FC236}">
                <a16:creationId xmlns:a16="http://schemas.microsoft.com/office/drawing/2014/main" id="{5DF46565-65AA-4950-BC72-8F0737517FB7}"/>
              </a:ext>
            </a:extLst>
          </p:cNvPr>
          <p:cNvSpPr>
            <a:spLocks noGrp="1"/>
          </p:cNvSpPr>
          <p:nvPr>
            <p:ph idx="1"/>
          </p:nvPr>
        </p:nvSpPr>
        <p:spPr>
          <a:xfrm>
            <a:off x="5035342" y="2067059"/>
            <a:ext cx="10515600" cy="4351338"/>
          </a:xfrm>
        </p:spPr>
        <p:txBody>
          <a:bodyPr>
            <a:normAutofit/>
          </a:bodyPr>
          <a:lstStyle/>
          <a:p>
            <a:pPr marL="0" indent="0">
              <a:buNone/>
            </a:pPr>
            <a:r>
              <a:rPr lang="en-GB" sz="1800" b="1" dirty="0"/>
              <a:t>5 reasons to Study Abroad</a:t>
            </a:r>
          </a:p>
          <a:p>
            <a:r>
              <a:rPr lang="en-GB" sz="1800" dirty="0"/>
              <a:t>1 - See (more of) the world</a:t>
            </a:r>
          </a:p>
          <a:p>
            <a:r>
              <a:rPr lang="en-GB" sz="1800" dirty="0"/>
              <a:t>2 - Enhance your career opportunities</a:t>
            </a:r>
          </a:p>
          <a:p>
            <a:r>
              <a:rPr lang="en-GB" sz="1800" dirty="0"/>
              <a:t>3 - Experience more cultures and lifestyles</a:t>
            </a:r>
          </a:p>
          <a:p>
            <a:r>
              <a:rPr lang="en-GB" sz="1800" dirty="0"/>
              <a:t>4 - Improve your language, communication and life skills</a:t>
            </a:r>
          </a:p>
          <a:p>
            <a:r>
              <a:rPr lang="en-GB" sz="1800" dirty="0"/>
              <a:t>5 - Meet new people and make new friends.</a:t>
            </a:r>
          </a:p>
          <a:p>
            <a:pPr marL="0" indent="0">
              <a:buNone/>
            </a:pPr>
            <a:endParaRPr lang="en-GB" dirty="0"/>
          </a:p>
        </p:txBody>
      </p:sp>
      <p:sp>
        <p:nvSpPr>
          <p:cNvPr id="4" name="Rectangle 3">
            <a:extLst>
              <a:ext uri="{FF2B5EF4-FFF2-40B4-BE49-F238E27FC236}">
                <a16:creationId xmlns:a16="http://schemas.microsoft.com/office/drawing/2014/main" id="{E1AEDDAB-2FFB-45BB-A85D-1513BBA58399}"/>
              </a:ext>
            </a:extLst>
          </p:cNvPr>
          <p:cNvSpPr/>
          <p:nvPr/>
        </p:nvSpPr>
        <p:spPr>
          <a:xfrm>
            <a:off x="2195221" y="5047595"/>
            <a:ext cx="7298734" cy="646331"/>
          </a:xfrm>
          <a:prstGeom prst="rect">
            <a:avLst/>
          </a:prstGeom>
        </p:spPr>
        <p:txBody>
          <a:bodyPr wrap="square">
            <a:spAutoFit/>
          </a:bodyPr>
          <a:lstStyle/>
          <a:p>
            <a:pPr algn="ctr"/>
            <a:r>
              <a:rPr lang="en-GB" b="1" dirty="0"/>
              <a:t>Please speak to Mr Sully if you are thinking about applying to study abroad - </a:t>
            </a:r>
            <a:r>
              <a:rPr lang="en-GB" b="1" dirty="0">
                <a:hlinkClick r:id="rId3"/>
              </a:rPr>
              <a:t>nsully7nrq@nsix.org.uk</a:t>
            </a:r>
            <a:r>
              <a:rPr lang="en-GB" b="1" dirty="0"/>
              <a:t>  </a:t>
            </a:r>
          </a:p>
        </p:txBody>
      </p:sp>
    </p:spTree>
    <p:extLst>
      <p:ext uri="{BB962C8B-B14F-4D97-AF65-F5344CB8AC3E}">
        <p14:creationId xmlns:p14="http://schemas.microsoft.com/office/powerpoint/2010/main" val="3999538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1BBF-BDA6-4B5F-8923-020F70B581A3}"/>
              </a:ext>
            </a:extLst>
          </p:cNvPr>
          <p:cNvSpPr>
            <a:spLocks noGrp="1"/>
          </p:cNvSpPr>
          <p:nvPr>
            <p:ph type="title"/>
          </p:nvPr>
        </p:nvSpPr>
        <p:spPr>
          <a:xfrm>
            <a:off x="452717" y="1907054"/>
            <a:ext cx="10515600" cy="1325563"/>
          </a:xfrm>
        </p:spPr>
        <p:txBody>
          <a:bodyPr>
            <a:normAutofit/>
          </a:bodyPr>
          <a:lstStyle/>
          <a:p>
            <a:r>
              <a:rPr lang="en-GB" sz="3600" b="1" dirty="0">
                <a:latin typeface="+mn-lt"/>
              </a:rPr>
              <a:t>Gap Year</a:t>
            </a:r>
          </a:p>
        </p:txBody>
      </p:sp>
      <p:sp>
        <p:nvSpPr>
          <p:cNvPr id="3" name="Content Placeholder 2">
            <a:extLst>
              <a:ext uri="{FF2B5EF4-FFF2-40B4-BE49-F238E27FC236}">
                <a16:creationId xmlns:a16="http://schemas.microsoft.com/office/drawing/2014/main" id="{92A49A33-BDCB-4E4B-8F4D-1B42EFB54D5D}"/>
              </a:ext>
            </a:extLst>
          </p:cNvPr>
          <p:cNvSpPr>
            <a:spLocks noGrp="1"/>
          </p:cNvSpPr>
          <p:nvPr>
            <p:ph idx="1"/>
          </p:nvPr>
        </p:nvSpPr>
        <p:spPr>
          <a:xfrm>
            <a:off x="452717" y="3102229"/>
            <a:ext cx="7947212" cy="4351338"/>
          </a:xfrm>
        </p:spPr>
        <p:txBody>
          <a:bodyPr>
            <a:normAutofit/>
          </a:bodyPr>
          <a:lstStyle/>
          <a:p>
            <a:pPr marL="0" indent="0">
              <a:lnSpc>
                <a:spcPct val="100000"/>
              </a:lnSpc>
              <a:buNone/>
            </a:pPr>
            <a:r>
              <a:rPr lang="en-GB" sz="1800" dirty="0"/>
              <a:t>It is up to the student to plan what they will do with their time. </a:t>
            </a:r>
          </a:p>
          <a:p>
            <a:pPr marL="0" indent="0">
              <a:lnSpc>
                <a:spcPct val="100000"/>
              </a:lnSpc>
              <a:buNone/>
            </a:pPr>
            <a:r>
              <a:rPr lang="en-GB" sz="1800" dirty="0"/>
              <a:t>If a student is thinking about going to university after their gap year, we would advise them to apply now and defer their entry. </a:t>
            </a:r>
          </a:p>
        </p:txBody>
      </p:sp>
      <p:sp>
        <p:nvSpPr>
          <p:cNvPr id="4" name="Rectangle 3">
            <a:extLst>
              <a:ext uri="{FF2B5EF4-FFF2-40B4-BE49-F238E27FC236}">
                <a16:creationId xmlns:a16="http://schemas.microsoft.com/office/drawing/2014/main" id="{14AD8006-BCA3-48BA-9132-06066277A669}"/>
              </a:ext>
            </a:extLst>
          </p:cNvPr>
          <p:cNvSpPr/>
          <p:nvPr/>
        </p:nvSpPr>
        <p:spPr>
          <a:xfrm>
            <a:off x="7082118" y="1392726"/>
            <a:ext cx="4276166" cy="1477328"/>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n-GB" b="1" dirty="0"/>
              <a:t>Most people choose to:</a:t>
            </a:r>
          </a:p>
          <a:p>
            <a:pPr marL="285750" indent="-285750">
              <a:buFont typeface="Arial" panose="020B0604020202020204" pitchFamily="34" charset="0"/>
              <a:buChar char="•"/>
            </a:pPr>
            <a:r>
              <a:rPr lang="en-GB" dirty="0"/>
              <a:t>Travel the world</a:t>
            </a:r>
          </a:p>
          <a:p>
            <a:pPr marL="285750" indent="-285750">
              <a:buFont typeface="Arial" panose="020B0604020202020204" pitchFamily="34" charset="0"/>
              <a:buChar char="•"/>
            </a:pPr>
            <a:r>
              <a:rPr lang="en-GB" dirty="0"/>
              <a:t>Volunteer abroad</a:t>
            </a:r>
          </a:p>
          <a:p>
            <a:pPr marL="285750" indent="-285750">
              <a:buFont typeface="Arial" panose="020B0604020202020204" pitchFamily="34" charset="0"/>
              <a:buChar char="•"/>
            </a:pPr>
            <a:r>
              <a:rPr lang="en-GB" dirty="0"/>
              <a:t>Earn a bit of money</a:t>
            </a:r>
          </a:p>
          <a:p>
            <a:pPr marL="285750" indent="-285750">
              <a:buFont typeface="Arial" panose="020B0604020202020204" pitchFamily="34" charset="0"/>
              <a:buChar char="•"/>
            </a:pPr>
            <a:r>
              <a:rPr lang="en-GB" dirty="0"/>
              <a:t>Boost your CV with an internship abroad</a:t>
            </a:r>
          </a:p>
        </p:txBody>
      </p:sp>
    </p:spTree>
    <p:extLst>
      <p:ext uri="{BB962C8B-B14F-4D97-AF65-F5344CB8AC3E}">
        <p14:creationId xmlns:p14="http://schemas.microsoft.com/office/powerpoint/2010/main" val="1445815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A725A-3937-4C6D-A19E-50F8948C6A1E}"/>
              </a:ext>
            </a:extLst>
          </p:cNvPr>
          <p:cNvSpPr>
            <a:spLocks noGrp="1"/>
          </p:cNvSpPr>
          <p:nvPr>
            <p:ph idx="1"/>
          </p:nvPr>
        </p:nvSpPr>
        <p:spPr>
          <a:xfrm>
            <a:off x="7467597" y="1804962"/>
            <a:ext cx="4038600" cy="1864939"/>
          </a:xfrm>
          <a:ln w="38100"/>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pPr marL="0" indent="0" algn="l">
              <a:lnSpc>
                <a:spcPct val="120000"/>
              </a:lnSpc>
              <a:buNone/>
            </a:pPr>
            <a:r>
              <a:rPr lang="en-GB" sz="6400" b="1" i="0" dirty="0">
                <a:effectLst/>
                <a:latin typeface="Calibri  "/>
              </a:rPr>
              <a:t>The types of apprenticeship are:</a:t>
            </a:r>
          </a:p>
          <a:p>
            <a:pPr algn="l">
              <a:lnSpc>
                <a:spcPct val="120000"/>
              </a:lnSpc>
              <a:buFont typeface="Arial" panose="020B0604020202020204" pitchFamily="34" charset="0"/>
              <a:buChar char="•"/>
            </a:pPr>
            <a:r>
              <a:rPr lang="en-GB" sz="6400" b="0" i="0" u="none" strike="noStrike" dirty="0">
                <a:solidFill>
                  <a:srgbClr val="1077D0"/>
                </a:solidFill>
                <a:effectLst/>
                <a:latin typeface="Calibri  "/>
                <a:hlinkClick r:id="rId3"/>
              </a:rPr>
              <a:t>Intermediate apprenticeships</a:t>
            </a:r>
            <a:r>
              <a:rPr lang="en-GB" sz="6400" b="0" i="0" dirty="0">
                <a:solidFill>
                  <a:srgbClr val="333333"/>
                </a:solidFill>
                <a:effectLst/>
                <a:latin typeface="Calibri  "/>
              </a:rPr>
              <a:t> </a:t>
            </a:r>
            <a:r>
              <a:rPr lang="en-GB" sz="6400" b="0" i="0" dirty="0">
                <a:effectLst/>
                <a:latin typeface="Calibri  "/>
              </a:rPr>
              <a:t>(Level 2)</a:t>
            </a:r>
          </a:p>
          <a:p>
            <a:pPr algn="l">
              <a:lnSpc>
                <a:spcPct val="120000"/>
              </a:lnSpc>
              <a:buFont typeface="Arial" panose="020B0604020202020204" pitchFamily="34" charset="0"/>
              <a:buChar char="•"/>
            </a:pPr>
            <a:r>
              <a:rPr lang="en-GB" sz="6400" b="0" i="0" u="none" strike="noStrike" dirty="0">
                <a:solidFill>
                  <a:srgbClr val="1077D0"/>
                </a:solidFill>
                <a:effectLst/>
                <a:latin typeface="Calibri  "/>
                <a:hlinkClick r:id="rId4"/>
              </a:rPr>
              <a:t>Advanced apprenticeships</a:t>
            </a:r>
            <a:r>
              <a:rPr lang="en-GB" sz="6400" b="0" i="0" dirty="0">
                <a:solidFill>
                  <a:srgbClr val="333333"/>
                </a:solidFill>
                <a:effectLst/>
                <a:latin typeface="Calibri  "/>
              </a:rPr>
              <a:t> </a:t>
            </a:r>
            <a:r>
              <a:rPr lang="en-GB" sz="6400" b="0" i="0" dirty="0">
                <a:effectLst/>
                <a:latin typeface="Calibri  "/>
              </a:rPr>
              <a:t>(Level 3) </a:t>
            </a:r>
          </a:p>
          <a:p>
            <a:pPr algn="l">
              <a:lnSpc>
                <a:spcPct val="120000"/>
              </a:lnSpc>
              <a:buFont typeface="Arial" panose="020B0604020202020204" pitchFamily="34" charset="0"/>
              <a:buChar char="•"/>
            </a:pPr>
            <a:r>
              <a:rPr lang="en-GB" sz="6400" b="0" i="0" u="none" strike="noStrike" dirty="0">
                <a:solidFill>
                  <a:srgbClr val="1077D0"/>
                </a:solidFill>
                <a:effectLst/>
                <a:latin typeface="Calibri  "/>
                <a:hlinkClick r:id="rId5"/>
              </a:rPr>
              <a:t>Higher apprenticeships</a:t>
            </a:r>
            <a:r>
              <a:rPr lang="en-GB" sz="6400" b="0" i="0" dirty="0">
                <a:solidFill>
                  <a:srgbClr val="333333"/>
                </a:solidFill>
                <a:effectLst/>
                <a:latin typeface="Calibri  "/>
              </a:rPr>
              <a:t> </a:t>
            </a:r>
            <a:r>
              <a:rPr lang="en-GB" sz="6400" b="0" i="0" dirty="0">
                <a:effectLst/>
                <a:latin typeface="Calibri  "/>
              </a:rPr>
              <a:t>(Level 4 and above)</a:t>
            </a:r>
          </a:p>
          <a:p>
            <a:pPr algn="l">
              <a:lnSpc>
                <a:spcPct val="120000"/>
              </a:lnSpc>
              <a:buFont typeface="Arial" panose="020B0604020202020204" pitchFamily="34" charset="0"/>
              <a:buChar char="•"/>
            </a:pPr>
            <a:r>
              <a:rPr lang="en-GB" sz="6400" b="0" i="0" u="none" strike="noStrike" dirty="0">
                <a:solidFill>
                  <a:srgbClr val="1077D0"/>
                </a:solidFill>
                <a:effectLst/>
                <a:latin typeface="Calibri  "/>
                <a:hlinkClick r:id="rId6"/>
              </a:rPr>
              <a:t>Degree apprenticeships</a:t>
            </a:r>
            <a:r>
              <a:rPr lang="en-GB" sz="6400" b="0" i="0" dirty="0">
                <a:solidFill>
                  <a:srgbClr val="333333"/>
                </a:solidFill>
                <a:effectLst/>
                <a:latin typeface="Calibri  "/>
              </a:rPr>
              <a:t>  </a:t>
            </a:r>
            <a:r>
              <a:rPr lang="en-GB" sz="6400" b="0" i="0" dirty="0">
                <a:effectLst/>
                <a:latin typeface="Calibri  "/>
              </a:rPr>
              <a:t>(Levels 5 — 7) </a:t>
            </a:r>
          </a:p>
          <a:p>
            <a:pPr marL="0" indent="0">
              <a:buNone/>
            </a:pPr>
            <a:br>
              <a:rPr lang="en-GB" dirty="0"/>
            </a:br>
            <a:endParaRPr lang="en-GB" dirty="0"/>
          </a:p>
        </p:txBody>
      </p:sp>
      <p:sp>
        <p:nvSpPr>
          <p:cNvPr id="6" name="Title 7">
            <a:extLst>
              <a:ext uri="{FF2B5EF4-FFF2-40B4-BE49-F238E27FC236}">
                <a16:creationId xmlns:a16="http://schemas.microsoft.com/office/drawing/2014/main" id="{74C4BCF0-69E7-4954-913F-2F9B73FBE8AB}"/>
              </a:ext>
            </a:extLst>
          </p:cNvPr>
          <p:cNvSpPr txBox="1">
            <a:spLocks noGrp="1"/>
          </p:cNvSpPr>
          <p:nvPr>
            <p:ph type="title"/>
          </p:nvPr>
        </p:nvSpPr>
        <p:spPr>
          <a:xfrm>
            <a:off x="401051" y="1510837"/>
            <a:ext cx="10970677" cy="1426391"/>
          </a:xfrm>
        </p:spPr>
        <p:txBody>
          <a:bodyPr>
            <a:normAutofit/>
          </a:bodyPr>
          <a:lstStyle/>
          <a:p>
            <a:pPr lvl="0"/>
            <a:r>
              <a:rPr lang="en-US" sz="4000" b="1" dirty="0">
                <a:latin typeface="+mn-lt"/>
              </a:rPr>
              <a:t>Apprenticeships</a:t>
            </a:r>
            <a:endParaRPr lang="en-GB" sz="4000" b="1" dirty="0">
              <a:latin typeface="+mn-lt"/>
            </a:endParaRPr>
          </a:p>
        </p:txBody>
      </p:sp>
      <p:sp>
        <p:nvSpPr>
          <p:cNvPr id="8" name="Rectangle 7">
            <a:extLst>
              <a:ext uri="{FF2B5EF4-FFF2-40B4-BE49-F238E27FC236}">
                <a16:creationId xmlns:a16="http://schemas.microsoft.com/office/drawing/2014/main" id="{24AFF422-A09F-44C5-A4F6-444368A8A07D}"/>
              </a:ext>
            </a:extLst>
          </p:cNvPr>
          <p:cNvSpPr/>
          <p:nvPr/>
        </p:nvSpPr>
        <p:spPr>
          <a:xfrm>
            <a:off x="968189" y="2841537"/>
            <a:ext cx="6096000" cy="3139321"/>
          </a:xfrm>
          <a:prstGeom prst="rect">
            <a:avLst/>
          </a:prstGeom>
        </p:spPr>
        <p:txBody>
          <a:bodyPr>
            <a:spAutoFit/>
          </a:bodyPr>
          <a:lstStyle/>
          <a:p>
            <a:pPr marL="285750" indent="-285750">
              <a:buFont typeface="Arial" panose="020B0604020202020204" pitchFamily="34" charset="0"/>
              <a:buChar char="•"/>
            </a:pPr>
            <a:r>
              <a:rPr lang="en-GB" dirty="0">
                <a:solidFill>
                  <a:srgbClr val="0B0C0C"/>
                </a:solidFill>
              </a:rPr>
              <a:t>An apprenticeship is a job where you learn, gain experience and get paid. </a:t>
            </a:r>
          </a:p>
          <a:p>
            <a:pPr marL="285750" indent="-285750">
              <a:buFont typeface="Arial" panose="020B0604020202020204" pitchFamily="34" charset="0"/>
              <a:buChar char="•"/>
            </a:pPr>
            <a:r>
              <a:rPr lang="en-GB" dirty="0">
                <a:solidFill>
                  <a:srgbClr val="0B0C0C"/>
                </a:solidFill>
              </a:rPr>
              <a:t>You’re an employee with a contract of employment and holiday leave. </a:t>
            </a:r>
          </a:p>
          <a:p>
            <a:pPr marL="285750" indent="-285750">
              <a:buFont typeface="Arial" panose="020B0604020202020204" pitchFamily="34" charset="0"/>
              <a:buChar char="•"/>
            </a:pPr>
            <a:r>
              <a:rPr lang="en-GB" dirty="0">
                <a:solidFill>
                  <a:srgbClr val="0B0C0C"/>
                </a:solidFill>
              </a:rPr>
              <a:t>By the end of an apprenticeship, you'll have the right skills and knowledge needed for your chosen career.</a:t>
            </a:r>
          </a:p>
          <a:p>
            <a:pPr marL="285750" indent="-285750">
              <a:buFont typeface="Arial" panose="020B0604020202020204" pitchFamily="34" charset="0"/>
              <a:buChar char="•"/>
            </a:pPr>
            <a:r>
              <a:rPr lang="en-GB" dirty="0">
                <a:solidFill>
                  <a:srgbClr val="0B0C0C"/>
                </a:solidFill>
              </a:rPr>
              <a:t>It can take between one and 6 years to complete an apprenticeship depending on which one you choose, what level it is and your previous experience. </a:t>
            </a:r>
          </a:p>
          <a:p>
            <a:pPr marL="285750" indent="-285750">
              <a:buFont typeface="Arial" panose="020B0604020202020204" pitchFamily="34" charset="0"/>
              <a:buChar char="•"/>
            </a:pPr>
            <a:r>
              <a:rPr lang="en-GB" dirty="0">
                <a:solidFill>
                  <a:srgbClr val="0B0C0C"/>
                </a:solidFill>
              </a:rPr>
              <a:t>It’s funded from contributions made by the government and your employer.</a:t>
            </a:r>
            <a:endParaRPr lang="en-GB" b="0" i="0" dirty="0">
              <a:solidFill>
                <a:srgbClr val="0B0C0C"/>
              </a:solidFill>
              <a:effectLst/>
            </a:endParaRPr>
          </a:p>
        </p:txBody>
      </p:sp>
    </p:spTree>
    <p:extLst>
      <p:ext uri="{BB962C8B-B14F-4D97-AF65-F5344CB8AC3E}">
        <p14:creationId xmlns:p14="http://schemas.microsoft.com/office/powerpoint/2010/main" val="205024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2E4D38-0275-42B7-9129-FA4253A94566}"/>
              </a:ext>
            </a:extLst>
          </p:cNvPr>
          <p:cNvPicPr>
            <a:picLocks noChangeAspect="1"/>
          </p:cNvPicPr>
          <p:nvPr/>
        </p:nvPicPr>
        <p:blipFill>
          <a:blip r:embed="rId3"/>
          <a:stretch>
            <a:fillRect/>
          </a:stretch>
        </p:blipFill>
        <p:spPr>
          <a:xfrm>
            <a:off x="2866167" y="1751065"/>
            <a:ext cx="8697539" cy="4029637"/>
          </a:xfrm>
          <a:prstGeom prst="rect">
            <a:avLst/>
          </a:prstGeom>
        </p:spPr>
      </p:pic>
      <p:sp>
        <p:nvSpPr>
          <p:cNvPr id="3" name="Title 7">
            <a:extLst>
              <a:ext uri="{FF2B5EF4-FFF2-40B4-BE49-F238E27FC236}">
                <a16:creationId xmlns:a16="http://schemas.microsoft.com/office/drawing/2014/main" id="{6F9512E2-A3A6-4221-8E7A-50CDB514DE6A}"/>
              </a:ext>
            </a:extLst>
          </p:cNvPr>
          <p:cNvSpPr txBox="1">
            <a:spLocks/>
          </p:cNvSpPr>
          <p:nvPr/>
        </p:nvSpPr>
        <p:spPr>
          <a:xfrm>
            <a:off x="438374" y="2715804"/>
            <a:ext cx="2901986" cy="14263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Possible sectors…</a:t>
            </a:r>
            <a:endParaRPr lang="en-GB" sz="4000" b="1" dirty="0">
              <a:latin typeface="+mn-lt"/>
            </a:endParaRPr>
          </a:p>
        </p:txBody>
      </p:sp>
    </p:spTree>
    <p:extLst>
      <p:ext uri="{BB962C8B-B14F-4D97-AF65-F5344CB8AC3E}">
        <p14:creationId xmlns:p14="http://schemas.microsoft.com/office/powerpoint/2010/main" val="4165561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0D0D7F-A02C-479B-907A-7F5ACA7DB874}"/>
              </a:ext>
            </a:extLst>
          </p:cNvPr>
          <p:cNvPicPr>
            <a:picLocks noChangeAspect="1"/>
          </p:cNvPicPr>
          <p:nvPr/>
        </p:nvPicPr>
        <p:blipFill rotWithShape="1">
          <a:blip r:embed="rId3"/>
          <a:srcRect t="10243"/>
          <a:stretch/>
        </p:blipFill>
        <p:spPr>
          <a:xfrm>
            <a:off x="4230659" y="1334986"/>
            <a:ext cx="7146759" cy="4508210"/>
          </a:xfrm>
          <a:prstGeom prst="rect">
            <a:avLst/>
          </a:prstGeom>
        </p:spPr>
      </p:pic>
      <p:sp>
        <p:nvSpPr>
          <p:cNvPr id="3" name="Rectangle 2">
            <a:extLst>
              <a:ext uri="{FF2B5EF4-FFF2-40B4-BE49-F238E27FC236}">
                <a16:creationId xmlns:a16="http://schemas.microsoft.com/office/drawing/2014/main" id="{A8BD2C4A-B274-4C16-A5CB-FEA317901A32}"/>
              </a:ext>
            </a:extLst>
          </p:cNvPr>
          <p:cNvSpPr/>
          <p:nvPr/>
        </p:nvSpPr>
        <p:spPr>
          <a:xfrm>
            <a:off x="3934326" y="5068267"/>
            <a:ext cx="1419727" cy="842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6D8C9A7C-FB1C-485C-8CF8-5BA9ECB1466F}"/>
              </a:ext>
            </a:extLst>
          </p:cNvPr>
          <p:cNvSpPr/>
          <p:nvPr/>
        </p:nvSpPr>
        <p:spPr>
          <a:xfrm>
            <a:off x="4098758" y="5220667"/>
            <a:ext cx="1419727" cy="842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30CF3F3B-EA4A-44C0-8F6E-88159157E87A}"/>
              </a:ext>
            </a:extLst>
          </p:cNvPr>
          <p:cNvSpPr/>
          <p:nvPr/>
        </p:nvSpPr>
        <p:spPr>
          <a:xfrm>
            <a:off x="4371474" y="1334986"/>
            <a:ext cx="2306052" cy="454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7">
            <a:extLst>
              <a:ext uri="{FF2B5EF4-FFF2-40B4-BE49-F238E27FC236}">
                <a16:creationId xmlns:a16="http://schemas.microsoft.com/office/drawing/2014/main" id="{C437DE51-3F91-4A98-A346-0C5F86EE37F8}"/>
              </a:ext>
            </a:extLst>
          </p:cNvPr>
          <p:cNvSpPr txBox="1">
            <a:spLocks/>
          </p:cNvSpPr>
          <p:nvPr/>
        </p:nvSpPr>
        <p:spPr>
          <a:xfrm>
            <a:off x="506108" y="2446500"/>
            <a:ext cx="3428218" cy="26217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Here are just a few employers who have offered apprenticeships in recent years…</a:t>
            </a:r>
            <a:endParaRPr lang="en-GB" sz="3200" b="1" dirty="0">
              <a:latin typeface="+mn-lt"/>
            </a:endParaRPr>
          </a:p>
        </p:txBody>
      </p:sp>
    </p:spTree>
    <p:extLst>
      <p:ext uri="{BB962C8B-B14F-4D97-AF65-F5344CB8AC3E}">
        <p14:creationId xmlns:p14="http://schemas.microsoft.com/office/powerpoint/2010/main" val="1630496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4CF9-374B-4F1B-8290-445AFE61CF11}"/>
              </a:ext>
            </a:extLst>
          </p:cNvPr>
          <p:cNvSpPr>
            <a:spLocks noGrp="1"/>
          </p:cNvSpPr>
          <p:nvPr>
            <p:ph type="title"/>
          </p:nvPr>
        </p:nvSpPr>
        <p:spPr>
          <a:xfrm>
            <a:off x="398928" y="1979238"/>
            <a:ext cx="10515600" cy="1325563"/>
          </a:xfrm>
        </p:spPr>
        <p:txBody>
          <a:bodyPr>
            <a:normAutofit/>
          </a:bodyPr>
          <a:lstStyle/>
          <a:p>
            <a:r>
              <a:rPr lang="en-GB" sz="4000" b="1" dirty="0">
                <a:latin typeface="+mn-lt"/>
              </a:rPr>
              <a:t>How hard is it to get an apprenticeship?</a:t>
            </a:r>
          </a:p>
        </p:txBody>
      </p:sp>
      <p:sp>
        <p:nvSpPr>
          <p:cNvPr id="3" name="Content Placeholder 2">
            <a:extLst>
              <a:ext uri="{FF2B5EF4-FFF2-40B4-BE49-F238E27FC236}">
                <a16:creationId xmlns:a16="http://schemas.microsoft.com/office/drawing/2014/main" id="{5510F5A6-3BE1-4AEA-9840-947A7197B56F}"/>
              </a:ext>
            </a:extLst>
          </p:cNvPr>
          <p:cNvSpPr>
            <a:spLocks noGrp="1"/>
          </p:cNvSpPr>
          <p:nvPr>
            <p:ph idx="1"/>
          </p:nvPr>
        </p:nvSpPr>
        <p:spPr>
          <a:xfrm>
            <a:off x="766482" y="3188259"/>
            <a:ext cx="10515600" cy="4351338"/>
          </a:xfrm>
        </p:spPr>
        <p:txBody>
          <a:bodyPr>
            <a:normAutofit/>
          </a:bodyPr>
          <a:lstStyle/>
          <a:p>
            <a:pPr>
              <a:lnSpc>
                <a:spcPct val="100000"/>
              </a:lnSpc>
            </a:pPr>
            <a:r>
              <a:rPr lang="en-GB" sz="2000" dirty="0"/>
              <a:t>This really depends on which area/industry you are looking to go into, and what is available in the local area.   Lots of advice from Personal Tutors</a:t>
            </a:r>
          </a:p>
          <a:p>
            <a:pPr>
              <a:lnSpc>
                <a:spcPct val="100000"/>
              </a:lnSpc>
            </a:pPr>
            <a:endParaRPr lang="en-GB" sz="2000" dirty="0">
              <a:latin typeface="+mj-lt"/>
            </a:endParaRPr>
          </a:p>
          <a:p>
            <a:pPr>
              <a:lnSpc>
                <a:spcPct val="100000"/>
              </a:lnSpc>
            </a:pPr>
            <a:r>
              <a:rPr lang="en-GB" sz="2000" dirty="0">
                <a:latin typeface="+mj-lt"/>
              </a:rPr>
              <a:t>You need to ensure that you have an excellent application to make you stand out from other candidates – make sure you make the most of any virtual opportunities. </a:t>
            </a:r>
          </a:p>
          <a:p>
            <a:pPr>
              <a:lnSpc>
                <a:spcPct val="100000"/>
              </a:lnSpc>
            </a:pPr>
            <a:endParaRPr lang="en-GB" sz="2000" dirty="0">
              <a:latin typeface="+mj-lt"/>
            </a:endParaRPr>
          </a:p>
          <a:p>
            <a:pPr>
              <a:lnSpc>
                <a:spcPct val="100000"/>
              </a:lnSpc>
            </a:pPr>
            <a:r>
              <a:rPr lang="en-GB" sz="2000" dirty="0">
                <a:latin typeface="+mj-lt"/>
              </a:rPr>
              <a:t>Student still complete a Personal Statement that can then be ‘tweaked’ to specific applications.</a:t>
            </a:r>
          </a:p>
        </p:txBody>
      </p:sp>
    </p:spTree>
    <p:extLst>
      <p:ext uri="{BB962C8B-B14F-4D97-AF65-F5344CB8AC3E}">
        <p14:creationId xmlns:p14="http://schemas.microsoft.com/office/powerpoint/2010/main" val="2894022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76978-E3AE-42E3-9533-85C00E75B41E}"/>
              </a:ext>
            </a:extLst>
          </p:cNvPr>
          <p:cNvSpPr/>
          <p:nvPr/>
        </p:nvSpPr>
        <p:spPr>
          <a:xfrm>
            <a:off x="4822680" y="5041383"/>
            <a:ext cx="5379486" cy="369332"/>
          </a:xfrm>
          <a:prstGeom prst="rect">
            <a:avLst/>
          </a:prstGeom>
        </p:spPr>
        <p:txBody>
          <a:bodyPr wrap="none">
            <a:spAutoFit/>
          </a:bodyPr>
          <a:lstStyle/>
          <a:p>
            <a:r>
              <a:rPr lang="en-GB" dirty="0">
                <a:hlinkClick r:id="rId3"/>
              </a:rPr>
              <a:t>https://www.ucas.com/understanding-apprenticeships</a:t>
            </a:r>
            <a:r>
              <a:rPr lang="en-GB" dirty="0"/>
              <a:t> </a:t>
            </a:r>
          </a:p>
        </p:txBody>
      </p:sp>
      <p:sp>
        <p:nvSpPr>
          <p:cNvPr id="3" name="Rectangle 2">
            <a:extLst>
              <a:ext uri="{FF2B5EF4-FFF2-40B4-BE49-F238E27FC236}">
                <a16:creationId xmlns:a16="http://schemas.microsoft.com/office/drawing/2014/main" id="{7523C08D-7AB8-4C52-BE9A-230D3FF2E123}"/>
              </a:ext>
            </a:extLst>
          </p:cNvPr>
          <p:cNvSpPr/>
          <p:nvPr/>
        </p:nvSpPr>
        <p:spPr>
          <a:xfrm>
            <a:off x="372036" y="2887126"/>
            <a:ext cx="9480176" cy="1200329"/>
          </a:xfrm>
          <a:prstGeom prst="rect">
            <a:avLst/>
          </a:prstGeom>
        </p:spPr>
        <p:txBody>
          <a:bodyPr wrap="square">
            <a:spAutoFit/>
          </a:bodyPr>
          <a:lstStyle/>
          <a:p>
            <a:r>
              <a:rPr lang="en-GB" dirty="0"/>
              <a:t>There is a lot of information available on the Post-18 Google Drive about apprenticeships. The following websites would be the best places to go to start your search:</a:t>
            </a:r>
          </a:p>
          <a:p>
            <a:r>
              <a:rPr lang="en-GB" dirty="0">
                <a:hlinkClick r:id="rId4"/>
              </a:rPr>
              <a:t>https://www.findapprenticeship.service.gov.uk/apprenticeshipsearch</a:t>
            </a:r>
            <a:r>
              <a:rPr lang="en-GB" dirty="0"/>
              <a:t> </a:t>
            </a:r>
          </a:p>
          <a:p>
            <a:r>
              <a:rPr lang="en-GB" dirty="0">
                <a:hlinkClick r:id="rId5"/>
              </a:rPr>
              <a:t>https://careerfinder.ucas.com/jobs/apprenticeship/#browsing</a:t>
            </a:r>
            <a:r>
              <a:rPr lang="en-GB" dirty="0"/>
              <a:t> </a:t>
            </a:r>
          </a:p>
        </p:txBody>
      </p:sp>
      <p:sp>
        <p:nvSpPr>
          <p:cNvPr id="4" name="Title 1">
            <a:extLst>
              <a:ext uri="{FF2B5EF4-FFF2-40B4-BE49-F238E27FC236}">
                <a16:creationId xmlns:a16="http://schemas.microsoft.com/office/drawing/2014/main" id="{B42F6F80-4A62-493D-8657-84FC6B8C4C44}"/>
              </a:ext>
            </a:extLst>
          </p:cNvPr>
          <p:cNvSpPr txBox="1">
            <a:spLocks/>
          </p:cNvSpPr>
          <p:nvPr/>
        </p:nvSpPr>
        <p:spPr>
          <a:xfrm>
            <a:off x="372036" y="215330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Where will I find apprenticeship vacancies? </a:t>
            </a:r>
          </a:p>
        </p:txBody>
      </p:sp>
      <p:sp>
        <p:nvSpPr>
          <p:cNvPr id="5" name="Rectangle 4">
            <a:extLst>
              <a:ext uri="{FF2B5EF4-FFF2-40B4-BE49-F238E27FC236}">
                <a16:creationId xmlns:a16="http://schemas.microsoft.com/office/drawing/2014/main" id="{5686AEDD-B1AC-451F-B58A-6EC7C679DA8E}"/>
              </a:ext>
            </a:extLst>
          </p:cNvPr>
          <p:cNvSpPr/>
          <p:nvPr/>
        </p:nvSpPr>
        <p:spPr>
          <a:xfrm>
            <a:off x="372036" y="4405775"/>
            <a:ext cx="4110317" cy="1200329"/>
          </a:xfrm>
          <a:prstGeom prst="rect">
            <a:avLst/>
          </a:prstGeom>
        </p:spPr>
        <p:txBody>
          <a:bodyPr wrap="square">
            <a:spAutoFit/>
          </a:bodyPr>
          <a:lstStyle/>
          <a:p>
            <a:r>
              <a:rPr lang="en-GB" sz="3600" b="1" dirty="0"/>
              <a:t>How do I find out more information? </a:t>
            </a:r>
          </a:p>
        </p:txBody>
      </p:sp>
      <p:sp>
        <p:nvSpPr>
          <p:cNvPr id="6" name="Rectangle 5">
            <a:extLst>
              <a:ext uri="{FF2B5EF4-FFF2-40B4-BE49-F238E27FC236}">
                <a16:creationId xmlns:a16="http://schemas.microsoft.com/office/drawing/2014/main" id="{303B895E-E36B-43F2-8110-CF712725B0C3}"/>
              </a:ext>
            </a:extLst>
          </p:cNvPr>
          <p:cNvSpPr/>
          <p:nvPr/>
        </p:nvSpPr>
        <p:spPr>
          <a:xfrm>
            <a:off x="4822680" y="4564419"/>
            <a:ext cx="3642407" cy="369332"/>
          </a:xfrm>
          <a:prstGeom prst="rect">
            <a:avLst/>
          </a:prstGeom>
        </p:spPr>
        <p:txBody>
          <a:bodyPr wrap="none">
            <a:spAutoFit/>
          </a:bodyPr>
          <a:lstStyle/>
          <a:p>
            <a:r>
              <a:rPr lang="en-GB" dirty="0">
                <a:hlinkClick r:id="rId6"/>
              </a:rPr>
              <a:t>https://www.apprenticeships.gov.uk</a:t>
            </a:r>
            <a:r>
              <a:rPr lang="en-GB" dirty="0"/>
              <a:t> </a:t>
            </a:r>
          </a:p>
        </p:txBody>
      </p:sp>
      <p:sp>
        <p:nvSpPr>
          <p:cNvPr id="7" name="Rectangle 6">
            <a:extLst>
              <a:ext uri="{FF2B5EF4-FFF2-40B4-BE49-F238E27FC236}">
                <a16:creationId xmlns:a16="http://schemas.microsoft.com/office/drawing/2014/main" id="{1C8CDA89-54FD-4F18-B378-848D6E40180E}"/>
              </a:ext>
            </a:extLst>
          </p:cNvPr>
          <p:cNvSpPr/>
          <p:nvPr/>
        </p:nvSpPr>
        <p:spPr>
          <a:xfrm>
            <a:off x="8658153" y="1153283"/>
            <a:ext cx="3088025" cy="646331"/>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GB" b="1" dirty="0"/>
              <a:t>February 2023 </a:t>
            </a:r>
            <a:r>
              <a:rPr lang="en-GB" dirty="0"/>
              <a:t> </a:t>
            </a:r>
          </a:p>
          <a:p>
            <a:pPr algn="ctr"/>
            <a:r>
              <a:rPr lang="en-GB" dirty="0"/>
              <a:t>National Apprenticeship Week </a:t>
            </a:r>
          </a:p>
        </p:txBody>
      </p:sp>
    </p:spTree>
    <p:extLst>
      <p:ext uri="{BB962C8B-B14F-4D97-AF65-F5344CB8AC3E}">
        <p14:creationId xmlns:p14="http://schemas.microsoft.com/office/powerpoint/2010/main" val="72344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83607ADA-6E4F-448B-9E32-793D582E952C}"/>
              </a:ext>
            </a:extLst>
          </p:cNvPr>
          <p:cNvSpPr>
            <a:spLocks noGrp="1" noChangeArrowheads="1"/>
          </p:cNvSpPr>
          <p:nvPr>
            <p:ph type="title"/>
          </p:nvPr>
        </p:nvSpPr>
        <p:spPr>
          <a:xfrm>
            <a:off x="5948084" y="1203881"/>
            <a:ext cx="6064622" cy="1325563"/>
          </a:xfrm>
        </p:spPr>
        <p:txBody>
          <a:bodyPr>
            <a:noAutofit/>
          </a:bodyPr>
          <a:lstStyle/>
          <a:p>
            <a:pPr eaLnBrk="1" hangingPunct="1"/>
            <a:r>
              <a:rPr lang="en-GB" altLang="en-US" sz="2800" dirty="0"/>
              <a:t>What makes a successful Y13 student &amp; getting the most out of the ‘year’</a:t>
            </a:r>
          </a:p>
        </p:txBody>
      </p:sp>
      <p:sp>
        <p:nvSpPr>
          <p:cNvPr id="41987" name="Rectangle 3">
            <a:extLst>
              <a:ext uri="{FF2B5EF4-FFF2-40B4-BE49-F238E27FC236}">
                <a16:creationId xmlns:a16="http://schemas.microsoft.com/office/drawing/2014/main" id="{6846B3C0-621F-4FF8-B25D-5BBD3125CB5A}"/>
              </a:ext>
            </a:extLst>
          </p:cNvPr>
          <p:cNvSpPr>
            <a:spLocks noGrp="1" noChangeArrowheads="1"/>
          </p:cNvSpPr>
          <p:nvPr>
            <p:ph sz="half" idx="1"/>
          </p:nvPr>
        </p:nvSpPr>
        <p:spPr>
          <a:xfrm>
            <a:off x="515470" y="2529444"/>
            <a:ext cx="4235824" cy="3642846"/>
          </a:xfrm>
        </p:spPr>
        <p:txBody>
          <a:bodyPr>
            <a:normAutofit lnSpcReduction="10000"/>
          </a:bodyPr>
          <a:lstStyle/>
          <a:p>
            <a:pPr marL="0" indent="0">
              <a:buNone/>
              <a:defRPr/>
            </a:pPr>
            <a:r>
              <a:rPr lang="en-GB" altLang="en-US" sz="2400" dirty="0"/>
              <a:t>Key Ingredients of ‘success’:</a:t>
            </a:r>
          </a:p>
          <a:p>
            <a:pPr eaLnBrk="1" hangingPunct="1">
              <a:defRPr/>
            </a:pPr>
            <a:r>
              <a:rPr lang="en-GB" altLang="en-US" sz="2400" dirty="0"/>
              <a:t>Transition from Y12 to Y13</a:t>
            </a:r>
          </a:p>
          <a:p>
            <a:pPr eaLnBrk="1" hangingPunct="1">
              <a:defRPr/>
            </a:pPr>
            <a:r>
              <a:rPr lang="en-GB" altLang="en-US" sz="2400" dirty="0"/>
              <a:t>Responsibility for OWN learning </a:t>
            </a:r>
          </a:p>
          <a:p>
            <a:pPr>
              <a:defRPr/>
            </a:pPr>
            <a:r>
              <a:rPr lang="en-GB" altLang="en-US" sz="2400" dirty="0"/>
              <a:t>Independent Learning – Super curricular</a:t>
            </a:r>
          </a:p>
          <a:p>
            <a:pPr eaLnBrk="1" hangingPunct="1">
              <a:defRPr/>
            </a:pPr>
            <a:r>
              <a:rPr lang="en-GB" altLang="en-US" sz="2400" dirty="0"/>
              <a:t>Academic Resilience</a:t>
            </a:r>
          </a:p>
          <a:p>
            <a:pPr eaLnBrk="1" hangingPunct="1">
              <a:defRPr/>
            </a:pPr>
            <a:r>
              <a:rPr lang="en-GB" altLang="en-US" sz="2400" dirty="0"/>
              <a:t>Knowing when to ask….. </a:t>
            </a:r>
          </a:p>
          <a:p>
            <a:pPr eaLnBrk="1" hangingPunct="1">
              <a:defRPr/>
            </a:pPr>
            <a:r>
              <a:rPr lang="en-GB" altLang="en-US" sz="2400" dirty="0"/>
              <a:t>And of course…working hard!!</a:t>
            </a:r>
          </a:p>
          <a:p>
            <a:pPr eaLnBrk="1" hangingPunct="1">
              <a:buFont typeface="Wingdings" panose="05000000000000000000" pitchFamily="2" charset="2"/>
              <a:buNone/>
              <a:defRPr/>
            </a:pPr>
            <a:endParaRPr lang="en-GB" altLang="en-US" dirty="0"/>
          </a:p>
        </p:txBody>
      </p:sp>
      <p:sp>
        <p:nvSpPr>
          <p:cNvPr id="5" name="Content Placeholder 2">
            <a:extLst>
              <a:ext uri="{FF2B5EF4-FFF2-40B4-BE49-F238E27FC236}">
                <a16:creationId xmlns:a16="http://schemas.microsoft.com/office/drawing/2014/main" id="{50DD4DCF-96B0-4630-8493-ADFC02DB0318}"/>
              </a:ext>
            </a:extLst>
          </p:cNvPr>
          <p:cNvSpPr>
            <a:spLocks noGrp="1" noChangeArrowheads="1"/>
          </p:cNvSpPr>
          <p:nvPr>
            <p:ph sz="half" idx="2"/>
          </p:nvPr>
        </p:nvSpPr>
        <p:spPr>
          <a:xfrm>
            <a:off x="6096000" y="2619442"/>
            <a:ext cx="4876800" cy="2501155"/>
          </a:xfrm>
        </p:spPr>
        <p:txBody>
          <a:bodyPr>
            <a:normAutofit lnSpcReduction="10000"/>
          </a:bodyPr>
          <a:lstStyle/>
          <a:p>
            <a:pPr eaLnBrk="1" hangingPunct="1">
              <a:defRPr/>
            </a:pPr>
            <a:r>
              <a:rPr lang="en-GB" altLang="en-US" sz="2400" dirty="0"/>
              <a:t>Getting involved – Student Leadership -</a:t>
            </a:r>
            <a:r>
              <a:rPr lang="en-US" altLang="en-US" sz="2400" dirty="0"/>
              <a:t>Supporting charities</a:t>
            </a:r>
            <a:endParaRPr lang="en-GB" altLang="en-US" sz="2400" dirty="0"/>
          </a:p>
          <a:p>
            <a:pPr eaLnBrk="1" hangingPunct="1">
              <a:defRPr/>
            </a:pPr>
            <a:r>
              <a:rPr lang="en-GB" altLang="en-US" sz="2400" dirty="0"/>
              <a:t>Sport/wellbeing</a:t>
            </a:r>
          </a:p>
          <a:p>
            <a:pPr eaLnBrk="1" hangingPunct="1">
              <a:defRPr/>
            </a:pPr>
            <a:r>
              <a:rPr lang="en-GB" altLang="en-US" sz="2400" dirty="0"/>
              <a:t>Being focused on next step……</a:t>
            </a:r>
          </a:p>
          <a:p>
            <a:pPr eaLnBrk="1" hangingPunct="1">
              <a:defRPr/>
            </a:pPr>
            <a:endParaRPr lang="en-GB" altLang="en-US" dirty="0"/>
          </a:p>
          <a:p>
            <a:pPr marL="0" indent="0">
              <a:buNone/>
              <a:defRPr/>
            </a:pPr>
            <a:endParaRPr lang="en-GB" altLang="en-US" dirty="0"/>
          </a:p>
        </p:txBody>
      </p:sp>
    </p:spTree>
    <p:extLst>
      <p:ext uri="{BB962C8B-B14F-4D97-AF65-F5344CB8AC3E}">
        <p14:creationId xmlns:p14="http://schemas.microsoft.com/office/powerpoint/2010/main" val="3128308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C587-509F-4664-AECC-F0660D7D255B}"/>
              </a:ext>
            </a:extLst>
          </p:cNvPr>
          <p:cNvSpPr>
            <a:spLocks noGrp="1"/>
          </p:cNvSpPr>
          <p:nvPr>
            <p:ph type="title"/>
          </p:nvPr>
        </p:nvSpPr>
        <p:spPr>
          <a:xfrm>
            <a:off x="425824" y="1656043"/>
            <a:ext cx="10515600" cy="1325563"/>
          </a:xfrm>
        </p:spPr>
        <p:txBody>
          <a:bodyPr>
            <a:normAutofit/>
          </a:bodyPr>
          <a:lstStyle/>
          <a:p>
            <a:r>
              <a:rPr lang="en-GB" sz="4000" b="1" dirty="0">
                <a:latin typeface="+mn-lt"/>
              </a:rPr>
              <a:t>Employment: </a:t>
            </a:r>
          </a:p>
        </p:txBody>
      </p:sp>
      <p:sp>
        <p:nvSpPr>
          <p:cNvPr id="3" name="Content Placeholder 2">
            <a:extLst>
              <a:ext uri="{FF2B5EF4-FFF2-40B4-BE49-F238E27FC236}">
                <a16:creationId xmlns:a16="http://schemas.microsoft.com/office/drawing/2014/main" id="{78388BB7-7197-4E96-BD54-1AE10F88606D}"/>
              </a:ext>
            </a:extLst>
          </p:cNvPr>
          <p:cNvSpPr>
            <a:spLocks noGrp="1"/>
          </p:cNvSpPr>
          <p:nvPr>
            <p:ph idx="1"/>
          </p:nvPr>
        </p:nvSpPr>
        <p:spPr>
          <a:xfrm>
            <a:off x="425824" y="2811743"/>
            <a:ext cx="10515600" cy="4351338"/>
          </a:xfrm>
        </p:spPr>
        <p:txBody>
          <a:bodyPr>
            <a:normAutofit/>
          </a:bodyPr>
          <a:lstStyle/>
          <a:p>
            <a:pPr>
              <a:lnSpc>
                <a:spcPct val="100000"/>
              </a:lnSpc>
            </a:pPr>
            <a:r>
              <a:rPr lang="en-GB" sz="1800" dirty="0"/>
              <a:t>There will be a number of careers events for students to attend (either in person or virtually) in Spring 2023. </a:t>
            </a:r>
          </a:p>
          <a:p>
            <a:pPr>
              <a:lnSpc>
                <a:spcPct val="100000"/>
              </a:lnSpc>
            </a:pPr>
            <a:r>
              <a:rPr lang="en-GB" sz="1800" dirty="0"/>
              <a:t>Students should also register for the main job search websites so that can be alerted when new jobs become available. They may also wish to download a job search app.</a:t>
            </a:r>
          </a:p>
          <a:p>
            <a:pPr>
              <a:lnSpc>
                <a:spcPct val="100000"/>
              </a:lnSpc>
            </a:pPr>
            <a:r>
              <a:rPr lang="en-GB" sz="1800" dirty="0"/>
              <a:t>There is also additional information in the </a:t>
            </a:r>
            <a:r>
              <a:rPr lang="en-GB" sz="1800" i="1" dirty="0"/>
              <a:t>Employment </a:t>
            </a:r>
            <a:r>
              <a:rPr lang="en-GB" sz="1800" dirty="0"/>
              <a:t>folder in the </a:t>
            </a:r>
            <a:r>
              <a:rPr lang="en-GB" sz="1800" i="1" dirty="0"/>
              <a:t>2023 Post 18 Options </a:t>
            </a:r>
            <a:r>
              <a:rPr lang="en-GB" sz="1800" dirty="0"/>
              <a:t>drive</a:t>
            </a:r>
            <a:r>
              <a:rPr lang="en-GB" sz="1800" i="1" dirty="0"/>
              <a:t>. </a:t>
            </a:r>
            <a:endParaRPr lang="en-GB" sz="1800" dirty="0"/>
          </a:p>
        </p:txBody>
      </p:sp>
      <p:sp>
        <p:nvSpPr>
          <p:cNvPr id="4" name="Rectangle 3">
            <a:extLst>
              <a:ext uri="{FF2B5EF4-FFF2-40B4-BE49-F238E27FC236}">
                <a16:creationId xmlns:a16="http://schemas.microsoft.com/office/drawing/2014/main" id="{D0BA8674-BC90-4B40-B1F9-F6DC115F5F5A}"/>
              </a:ext>
            </a:extLst>
          </p:cNvPr>
          <p:cNvSpPr/>
          <p:nvPr/>
        </p:nvSpPr>
        <p:spPr>
          <a:xfrm>
            <a:off x="7388284" y="1180590"/>
            <a:ext cx="3106876" cy="369332"/>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en-GB" dirty="0">
                <a:hlinkClick r:id="rId3"/>
              </a:rPr>
              <a:t>https://www.gov.uk/find-a-job</a:t>
            </a:r>
            <a:r>
              <a:rPr lang="en-GB" dirty="0"/>
              <a:t> </a:t>
            </a:r>
          </a:p>
        </p:txBody>
      </p:sp>
      <p:sp>
        <p:nvSpPr>
          <p:cNvPr id="5" name="Rectangle 4">
            <a:extLst>
              <a:ext uri="{FF2B5EF4-FFF2-40B4-BE49-F238E27FC236}">
                <a16:creationId xmlns:a16="http://schemas.microsoft.com/office/drawing/2014/main" id="{C3852D59-0853-4DE9-AEB3-0E1C538C72F9}"/>
              </a:ext>
            </a:extLst>
          </p:cNvPr>
          <p:cNvSpPr/>
          <p:nvPr/>
        </p:nvSpPr>
        <p:spPr>
          <a:xfrm>
            <a:off x="5432218" y="1868285"/>
            <a:ext cx="2353080" cy="369332"/>
          </a:xfrm>
          <a:prstGeom prst="rect">
            <a:avLst/>
          </a:prstGeom>
          <a:ln w="38100"/>
        </p:spPr>
        <p:style>
          <a:lnRef idx="2">
            <a:schemeClr val="accent6"/>
          </a:lnRef>
          <a:fillRef idx="1">
            <a:schemeClr val="lt1"/>
          </a:fillRef>
          <a:effectRef idx="0">
            <a:schemeClr val="accent6"/>
          </a:effectRef>
          <a:fontRef idx="minor">
            <a:schemeClr val="dk1"/>
          </a:fontRef>
        </p:style>
        <p:txBody>
          <a:bodyPr wrap="none">
            <a:spAutoFit/>
          </a:bodyPr>
          <a:lstStyle/>
          <a:p>
            <a:r>
              <a:rPr lang="en-GB" dirty="0">
                <a:hlinkClick r:id="rId4"/>
              </a:rPr>
              <a:t>https://uk.indeed.com</a:t>
            </a:r>
            <a:r>
              <a:rPr lang="en-GB" dirty="0"/>
              <a:t> </a:t>
            </a:r>
          </a:p>
        </p:txBody>
      </p:sp>
      <p:pic>
        <p:nvPicPr>
          <p:cNvPr id="1026" name="Picture 2" descr="Image result for glassdoor app">
            <a:extLst>
              <a:ext uri="{FF2B5EF4-FFF2-40B4-BE49-F238E27FC236}">
                <a16:creationId xmlns:a16="http://schemas.microsoft.com/office/drawing/2014/main" id="{DF8D34BF-B2B4-4546-B27B-A0F3D1899E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050" r="18627"/>
          <a:stretch/>
        </p:blipFill>
        <p:spPr bwMode="auto">
          <a:xfrm>
            <a:off x="5432218" y="4700174"/>
            <a:ext cx="1327564" cy="1220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5B5D8B23-9D30-4518-9040-A53519277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0305" y="4700175"/>
            <a:ext cx="1220656" cy="12206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1DEAE2B-101B-4F63-B030-70BB22924FA3}"/>
              </a:ext>
            </a:extLst>
          </p:cNvPr>
          <p:cNvSpPr/>
          <p:nvPr/>
        </p:nvSpPr>
        <p:spPr>
          <a:xfrm>
            <a:off x="8329960" y="2052951"/>
            <a:ext cx="3355534" cy="369332"/>
          </a:xfrm>
          <a:prstGeom prst="rect">
            <a:avLst/>
          </a:prstGeom>
          <a:ln w="38100"/>
        </p:spPr>
        <p:style>
          <a:lnRef idx="2">
            <a:schemeClr val="accent5"/>
          </a:lnRef>
          <a:fillRef idx="1">
            <a:schemeClr val="lt1"/>
          </a:fillRef>
          <a:effectRef idx="0">
            <a:schemeClr val="accent5"/>
          </a:effectRef>
          <a:fontRef idx="minor">
            <a:schemeClr val="dk1"/>
          </a:fontRef>
        </p:style>
        <p:txBody>
          <a:bodyPr wrap="none">
            <a:spAutoFit/>
          </a:bodyPr>
          <a:lstStyle/>
          <a:p>
            <a:r>
              <a:rPr lang="en-GB" dirty="0">
                <a:hlinkClick r:id="rId7"/>
              </a:rPr>
              <a:t>https://www.careerbuilder.co.uk</a:t>
            </a:r>
            <a:r>
              <a:rPr lang="en-GB" dirty="0"/>
              <a:t> </a:t>
            </a:r>
          </a:p>
        </p:txBody>
      </p:sp>
    </p:spTree>
    <p:extLst>
      <p:ext uri="{BB962C8B-B14F-4D97-AF65-F5344CB8AC3E}">
        <p14:creationId xmlns:p14="http://schemas.microsoft.com/office/powerpoint/2010/main" val="4093102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423D-BC2C-4829-B7EE-8F2A7B0D1BCB}"/>
              </a:ext>
            </a:extLst>
          </p:cNvPr>
          <p:cNvSpPr>
            <a:spLocks noGrp="1"/>
          </p:cNvSpPr>
          <p:nvPr>
            <p:ph type="title"/>
          </p:nvPr>
        </p:nvSpPr>
        <p:spPr>
          <a:xfrm>
            <a:off x="389965" y="1691901"/>
            <a:ext cx="10515600" cy="1325563"/>
          </a:xfrm>
        </p:spPr>
        <p:txBody>
          <a:bodyPr>
            <a:normAutofit/>
          </a:bodyPr>
          <a:lstStyle/>
          <a:p>
            <a:r>
              <a:rPr lang="en-GB" sz="3600" b="1" dirty="0">
                <a:latin typeface="+mn-lt"/>
              </a:rPr>
              <a:t>Still struggling? </a:t>
            </a:r>
          </a:p>
        </p:txBody>
      </p:sp>
      <p:sp>
        <p:nvSpPr>
          <p:cNvPr id="3" name="Content Placeholder 2">
            <a:extLst>
              <a:ext uri="{FF2B5EF4-FFF2-40B4-BE49-F238E27FC236}">
                <a16:creationId xmlns:a16="http://schemas.microsoft.com/office/drawing/2014/main" id="{5DC749B0-C8FA-4CC3-A60F-AB23184BD989}"/>
              </a:ext>
            </a:extLst>
          </p:cNvPr>
          <p:cNvSpPr>
            <a:spLocks noGrp="1"/>
          </p:cNvSpPr>
          <p:nvPr>
            <p:ph idx="1"/>
          </p:nvPr>
        </p:nvSpPr>
        <p:spPr>
          <a:xfrm>
            <a:off x="766483" y="2990430"/>
            <a:ext cx="10515600" cy="4351338"/>
          </a:xfrm>
        </p:spPr>
        <p:txBody>
          <a:bodyPr/>
          <a:lstStyle/>
          <a:p>
            <a:r>
              <a:rPr lang="en-GB" sz="1800" dirty="0"/>
              <a:t>Students should visit the </a:t>
            </a:r>
            <a:r>
              <a:rPr lang="en-GB" sz="1800" i="1" dirty="0" err="1"/>
              <a:t>Unifrog</a:t>
            </a:r>
            <a:r>
              <a:rPr lang="en-GB" sz="1800" i="1" dirty="0"/>
              <a:t> </a:t>
            </a:r>
            <a:r>
              <a:rPr lang="en-GB" sz="1800" dirty="0"/>
              <a:t>website there are a number of videos about how to use Unifrog if a student is struggling with their post 18 choices.</a:t>
            </a:r>
          </a:p>
          <a:p>
            <a:r>
              <a:rPr lang="en-GB" sz="1800" dirty="0"/>
              <a:t>Students should speak to their teachers, Personal Tutor, or Head of Year </a:t>
            </a:r>
          </a:p>
          <a:p>
            <a:r>
              <a:rPr lang="en-GB" sz="1800" dirty="0"/>
              <a:t>It is natural for students to feel anxious. The main thing that we can do to support students is to offer guidance and advice, and ultimately, reassurance that everything will be ok in the end, even if they choose a pathway that is slightly different to their friends. </a:t>
            </a:r>
          </a:p>
        </p:txBody>
      </p:sp>
    </p:spTree>
    <p:extLst>
      <p:ext uri="{BB962C8B-B14F-4D97-AF65-F5344CB8AC3E}">
        <p14:creationId xmlns:p14="http://schemas.microsoft.com/office/powerpoint/2010/main" val="3405125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EF6607-6BFD-4C76-AA05-F9C080A83B23}"/>
              </a:ext>
            </a:extLst>
          </p:cNvPr>
          <p:cNvSpPr>
            <a:spLocks noGrp="1"/>
          </p:cNvSpPr>
          <p:nvPr>
            <p:ph type="title"/>
          </p:nvPr>
        </p:nvSpPr>
        <p:spPr>
          <a:xfrm>
            <a:off x="382341" y="1496102"/>
            <a:ext cx="10970677" cy="1426391"/>
          </a:xfrm>
        </p:spPr>
        <p:txBody>
          <a:bodyPr>
            <a:normAutofit/>
          </a:bodyPr>
          <a:lstStyle/>
          <a:p>
            <a:r>
              <a:rPr lang="en-GB" sz="4000" b="1" dirty="0">
                <a:latin typeface="+mn-lt"/>
              </a:rPr>
              <a:t>How can you support </a:t>
            </a:r>
            <a:r>
              <a:rPr lang="en-GB" altLang="en-US" sz="4000" b="1" dirty="0">
                <a:latin typeface="+mn-lt"/>
              </a:rPr>
              <a:t>son/daughter Post-16</a:t>
            </a:r>
            <a:r>
              <a:rPr lang="en-GB" sz="4000" b="1" dirty="0">
                <a:latin typeface="+mn-lt"/>
              </a:rPr>
              <a:t>?</a:t>
            </a:r>
          </a:p>
        </p:txBody>
      </p:sp>
      <p:graphicFrame>
        <p:nvGraphicFramePr>
          <p:cNvPr id="11" name="TextBox 5">
            <a:extLst>
              <a:ext uri="{FF2B5EF4-FFF2-40B4-BE49-F238E27FC236}">
                <a16:creationId xmlns:a16="http://schemas.microsoft.com/office/drawing/2014/main" id="{759EF7A8-B2D1-42A8-938E-E9F694379A33}"/>
              </a:ext>
            </a:extLst>
          </p:cNvPr>
          <p:cNvGraphicFramePr/>
          <p:nvPr>
            <p:extLst>
              <p:ext uri="{D42A27DB-BD31-4B8C-83A1-F6EECF244321}">
                <p14:modId xmlns:p14="http://schemas.microsoft.com/office/powerpoint/2010/main" val="1141750081"/>
              </p:ext>
            </p:extLst>
          </p:nvPr>
        </p:nvGraphicFramePr>
        <p:xfrm>
          <a:off x="382341" y="2731667"/>
          <a:ext cx="7393617" cy="3488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5">
            <a:extLst>
              <a:ext uri="{FF2B5EF4-FFF2-40B4-BE49-F238E27FC236}">
                <a16:creationId xmlns:a16="http://schemas.microsoft.com/office/drawing/2014/main" id="{8A312214-3825-4F74-AA50-3EE34573ACF0}"/>
              </a:ext>
            </a:extLst>
          </p:cNvPr>
          <p:cNvSpPr txBox="1"/>
          <p:nvPr/>
        </p:nvSpPr>
        <p:spPr>
          <a:xfrm>
            <a:off x="383121" y="6405030"/>
            <a:ext cx="5976835"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FFFFFF"/>
                </a:solidFill>
                <a:latin typeface="Calibri"/>
              </a:rPr>
              <a:t>Security marking: PUBLIC</a:t>
            </a:r>
          </a:p>
        </p:txBody>
      </p:sp>
      <p:sp>
        <p:nvSpPr>
          <p:cNvPr id="3" name="Date Placeholder 4">
            <a:extLst>
              <a:ext uri="{FF2B5EF4-FFF2-40B4-BE49-F238E27FC236}">
                <a16:creationId xmlns:a16="http://schemas.microsoft.com/office/drawing/2014/main" id="{26236BCA-0746-47AD-8A49-2D3E240D5423}"/>
              </a:ext>
            </a:extLst>
          </p:cNvPr>
          <p:cNvSpPr txBox="1"/>
          <p:nvPr/>
        </p:nvSpPr>
        <p:spPr>
          <a:xfrm>
            <a:off x="7951793" y="6405029"/>
            <a:ext cx="3123468" cy="314627"/>
          </a:xfrm>
          <a:prstGeom prst="rect">
            <a:avLst/>
          </a:prstGeom>
          <a:noFill/>
          <a:ln cap="flat">
            <a:noFill/>
          </a:ln>
        </p:spPr>
        <p:txBody>
          <a:bodyPr vert="horz" wrap="square" lIns="121920" tIns="60960" rIns="0" bIns="60960" anchor="ctr" anchorCtr="0" compatLnSpc="1">
            <a:noAutofit/>
          </a:bodyPr>
          <a:lstStyle/>
          <a:p>
            <a:pPr algn="r" defTabSz="609585">
              <a:defRPr sz="1800" b="0" i="0" u="none" strike="noStrike" kern="0" cap="none" spc="0" baseline="0">
                <a:solidFill>
                  <a:srgbClr val="000000"/>
                </a:solidFill>
                <a:uFillTx/>
              </a:defRPr>
            </a:pPr>
            <a:fld id="{193DE345-8F43-47DB-BE69-B6858E68CFBF}" type="datetime4">
              <a:rPr lang="en-GB" sz="1200">
                <a:solidFill>
                  <a:srgbClr val="FFFFFF"/>
                </a:solidFill>
                <a:latin typeface="Calibri"/>
              </a:rPr>
              <a:pPr algn="r" defTabSz="609585">
                <a:defRPr sz="1800" b="0" i="0" u="none" strike="noStrike" kern="0" cap="none" spc="0" baseline="0">
                  <a:solidFill>
                    <a:srgbClr val="000000"/>
                  </a:solidFill>
                  <a:uFillTx/>
                </a:defRPr>
              </a:pPr>
              <a:t>28 September 2022</a:t>
            </a:fld>
            <a:endParaRPr lang="en-US" sz="1200" dirty="0">
              <a:solidFill>
                <a:srgbClr val="FFFFFF"/>
              </a:solidFill>
              <a:latin typeface="Calibri"/>
            </a:endParaRPr>
          </a:p>
        </p:txBody>
      </p:sp>
      <p:sp>
        <p:nvSpPr>
          <p:cNvPr id="4" name="Slide Number Placeholder 6">
            <a:extLst>
              <a:ext uri="{FF2B5EF4-FFF2-40B4-BE49-F238E27FC236}">
                <a16:creationId xmlns:a16="http://schemas.microsoft.com/office/drawing/2014/main" id="{BF5CDF5E-E7FA-4674-ACA0-8FD6DF736B8F}"/>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dirty="0">
                <a:solidFill>
                  <a:srgbClr val="FFFFFF"/>
                </a:solidFill>
                <a:latin typeface="Calibri"/>
              </a:rPr>
              <a:t>|   </a:t>
            </a:r>
            <a:fld id="{A2F8606F-E88B-417C-9A1B-095B832E158D}" type="slidenum">
              <a:rPr sz="1200" kern="0">
                <a:solidFill>
                  <a:srgbClr val="FFFFFF"/>
                </a:solidFill>
                <a:latin typeface="Calibri"/>
              </a:rPr>
              <a:pPr defTabSz="609585">
                <a:defRPr sz="1800" b="0" i="0" u="none" strike="noStrike" kern="0" cap="none" spc="0" baseline="0">
                  <a:solidFill>
                    <a:srgbClr val="000000"/>
                  </a:solidFill>
                  <a:uFillTx/>
                </a:defRPr>
              </a:pPr>
              <a:t>32</a:t>
            </a:fld>
            <a:endParaRPr lang="en-US" sz="1200" kern="0" dirty="0">
              <a:solidFill>
                <a:srgbClr val="FFFFFF"/>
              </a:solidFill>
              <a:latin typeface="Calibri"/>
            </a:endParaRPr>
          </a:p>
        </p:txBody>
      </p:sp>
      <p:sp>
        <p:nvSpPr>
          <p:cNvPr id="7" name="Content Placeholder 2">
            <a:extLst>
              <a:ext uri="{FF2B5EF4-FFF2-40B4-BE49-F238E27FC236}">
                <a16:creationId xmlns:a16="http://schemas.microsoft.com/office/drawing/2014/main" id="{E3868544-47E0-4B0C-8963-5224007D3122}"/>
              </a:ext>
            </a:extLst>
          </p:cNvPr>
          <p:cNvSpPr txBox="1">
            <a:spLocks noChangeArrowheads="1"/>
          </p:cNvSpPr>
          <p:nvPr/>
        </p:nvSpPr>
        <p:spPr>
          <a:xfrm>
            <a:off x="7775958" y="2731667"/>
            <a:ext cx="4032920" cy="2714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Work (academic &amp; paid)</a:t>
            </a:r>
          </a:p>
          <a:p>
            <a:r>
              <a:rPr lang="en-GB" altLang="en-US" dirty="0"/>
              <a:t>Social life.....</a:t>
            </a:r>
          </a:p>
          <a:p>
            <a:r>
              <a:rPr lang="en-GB" altLang="en-US" dirty="0"/>
              <a:t>Support (Key times)</a:t>
            </a:r>
          </a:p>
        </p:txBody>
      </p:sp>
    </p:spTree>
    <p:custDataLst>
      <p:tags r:id="rId1"/>
    </p:custDataLst>
    <p:extLst>
      <p:ext uri="{BB962C8B-B14F-4D97-AF65-F5344CB8AC3E}">
        <p14:creationId xmlns:p14="http://schemas.microsoft.com/office/powerpoint/2010/main" val="79440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2476361"/>
            <a:ext cx="9144000" cy="3161182"/>
          </a:xfrm>
        </p:spPr>
        <p:txBody>
          <a:bodyPr>
            <a:noAutofit/>
          </a:bodyPr>
          <a:lstStyle/>
          <a:p>
            <a:r>
              <a:rPr lang="en-GB" sz="2400" dirty="0">
                <a:latin typeface="Montserrat" panose="00000500000000000000" pitchFamily="50" charset="0"/>
              </a:rPr>
              <a:t>If you have any further questions please contact – </a:t>
            </a:r>
            <a:r>
              <a:rPr lang="en-GB" sz="2400" b="1" dirty="0">
                <a:solidFill>
                  <a:srgbClr val="C00000"/>
                </a:solidFill>
                <a:latin typeface="Montserrat" panose="00000500000000000000" pitchFamily="50" charset="0"/>
                <a:hlinkClick r:id="rId3"/>
              </a:rPr>
              <a:t>ekelleway5nr2@nsix.org.uk</a:t>
            </a:r>
            <a:br>
              <a:rPr lang="en-GB" sz="2400" b="1" dirty="0">
                <a:solidFill>
                  <a:srgbClr val="C00000"/>
                </a:solidFill>
                <a:latin typeface="Montserrat" panose="00000500000000000000" pitchFamily="50" charset="0"/>
              </a:rPr>
            </a:br>
            <a:br>
              <a:rPr lang="en-GB" sz="2400" dirty="0">
                <a:solidFill>
                  <a:srgbClr val="C00000"/>
                </a:solidFill>
                <a:latin typeface="Montserrat" panose="00000500000000000000" pitchFamily="50" charset="0"/>
              </a:rPr>
            </a:br>
            <a:r>
              <a:rPr lang="en-GB" altLang="en-US" sz="2400" dirty="0"/>
              <a:t>Do come over and see the BRAND new refurbished Sixth Form </a:t>
            </a:r>
            <a:br>
              <a:rPr lang="en-GB" altLang="en-US" sz="2400" dirty="0"/>
            </a:br>
            <a:br>
              <a:rPr lang="en-GB" altLang="en-US" sz="2400" dirty="0"/>
            </a:br>
            <a:r>
              <a:rPr lang="en-GB" altLang="en-US" sz="2400" dirty="0"/>
              <a:t>Otherwise – thank you for attending - safe journey home!</a:t>
            </a:r>
            <a:br>
              <a:rPr lang="en-GB" altLang="en-US" sz="1800" dirty="0"/>
            </a:br>
            <a:br>
              <a:rPr lang="en-GB" sz="3600" b="1" dirty="0">
                <a:solidFill>
                  <a:srgbClr val="C00000"/>
                </a:solidFill>
                <a:latin typeface="Montserrat" panose="00000500000000000000" pitchFamily="50" charset="0"/>
              </a:rPr>
            </a:br>
            <a:endParaRPr lang="en-GB" sz="4400" b="1" dirty="0">
              <a:solidFill>
                <a:srgbClr val="C00000"/>
              </a:solidFill>
              <a:latin typeface="Montserrat" panose="00000500000000000000" pitchFamily="50" charset="0"/>
            </a:endParaRPr>
          </a:p>
        </p:txBody>
      </p:sp>
      <p:sp>
        <p:nvSpPr>
          <p:cNvPr id="3" name="Subtitle 2"/>
          <p:cNvSpPr>
            <a:spLocks noGrp="1"/>
          </p:cNvSpPr>
          <p:nvPr>
            <p:ph type="subTitle" idx="1"/>
          </p:nvPr>
        </p:nvSpPr>
        <p:spPr>
          <a:xfrm>
            <a:off x="1524000" y="5535922"/>
            <a:ext cx="9144000" cy="757927"/>
          </a:xfrm>
        </p:spPr>
        <p:txBody>
          <a:bodyPr>
            <a:normAutofit/>
          </a:bodyPr>
          <a:lstStyle/>
          <a:p>
            <a:r>
              <a:rPr lang="en-GB" sz="2000" dirty="0">
                <a:latin typeface="Montserrat" panose="00000500000000000000" pitchFamily="50" charset="0"/>
              </a:rPr>
              <a:t>A copy of this PowerPoint will be emailed to all parents</a:t>
            </a:r>
            <a:r>
              <a:rPr lang="en-GB" sz="2000">
                <a:latin typeface="Montserrat" panose="00000500000000000000" pitchFamily="50" charset="0"/>
              </a:rPr>
              <a:t>/carers.</a:t>
            </a:r>
            <a:endParaRPr lang="en-GB" sz="2000" dirty="0">
              <a:latin typeface="Montserrat" panose="00000500000000000000" pitchFamily="50" charset="0"/>
            </a:endParaRPr>
          </a:p>
        </p:txBody>
      </p:sp>
      <p:pic>
        <p:nvPicPr>
          <p:cNvPr id="4" name="Picture 3">
            <a:extLst>
              <a:ext uri="{FF2B5EF4-FFF2-40B4-BE49-F238E27FC236}">
                <a16:creationId xmlns:a16="http://schemas.microsoft.com/office/drawing/2014/main" id="{DBE66E06-A21F-406F-8740-E291F935C372}"/>
              </a:ext>
            </a:extLst>
          </p:cNvPr>
          <p:cNvPicPr>
            <a:picLocks noChangeAspect="1"/>
          </p:cNvPicPr>
          <p:nvPr/>
        </p:nvPicPr>
        <p:blipFill>
          <a:blip r:embed="rId4"/>
          <a:stretch>
            <a:fillRect/>
          </a:stretch>
        </p:blipFill>
        <p:spPr>
          <a:xfrm>
            <a:off x="2002529" y="1401352"/>
            <a:ext cx="7949873" cy="1176630"/>
          </a:xfrm>
          <a:prstGeom prst="rect">
            <a:avLst/>
          </a:prstGeom>
        </p:spPr>
      </p:pic>
    </p:spTree>
    <p:extLst>
      <p:ext uri="{BB962C8B-B14F-4D97-AF65-F5344CB8AC3E}">
        <p14:creationId xmlns:p14="http://schemas.microsoft.com/office/powerpoint/2010/main" val="197495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49BA940-5124-4FA3-96A7-8030CA1674C8}"/>
              </a:ext>
            </a:extLst>
          </p:cNvPr>
          <p:cNvSpPr>
            <a:spLocks noGrp="1" noChangeArrowheads="1"/>
          </p:cNvSpPr>
          <p:nvPr>
            <p:ph type="title" idx="4294967295"/>
          </p:nvPr>
        </p:nvSpPr>
        <p:spPr>
          <a:xfrm>
            <a:off x="5220586" y="1245460"/>
            <a:ext cx="4816549" cy="1143000"/>
          </a:xfrm>
        </p:spPr>
        <p:txBody>
          <a:bodyPr anchor="ctr">
            <a:normAutofit fontScale="90000"/>
          </a:bodyPr>
          <a:lstStyle/>
          <a:p>
            <a:r>
              <a:rPr lang="en-GB" dirty="0"/>
              <a:t>Key Activities this year</a:t>
            </a:r>
            <a:endParaRPr lang="en-GB" altLang="en-US" dirty="0"/>
          </a:p>
        </p:txBody>
      </p:sp>
      <p:sp>
        <p:nvSpPr>
          <p:cNvPr id="5123" name="Content Placeholder 2">
            <a:extLst>
              <a:ext uri="{FF2B5EF4-FFF2-40B4-BE49-F238E27FC236}">
                <a16:creationId xmlns:a16="http://schemas.microsoft.com/office/drawing/2014/main" id="{4B134B9B-3156-41E3-A951-67A4A429E2E6}"/>
              </a:ext>
            </a:extLst>
          </p:cNvPr>
          <p:cNvSpPr>
            <a:spLocks noGrp="1" noChangeArrowheads="1"/>
          </p:cNvSpPr>
          <p:nvPr>
            <p:ph idx="4294967295"/>
          </p:nvPr>
        </p:nvSpPr>
        <p:spPr>
          <a:xfrm>
            <a:off x="291824" y="2749783"/>
            <a:ext cx="7693025" cy="3153677"/>
          </a:xfrm>
        </p:spPr>
        <p:txBody>
          <a:bodyPr/>
          <a:lstStyle/>
          <a:p>
            <a:pPr marL="0" indent="0">
              <a:buNone/>
            </a:pPr>
            <a:r>
              <a:rPr lang="en-GB" altLang="en-US" dirty="0"/>
              <a:t>Assessments: </a:t>
            </a:r>
          </a:p>
          <a:p>
            <a:pPr marL="0" indent="0">
              <a:buNone/>
            </a:pPr>
            <a:r>
              <a:rPr lang="en-US" altLang="en-US" dirty="0"/>
              <a:t>Progress Review </a:t>
            </a:r>
            <a:r>
              <a:rPr lang="en-GB" altLang="en-US" dirty="0"/>
              <a:t>timings (Nov, Feb, May)</a:t>
            </a:r>
          </a:p>
          <a:p>
            <a:pPr eaLnBrk="1" hangingPunct="1"/>
            <a:r>
              <a:rPr lang="en-GB" altLang="en-US" dirty="0"/>
              <a:t>Pre-Public </a:t>
            </a:r>
            <a:r>
              <a:rPr lang="en-US" altLang="en-US" dirty="0"/>
              <a:t>Examinations (PPE – Jan Y13)</a:t>
            </a:r>
          </a:p>
          <a:p>
            <a:pPr eaLnBrk="1" hangingPunct="1"/>
            <a:r>
              <a:rPr lang="en-US" altLang="en-US" dirty="0"/>
              <a:t>Parents’ Evenings (Dec &amp; March)</a:t>
            </a:r>
            <a:endParaRPr lang="en-GB" altLang="en-US" dirty="0"/>
          </a:p>
          <a:p>
            <a:pPr eaLnBrk="1" hangingPunct="1"/>
            <a:r>
              <a:rPr lang="en-GB" altLang="en-US" dirty="0"/>
              <a:t>Public Examination sessions (TBC- usually June)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270CF0-B943-4424-806A-98FFEFA06CCD}"/>
              </a:ext>
            </a:extLst>
          </p:cNvPr>
          <p:cNvPicPr>
            <a:picLocks noChangeAspect="1"/>
          </p:cNvPicPr>
          <p:nvPr/>
        </p:nvPicPr>
        <p:blipFill rotWithShape="1">
          <a:blip r:embed="rId3"/>
          <a:srcRect t="34621" r="5217" b="30275"/>
          <a:stretch/>
        </p:blipFill>
        <p:spPr>
          <a:xfrm>
            <a:off x="940904" y="3013192"/>
            <a:ext cx="10310191" cy="2146852"/>
          </a:xfrm>
          <a:prstGeom prst="rect">
            <a:avLst/>
          </a:prstGeom>
        </p:spPr>
      </p:pic>
      <p:sp>
        <p:nvSpPr>
          <p:cNvPr id="6" name="TextBox 5">
            <a:extLst>
              <a:ext uri="{FF2B5EF4-FFF2-40B4-BE49-F238E27FC236}">
                <a16:creationId xmlns:a16="http://schemas.microsoft.com/office/drawing/2014/main" id="{E22A8CFA-D240-4225-A7C9-E6C8BB419EA3}"/>
              </a:ext>
            </a:extLst>
          </p:cNvPr>
          <p:cNvSpPr txBox="1"/>
          <p:nvPr/>
        </p:nvSpPr>
        <p:spPr>
          <a:xfrm>
            <a:off x="689114" y="2186608"/>
            <a:ext cx="4359965" cy="584775"/>
          </a:xfrm>
          <a:prstGeom prst="rect">
            <a:avLst/>
          </a:prstGeom>
          <a:noFill/>
        </p:spPr>
        <p:txBody>
          <a:bodyPr wrap="square" rtlCol="0">
            <a:spAutoFit/>
          </a:bodyPr>
          <a:lstStyle/>
          <a:p>
            <a:r>
              <a:rPr lang="en-GB" sz="3200" b="1" dirty="0"/>
              <a:t>Post 18 Options:</a:t>
            </a:r>
          </a:p>
        </p:txBody>
      </p:sp>
    </p:spTree>
    <p:extLst>
      <p:ext uri="{BB962C8B-B14F-4D97-AF65-F5344CB8AC3E}">
        <p14:creationId xmlns:p14="http://schemas.microsoft.com/office/powerpoint/2010/main" val="117183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AE5D-745C-4619-B0B4-270B12F91B59}"/>
              </a:ext>
            </a:extLst>
          </p:cNvPr>
          <p:cNvSpPr>
            <a:spLocks noGrp="1"/>
          </p:cNvSpPr>
          <p:nvPr>
            <p:ph type="title"/>
          </p:nvPr>
        </p:nvSpPr>
        <p:spPr>
          <a:xfrm>
            <a:off x="503584" y="2893945"/>
            <a:ext cx="3205965" cy="1426391"/>
          </a:xfrm>
        </p:spPr>
        <p:txBody>
          <a:bodyPr>
            <a:normAutofit/>
          </a:bodyPr>
          <a:lstStyle/>
          <a:p>
            <a:pPr algn="ctr">
              <a:lnSpc>
                <a:spcPct val="100000"/>
              </a:lnSpc>
            </a:pPr>
            <a:r>
              <a:rPr lang="en-GB" sz="4000" b="1" dirty="0">
                <a:latin typeface="+mn-lt"/>
              </a:rPr>
              <a:t>Why higher education?</a:t>
            </a:r>
          </a:p>
        </p:txBody>
      </p:sp>
      <p:sp>
        <p:nvSpPr>
          <p:cNvPr id="3" name="Content Placeholder 2">
            <a:extLst>
              <a:ext uri="{FF2B5EF4-FFF2-40B4-BE49-F238E27FC236}">
                <a16:creationId xmlns:a16="http://schemas.microsoft.com/office/drawing/2014/main" id="{29A9A0D9-5470-4013-856E-B0E08F7FB0EE}"/>
              </a:ext>
            </a:extLst>
          </p:cNvPr>
          <p:cNvSpPr>
            <a:spLocks noGrp="1"/>
          </p:cNvSpPr>
          <p:nvPr>
            <p:ph idx="1"/>
          </p:nvPr>
        </p:nvSpPr>
        <p:spPr>
          <a:xfrm>
            <a:off x="4115879" y="1900034"/>
            <a:ext cx="7572537" cy="4504996"/>
          </a:xfrm>
        </p:spPr>
        <p:txBody>
          <a:bodyPr>
            <a:normAutofit/>
          </a:bodyPr>
          <a:lstStyle/>
          <a:p>
            <a:pPr marL="0" indent="0" defTabSz="1219170">
              <a:lnSpc>
                <a:spcPct val="100000"/>
              </a:lnSpc>
              <a:buClr>
                <a:srgbClr val="FF6451"/>
              </a:buClr>
              <a:buNone/>
              <a:defRPr/>
            </a:pPr>
            <a:r>
              <a:rPr lang="en-US" sz="2000" b="1" dirty="0"/>
              <a:t>Opportunities while studying:</a:t>
            </a:r>
          </a:p>
          <a:p>
            <a:pPr marL="457189" indent="-380990" defTabSz="1219170">
              <a:lnSpc>
                <a:spcPct val="100000"/>
              </a:lnSpc>
              <a:buClr>
                <a:srgbClr val="FF6451"/>
              </a:buClr>
              <a:defRPr/>
            </a:pPr>
            <a:r>
              <a:rPr lang="en-US" sz="2000" dirty="0"/>
              <a:t>Chance to study a subject they are passionate about.</a:t>
            </a:r>
          </a:p>
          <a:p>
            <a:pPr marL="457189" indent="-380990" defTabSz="1219170">
              <a:lnSpc>
                <a:spcPct val="100000"/>
              </a:lnSpc>
              <a:buClr>
                <a:srgbClr val="FF6451"/>
              </a:buClr>
              <a:defRPr/>
            </a:pPr>
            <a:r>
              <a:rPr lang="en-US" sz="2000" dirty="0"/>
              <a:t>Achieve a qualification that could lead to their chosen career.</a:t>
            </a:r>
          </a:p>
          <a:p>
            <a:pPr marL="457189" indent="-380990" defTabSz="1219170">
              <a:lnSpc>
                <a:spcPct val="100000"/>
              </a:lnSpc>
              <a:buClr>
                <a:srgbClr val="FF6451"/>
              </a:buClr>
              <a:defRPr/>
            </a:pPr>
            <a:r>
              <a:rPr lang="en-US" sz="2000" dirty="0"/>
              <a:t>Grow in confidence, make lifelong friends, and gain independence and important life skills that will widen their prospects.</a:t>
            </a:r>
          </a:p>
          <a:p>
            <a:pPr marL="304792" indent="-380990" defTabSz="1219170">
              <a:lnSpc>
                <a:spcPct val="100000"/>
              </a:lnSpc>
              <a:buClr>
                <a:srgbClr val="FF6451"/>
              </a:buClr>
              <a:defRPr/>
            </a:pPr>
            <a:endParaRPr lang="en-US" sz="200" dirty="0"/>
          </a:p>
          <a:p>
            <a:pPr marL="0" indent="0" defTabSz="1219170">
              <a:lnSpc>
                <a:spcPct val="100000"/>
              </a:lnSpc>
              <a:buClr>
                <a:srgbClr val="FF6451"/>
              </a:buClr>
              <a:buNone/>
              <a:defRPr/>
            </a:pPr>
            <a:r>
              <a:rPr lang="en-US" sz="2000" b="1" dirty="0"/>
              <a:t>With a degree, they’ll have:</a:t>
            </a:r>
          </a:p>
          <a:p>
            <a:pPr marL="609585" lvl="1" indent="-380990" defTabSz="1219170">
              <a:lnSpc>
                <a:spcPct val="100000"/>
              </a:lnSpc>
              <a:buClr>
                <a:srgbClr val="FF6451"/>
              </a:buClr>
              <a:defRPr/>
            </a:pPr>
            <a:r>
              <a:rPr lang="en-US" sz="2000" dirty="0"/>
              <a:t>the opportunity to follow their career path</a:t>
            </a:r>
          </a:p>
          <a:p>
            <a:pPr marL="609585" lvl="1" indent="-380990" defTabSz="1219170">
              <a:lnSpc>
                <a:spcPct val="100000"/>
              </a:lnSpc>
              <a:buClr>
                <a:srgbClr val="FF6451"/>
              </a:buClr>
              <a:defRPr/>
            </a:pPr>
            <a:r>
              <a:rPr lang="en-US" sz="2000" dirty="0"/>
              <a:t>better job prospects, as many employers target graduates</a:t>
            </a:r>
          </a:p>
          <a:p>
            <a:pPr marL="609585" lvl="1" indent="-380990" defTabSz="1219170">
              <a:lnSpc>
                <a:spcPct val="100000"/>
              </a:lnSpc>
              <a:buClr>
                <a:srgbClr val="FF6451"/>
              </a:buClr>
              <a:defRPr/>
            </a:pPr>
            <a:r>
              <a:rPr lang="en-US" sz="2000" dirty="0"/>
              <a:t>higher earning potential</a:t>
            </a:r>
          </a:p>
          <a:p>
            <a:pPr>
              <a:buClr>
                <a:srgbClr val="FF6451"/>
              </a:buClr>
              <a:buFont typeface="Arial" panose="020B0604020202020204" pitchFamily="34" charset="0"/>
              <a:buChar char="•"/>
            </a:pPr>
            <a:endParaRPr lang="en-GB" sz="2667" dirty="0">
              <a:latin typeface="+mj-lt"/>
            </a:endParaRPr>
          </a:p>
        </p:txBody>
      </p:sp>
      <p:sp>
        <p:nvSpPr>
          <p:cNvPr id="8" name="Slide Number Placeholder 6">
            <a:extLst>
              <a:ext uri="{FF2B5EF4-FFF2-40B4-BE49-F238E27FC236}">
                <a16:creationId xmlns:a16="http://schemas.microsoft.com/office/drawing/2014/main" id="{AF5DBA2D-B053-4345-9FA9-0CC3ED5AB269}"/>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kern="0" dirty="0">
                <a:solidFill>
                  <a:srgbClr val="FFFFFF"/>
                </a:solidFill>
                <a:latin typeface="Calibri"/>
              </a:rPr>
              <a:t>|   </a:t>
            </a:r>
            <a:fld id="{A2F8606F-E88B-417C-9A1B-095B832E158D}" type="slidenum">
              <a:rPr sz="1200" kern="0">
                <a:solidFill>
                  <a:srgbClr val="FFFFFF"/>
                </a:solidFill>
                <a:latin typeface="Calibri"/>
              </a:rPr>
              <a:pPr defTabSz="609585">
                <a:defRPr sz="1800" b="0" i="0" u="none" strike="noStrike" kern="0" cap="none" spc="0" baseline="0">
                  <a:solidFill>
                    <a:srgbClr val="000000"/>
                  </a:solidFill>
                  <a:uFillTx/>
                </a:defRPr>
              </a:pPr>
              <a:t>6</a:t>
            </a:fld>
            <a:endParaRPr lang="en-US" sz="1200" kern="0" dirty="0">
              <a:solidFill>
                <a:srgbClr val="FFFFFF"/>
              </a:solidFill>
              <a:latin typeface="Calibri"/>
            </a:endParaRPr>
          </a:p>
        </p:txBody>
      </p:sp>
      <p:sp>
        <p:nvSpPr>
          <p:cNvPr id="4" name="Rectangle 3">
            <a:extLst>
              <a:ext uri="{FF2B5EF4-FFF2-40B4-BE49-F238E27FC236}">
                <a16:creationId xmlns:a16="http://schemas.microsoft.com/office/drawing/2014/main" id="{EA7227D1-06AE-48EB-95E2-976FE14AFCBF}"/>
              </a:ext>
            </a:extLst>
          </p:cNvPr>
          <p:cNvSpPr/>
          <p:nvPr/>
        </p:nvSpPr>
        <p:spPr>
          <a:xfrm>
            <a:off x="8077201" y="1302171"/>
            <a:ext cx="3801036" cy="592150"/>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20000"/>
              </a:lnSpc>
            </a:pPr>
            <a:r>
              <a:rPr lang="en-GB" sz="1400" dirty="0"/>
              <a:t>Watch this video from the University of Sheffield - </a:t>
            </a:r>
            <a:r>
              <a:rPr lang="en-GB" sz="1400" dirty="0">
                <a:hlinkClick r:id="rId4"/>
              </a:rPr>
              <a:t>https://www.sheffield.ac.uk/schools/transition</a:t>
            </a:r>
            <a:endParaRPr lang="en-GB" sz="1400" dirty="0"/>
          </a:p>
        </p:txBody>
      </p:sp>
    </p:spTree>
    <p:custDataLst>
      <p:tags r:id="rId1"/>
    </p:custDataLst>
    <p:extLst>
      <p:ext uri="{BB962C8B-B14F-4D97-AF65-F5344CB8AC3E}">
        <p14:creationId xmlns:p14="http://schemas.microsoft.com/office/powerpoint/2010/main" val="65275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AE5D-745C-4619-B0B4-270B12F91B59}"/>
              </a:ext>
            </a:extLst>
          </p:cNvPr>
          <p:cNvSpPr>
            <a:spLocks noGrp="1"/>
          </p:cNvSpPr>
          <p:nvPr>
            <p:ph type="title"/>
          </p:nvPr>
        </p:nvSpPr>
        <p:spPr>
          <a:xfrm>
            <a:off x="297396" y="2893941"/>
            <a:ext cx="3205965" cy="1426391"/>
          </a:xfrm>
        </p:spPr>
        <p:txBody>
          <a:bodyPr>
            <a:normAutofit/>
          </a:bodyPr>
          <a:lstStyle/>
          <a:p>
            <a:pPr algn="ctr">
              <a:lnSpc>
                <a:spcPct val="100000"/>
              </a:lnSpc>
            </a:pPr>
            <a:r>
              <a:rPr lang="en-GB" sz="4000" b="1" dirty="0">
                <a:latin typeface="+mn-lt"/>
              </a:rPr>
              <a:t>Things to consider…</a:t>
            </a:r>
          </a:p>
        </p:txBody>
      </p:sp>
      <p:sp>
        <p:nvSpPr>
          <p:cNvPr id="3" name="Content Placeholder 2">
            <a:extLst>
              <a:ext uri="{FF2B5EF4-FFF2-40B4-BE49-F238E27FC236}">
                <a16:creationId xmlns:a16="http://schemas.microsoft.com/office/drawing/2014/main" id="{29A9A0D9-5470-4013-856E-B0E08F7FB0EE}"/>
              </a:ext>
            </a:extLst>
          </p:cNvPr>
          <p:cNvSpPr>
            <a:spLocks noGrp="1"/>
          </p:cNvSpPr>
          <p:nvPr>
            <p:ph idx="1"/>
          </p:nvPr>
        </p:nvSpPr>
        <p:spPr>
          <a:xfrm>
            <a:off x="3726092" y="1835782"/>
            <a:ext cx="7847344" cy="3874736"/>
          </a:xfrm>
        </p:spPr>
        <p:txBody>
          <a:bodyPr>
            <a:normAutofit fontScale="92500" lnSpcReduction="20000"/>
          </a:bodyPr>
          <a:lstStyle/>
          <a:p>
            <a:pPr marL="0" indent="0" defTabSz="1219170">
              <a:lnSpc>
                <a:spcPct val="110000"/>
              </a:lnSpc>
              <a:buClr>
                <a:srgbClr val="FF6451"/>
              </a:buClr>
              <a:buNone/>
              <a:defRPr/>
            </a:pPr>
            <a:r>
              <a:rPr lang="en-US" sz="2200" b="1" dirty="0"/>
              <a:t>There are a number of things for an applicant to consider when applying for higher education, such as:</a:t>
            </a:r>
          </a:p>
          <a:p>
            <a:pPr marL="0" indent="0" defTabSz="1219170">
              <a:lnSpc>
                <a:spcPct val="100000"/>
              </a:lnSpc>
              <a:buClr>
                <a:srgbClr val="FF6451"/>
              </a:buClr>
              <a:buNone/>
              <a:defRPr/>
            </a:pPr>
            <a:endParaRPr lang="en-US" sz="800" b="1" dirty="0"/>
          </a:p>
          <a:p>
            <a:pPr marL="457189" indent="-380990" defTabSz="1219170">
              <a:lnSpc>
                <a:spcPct val="100000"/>
              </a:lnSpc>
              <a:buClr>
                <a:srgbClr val="FF6451"/>
              </a:buClr>
              <a:defRPr/>
            </a:pPr>
            <a:r>
              <a:rPr lang="en-US" sz="2100" dirty="0"/>
              <a:t>the subject they enjoy – investing time, money and effort</a:t>
            </a:r>
          </a:p>
          <a:p>
            <a:pPr marL="457189" indent="-380990" defTabSz="1219170">
              <a:lnSpc>
                <a:spcPct val="100000"/>
              </a:lnSpc>
              <a:buClr>
                <a:srgbClr val="FF6451"/>
              </a:buClr>
              <a:defRPr/>
            </a:pPr>
            <a:r>
              <a:rPr lang="en-US" sz="2100" dirty="0"/>
              <a:t>suitable for future career path – </a:t>
            </a:r>
            <a:r>
              <a:rPr lang="en-GB" sz="2100" dirty="0"/>
              <a:t>have a look on prospects.ac.uk to find out degree career options - </a:t>
            </a:r>
            <a:r>
              <a:rPr lang="en-GB" sz="2100" dirty="0">
                <a:hlinkClick r:id="rId4"/>
              </a:rPr>
              <a:t>https://www.prospects.ac.uk/careersadvice/what-can-i-do-with-my-degree</a:t>
            </a:r>
            <a:endParaRPr lang="en-GB" sz="2100" dirty="0"/>
          </a:p>
          <a:p>
            <a:pPr marL="457189" indent="-380990" defTabSz="1219170">
              <a:lnSpc>
                <a:spcPct val="100000"/>
              </a:lnSpc>
              <a:buClr>
                <a:srgbClr val="FF6451"/>
              </a:buClr>
              <a:defRPr/>
            </a:pPr>
            <a:r>
              <a:rPr lang="en-US" sz="2100" dirty="0"/>
              <a:t>location – city/rural, transport links</a:t>
            </a:r>
          </a:p>
          <a:p>
            <a:pPr marL="457189" indent="-380990" defTabSz="1219170">
              <a:lnSpc>
                <a:spcPct val="100000"/>
              </a:lnSpc>
              <a:buClr>
                <a:srgbClr val="FF6451"/>
              </a:buClr>
              <a:defRPr/>
            </a:pPr>
            <a:r>
              <a:rPr lang="en-US" sz="2100" dirty="0"/>
              <a:t>study style – does it suit them?</a:t>
            </a:r>
          </a:p>
          <a:p>
            <a:pPr marL="457189" indent="-380990" defTabSz="1219170">
              <a:lnSpc>
                <a:spcPct val="100000"/>
              </a:lnSpc>
              <a:buClr>
                <a:srgbClr val="FF6451"/>
              </a:buClr>
              <a:defRPr/>
            </a:pPr>
            <a:r>
              <a:rPr lang="en-US" sz="2100" dirty="0"/>
              <a:t>finances – course fees, travel and living costs</a:t>
            </a:r>
          </a:p>
          <a:p>
            <a:pPr marL="457189" indent="-380990" defTabSz="1219170">
              <a:lnSpc>
                <a:spcPct val="100000"/>
              </a:lnSpc>
              <a:buClr>
                <a:srgbClr val="FF6451"/>
              </a:buClr>
              <a:defRPr/>
            </a:pPr>
            <a:r>
              <a:rPr lang="en-US" sz="2100" dirty="0"/>
              <a:t>extra-curricular activities/cultural opportunities</a:t>
            </a:r>
          </a:p>
          <a:p>
            <a:pPr marL="304792" indent="-380990" defTabSz="1219170">
              <a:lnSpc>
                <a:spcPct val="100000"/>
              </a:lnSpc>
              <a:buClr>
                <a:srgbClr val="FF6451"/>
              </a:buClr>
              <a:defRPr/>
            </a:pPr>
            <a:endParaRPr lang="en-US" sz="200" dirty="0"/>
          </a:p>
          <a:p>
            <a:pPr marL="0" indent="0">
              <a:buClr>
                <a:srgbClr val="FF6451"/>
              </a:buClr>
              <a:buNone/>
            </a:pPr>
            <a:endParaRPr lang="en-GB" sz="2667" dirty="0">
              <a:latin typeface="+mj-lt"/>
            </a:endParaRPr>
          </a:p>
        </p:txBody>
      </p:sp>
      <p:sp>
        <p:nvSpPr>
          <p:cNvPr id="8" name="Slide Number Placeholder 6">
            <a:extLst>
              <a:ext uri="{FF2B5EF4-FFF2-40B4-BE49-F238E27FC236}">
                <a16:creationId xmlns:a16="http://schemas.microsoft.com/office/drawing/2014/main" id="{AF5DBA2D-B053-4345-9FA9-0CC3ED5AB269}"/>
              </a:ext>
            </a:extLst>
          </p:cNvPr>
          <p:cNvSpPr txBox="1"/>
          <p:nvPr/>
        </p:nvSpPr>
        <p:spPr>
          <a:xfrm>
            <a:off x="11075250" y="6405030"/>
            <a:ext cx="733628" cy="301788"/>
          </a:xfrm>
          <a:prstGeom prst="rect">
            <a:avLst/>
          </a:prstGeom>
          <a:noFill/>
          <a:ln cap="flat">
            <a:noFill/>
          </a:ln>
        </p:spPr>
        <p:txBody>
          <a:bodyPr vert="horz" wrap="square" lIns="121920" tIns="60960" rIns="121920" bIns="60960" anchor="ctr" anchorCtr="0" compatLnSpc="1">
            <a:noAutofit/>
          </a:bodyPr>
          <a:lstStyle/>
          <a:p>
            <a:pPr defTabSz="609585">
              <a:defRPr sz="1800" b="0" i="0" u="none" strike="noStrike" kern="0" cap="none" spc="0" baseline="0">
                <a:solidFill>
                  <a:srgbClr val="000000"/>
                </a:solidFill>
                <a:uFillTx/>
              </a:defRPr>
            </a:pPr>
            <a:r>
              <a:rPr lang="en-US" sz="1200" kern="0" dirty="0">
                <a:solidFill>
                  <a:srgbClr val="FFFFFF"/>
                </a:solidFill>
                <a:latin typeface="Calibri"/>
              </a:rPr>
              <a:t>|   </a:t>
            </a:r>
            <a:fld id="{A2F8606F-E88B-417C-9A1B-095B832E158D}" type="slidenum">
              <a:rPr sz="1200" kern="0">
                <a:solidFill>
                  <a:srgbClr val="FFFFFF"/>
                </a:solidFill>
                <a:latin typeface="Calibri"/>
              </a:rPr>
              <a:pPr defTabSz="609585">
                <a:defRPr sz="1800" b="0" i="0" u="none" strike="noStrike" kern="0" cap="none" spc="0" baseline="0">
                  <a:solidFill>
                    <a:srgbClr val="000000"/>
                  </a:solidFill>
                  <a:uFillTx/>
                </a:defRPr>
              </a:pPr>
              <a:t>7</a:t>
            </a:fld>
            <a:endParaRPr lang="en-US" sz="1200" kern="0" dirty="0">
              <a:solidFill>
                <a:srgbClr val="FFFFFF"/>
              </a:solidFill>
              <a:latin typeface="Calibri"/>
            </a:endParaRPr>
          </a:p>
        </p:txBody>
      </p:sp>
    </p:spTree>
    <p:custDataLst>
      <p:tags r:id="rId1"/>
    </p:custDataLst>
    <p:extLst>
      <p:ext uri="{BB962C8B-B14F-4D97-AF65-F5344CB8AC3E}">
        <p14:creationId xmlns:p14="http://schemas.microsoft.com/office/powerpoint/2010/main" val="171399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6B6E-B23C-4E98-A9A1-9773F7A71580}"/>
              </a:ext>
            </a:extLst>
          </p:cNvPr>
          <p:cNvSpPr txBox="1">
            <a:spLocks noGrp="1"/>
          </p:cNvSpPr>
          <p:nvPr>
            <p:ph type="title"/>
          </p:nvPr>
        </p:nvSpPr>
        <p:spPr>
          <a:xfrm>
            <a:off x="353508" y="2112436"/>
            <a:ext cx="5742492" cy="1316564"/>
          </a:xfrm>
        </p:spPr>
        <p:txBody>
          <a:bodyPr>
            <a:normAutofit/>
          </a:bodyPr>
          <a:lstStyle/>
          <a:p>
            <a:pPr lvl="0"/>
            <a:r>
              <a:rPr lang="en-GB" sz="4000" b="1" dirty="0">
                <a:latin typeface="+mn-lt"/>
              </a:rPr>
              <a:t>Which university? </a:t>
            </a:r>
            <a:br>
              <a:rPr lang="en-GB" sz="4000" b="1" dirty="0">
                <a:latin typeface="+mn-lt"/>
              </a:rPr>
            </a:br>
            <a:r>
              <a:rPr lang="en-GB" sz="4000" b="1" dirty="0">
                <a:latin typeface="+mn-lt"/>
              </a:rPr>
              <a:t>Which course? </a:t>
            </a:r>
          </a:p>
        </p:txBody>
      </p:sp>
      <p:pic>
        <p:nvPicPr>
          <p:cNvPr id="4" name="Picture 3">
            <a:extLst>
              <a:ext uri="{FF2B5EF4-FFF2-40B4-BE49-F238E27FC236}">
                <a16:creationId xmlns:a16="http://schemas.microsoft.com/office/drawing/2014/main" id="{F6D1054B-03C6-4C4F-BA7C-B01BE08CE3B8}"/>
              </a:ext>
            </a:extLst>
          </p:cNvPr>
          <p:cNvPicPr>
            <a:picLocks noChangeAspect="1"/>
          </p:cNvPicPr>
          <p:nvPr/>
        </p:nvPicPr>
        <p:blipFill rotWithShape="1">
          <a:blip r:embed="rId4"/>
          <a:srcRect l="18991" t="12854" r="19266" b="20112"/>
          <a:stretch/>
        </p:blipFill>
        <p:spPr>
          <a:xfrm>
            <a:off x="5794200" y="1607980"/>
            <a:ext cx="3468183" cy="2118014"/>
          </a:xfrm>
          <a:prstGeom prst="rect">
            <a:avLst/>
          </a:prstGeom>
          <a:ln>
            <a:solidFill>
              <a:schemeClr val="tx1"/>
            </a:solidFill>
          </a:ln>
        </p:spPr>
      </p:pic>
      <p:pic>
        <p:nvPicPr>
          <p:cNvPr id="5" name="Picture 4">
            <a:extLst>
              <a:ext uri="{FF2B5EF4-FFF2-40B4-BE49-F238E27FC236}">
                <a16:creationId xmlns:a16="http://schemas.microsoft.com/office/drawing/2014/main" id="{DB6B12E2-1EAD-4023-B66B-98A48734D0C7}"/>
              </a:ext>
            </a:extLst>
          </p:cNvPr>
          <p:cNvPicPr>
            <a:picLocks noChangeAspect="1"/>
          </p:cNvPicPr>
          <p:nvPr/>
        </p:nvPicPr>
        <p:blipFill rotWithShape="1">
          <a:blip r:embed="rId5"/>
          <a:srcRect l="5413" t="7472" r="5780" b="10326"/>
          <a:stretch/>
        </p:blipFill>
        <p:spPr>
          <a:xfrm>
            <a:off x="8248270" y="3210550"/>
            <a:ext cx="3369989" cy="1967752"/>
          </a:xfrm>
          <a:prstGeom prst="rect">
            <a:avLst/>
          </a:prstGeom>
        </p:spPr>
      </p:pic>
      <p:sp>
        <p:nvSpPr>
          <p:cNvPr id="6" name="Content Placeholder 2">
            <a:extLst>
              <a:ext uri="{FF2B5EF4-FFF2-40B4-BE49-F238E27FC236}">
                <a16:creationId xmlns:a16="http://schemas.microsoft.com/office/drawing/2014/main" id="{D849FB70-F6D8-4C07-A92E-74B885ADFE75}"/>
              </a:ext>
            </a:extLst>
          </p:cNvPr>
          <p:cNvSpPr txBox="1">
            <a:spLocks/>
          </p:cNvSpPr>
          <p:nvPr/>
        </p:nvSpPr>
        <p:spPr>
          <a:xfrm>
            <a:off x="353509" y="3603361"/>
            <a:ext cx="6558280" cy="24119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nSpc>
                <a:spcPct val="120000"/>
              </a:lnSpc>
            </a:pPr>
            <a:r>
              <a:rPr lang="en-GB" sz="1400" dirty="0"/>
              <a:t>To help you compare university courses, have a look at:</a:t>
            </a:r>
          </a:p>
          <a:p>
            <a:pPr>
              <a:lnSpc>
                <a:spcPct val="120000"/>
              </a:lnSpc>
            </a:pPr>
            <a:r>
              <a:rPr lang="en-GB" sz="1400" dirty="0"/>
              <a:t>The Complete University Guide (</a:t>
            </a:r>
            <a:r>
              <a:rPr lang="en-GB" sz="1400" dirty="0">
                <a:hlinkClick r:id="rId6"/>
              </a:rPr>
              <a:t>www.thecompleteuniversityguide.co.uk/league-tables/rankings</a:t>
            </a:r>
            <a:r>
              <a:rPr lang="en-GB" sz="1400" dirty="0"/>
              <a:t>),</a:t>
            </a:r>
          </a:p>
          <a:p>
            <a:pPr>
              <a:lnSpc>
                <a:spcPct val="120000"/>
              </a:lnSpc>
            </a:pPr>
            <a:r>
              <a:rPr lang="en-GB" sz="1400" dirty="0"/>
              <a:t>Unistats (</a:t>
            </a:r>
            <a:r>
              <a:rPr lang="en-GB" sz="1400" dirty="0">
                <a:hlinkClick r:id="rId7"/>
              </a:rPr>
              <a:t>http://unistats.direct.gov.uk</a:t>
            </a:r>
            <a:r>
              <a:rPr lang="en-GB" sz="1400" dirty="0"/>
              <a:t>) </a:t>
            </a:r>
          </a:p>
          <a:p>
            <a:pPr>
              <a:lnSpc>
                <a:spcPct val="120000"/>
              </a:lnSpc>
            </a:pPr>
            <a:r>
              <a:rPr lang="en-GB" sz="1400" dirty="0"/>
              <a:t>The Guardian League Tables (</a:t>
            </a:r>
            <a:r>
              <a:rPr lang="en-GB" sz="1400" dirty="0">
                <a:hlinkClick r:id="rId8"/>
              </a:rPr>
              <a:t>The best UK universities 2021 – rankings | Education | The Guardian</a:t>
            </a:r>
            <a:r>
              <a:rPr lang="en-GB" sz="1400" dirty="0"/>
              <a:t>)</a:t>
            </a:r>
          </a:p>
        </p:txBody>
      </p:sp>
      <p:sp>
        <p:nvSpPr>
          <p:cNvPr id="7" name="TextBox 6">
            <a:extLst>
              <a:ext uri="{FF2B5EF4-FFF2-40B4-BE49-F238E27FC236}">
                <a16:creationId xmlns:a16="http://schemas.microsoft.com/office/drawing/2014/main" id="{2413D13B-1294-490F-B45F-A6CA0FE4A23D}"/>
              </a:ext>
            </a:extLst>
          </p:cNvPr>
          <p:cNvSpPr txBox="1"/>
          <p:nvPr/>
        </p:nvSpPr>
        <p:spPr>
          <a:xfrm>
            <a:off x="7404824" y="5261996"/>
            <a:ext cx="3208788" cy="369332"/>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hlinkClick r:id="rId9"/>
              </a:rPr>
              <a:t>https://www.ucas.com/students</a:t>
            </a:r>
            <a:r>
              <a:rPr lang="en-GB" dirty="0"/>
              <a:t> </a:t>
            </a:r>
          </a:p>
        </p:txBody>
      </p:sp>
      <p:sp>
        <p:nvSpPr>
          <p:cNvPr id="8" name="TextBox 7">
            <a:extLst>
              <a:ext uri="{FF2B5EF4-FFF2-40B4-BE49-F238E27FC236}">
                <a16:creationId xmlns:a16="http://schemas.microsoft.com/office/drawing/2014/main" id="{E1B2BE7D-640D-4D60-A9FC-F4DE1A0245FE}"/>
              </a:ext>
            </a:extLst>
          </p:cNvPr>
          <p:cNvSpPr txBox="1"/>
          <p:nvPr/>
        </p:nvSpPr>
        <p:spPr>
          <a:xfrm>
            <a:off x="9338260" y="1596004"/>
            <a:ext cx="2550705" cy="369332"/>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hlinkClick r:id="rId9"/>
              </a:rPr>
              <a:t>https:// </a:t>
            </a:r>
            <a:r>
              <a:rPr lang="en-GB" dirty="0">
                <a:hlinkClick r:id="rId10"/>
              </a:rPr>
              <a:t>www.unifrog.org</a:t>
            </a:r>
            <a:endParaRPr lang="en-GB"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1449-5023-4838-AEC7-779E46362AD5}"/>
              </a:ext>
            </a:extLst>
          </p:cNvPr>
          <p:cNvSpPr>
            <a:spLocks noGrp="1"/>
          </p:cNvSpPr>
          <p:nvPr>
            <p:ph type="title"/>
          </p:nvPr>
        </p:nvSpPr>
        <p:spPr>
          <a:xfrm>
            <a:off x="632012" y="2902136"/>
            <a:ext cx="3437964" cy="1325563"/>
          </a:xfrm>
        </p:spPr>
        <p:txBody>
          <a:bodyPr>
            <a:normAutofit/>
          </a:bodyPr>
          <a:lstStyle/>
          <a:p>
            <a:r>
              <a:rPr lang="en-GB" sz="4000" b="1" dirty="0">
                <a:latin typeface="+mn-lt"/>
              </a:rPr>
              <a:t>How do UCAS points work?</a:t>
            </a:r>
          </a:p>
        </p:txBody>
      </p:sp>
      <p:sp>
        <p:nvSpPr>
          <p:cNvPr id="3" name="Content Placeholder 2">
            <a:extLst>
              <a:ext uri="{FF2B5EF4-FFF2-40B4-BE49-F238E27FC236}">
                <a16:creationId xmlns:a16="http://schemas.microsoft.com/office/drawing/2014/main" id="{A5A6FF33-F370-4808-AFD4-5D579201D090}"/>
              </a:ext>
            </a:extLst>
          </p:cNvPr>
          <p:cNvSpPr>
            <a:spLocks noGrp="1"/>
          </p:cNvSpPr>
          <p:nvPr>
            <p:ph idx="1"/>
          </p:nvPr>
        </p:nvSpPr>
        <p:spPr>
          <a:xfrm>
            <a:off x="7396797" y="2399681"/>
            <a:ext cx="3782191" cy="2999501"/>
          </a:xfrm>
        </p:spPr>
        <p:txBody>
          <a:bodyPr>
            <a:normAutofit/>
          </a:bodyPr>
          <a:lstStyle/>
          <a:p>
            <a:pPr marL="0" indent="0">
              <a:lnSpc>
                <a:spcPct val="100000"/>
              </a:lnSpc>
              <a:buNone/>
            </a:pPr>
            <a:r>
              <a:rPr lang="en-GB" sz="1800" b="0" i="0" dirty="0">
                <a:effectLst/>
              </a:rPr>
              <a:t>UCAS points are a way of </a:t>
            </a:r>
            <a:r>
              <a:rPr lang="en-GB" sz="1800" i="0" dirty="0">
                <a:effectLst/>
              </a:rPr>
              <a:t>measuring the relative value of all post-16 qualifications</a:t>
            </a:r>
            <a:r>
              <a:rPr lang="en-GB" sz="1800" b="0" i="0" dirty="0">
                <a:effectLst/>
              </a:rPr>
              <a:t> in the UK. The UCAS Tariff assigns a numerical score to the possible grades that can be achieved in each type of qualification. The higher the grade you achieve, the higher the number of points.</a:t>
            </a:r>
            <a:endParaRPr lang="en-GB" sz="1800" dirty="0"/>
          </a:p>
        </p:txBody>
      </p:sp>
      <p:pic>
        <p:nvPicPr>
          <p:cNvPr id="4" name="Picture 3">
            <a:extLst>
              <a:ext uri="{FF2B5EF4-FFF2-40B4-BE49-F238E27FC236}">
                <a16:creationId xmlns:a16="http://schemas.microsoft.com/office/drawing/2014/main" id="{7F18B42B-120F-4D6B-B82C-AA9C28445BA2}"/>
              </a:ext>
            </a:extLst>
          </p:cNvPr>
          <p:cNvPicPr>
            <a:picLocks noChangeAspect="1"/>
          </p:cNvPicPr>
          <p:nvPr/>
        </p:nvPicPr>
        <p:blipFill rotWithShape="1">
          <a:blip r:embed="rId3"/>
          <a:srcRect t="5750" b="42874"/>
          <a:stretch/>
        </p:blipFill>
        <p:spPr>
          <a:xfrm>
            <a:off x="4287393" y="1675078"/>
            <a:ext cx="2545989" cy="4617790"/>
          </a:xfrm>
          <a:prstGeom prst="rect">
            <a:avLst/>
          </a:prstGeom>
        </p:spPr>
      </p:pic>
    </p:spTree>
    <p:extLst>
      <p:ext uri="{BB962C8B-B14F-4D97-AF65-F5344CB8AC3E}">
        <p14:creationId xmlns:p14="http://schemas.microsoft.com/office/powerpoint/2010/main" val="2794059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2246</TotalTime>
  <Words>6448</Words>
  <Application>Microsoft Office PowerPoint</Application>
  <PresentationFormat>Widescreen</PresentationFormat>
  <Paragraphs>332</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ＭＳ Ｐゴシック</vt:lpstr>
      <vt:lpstr>Arial</vt:lpstr>
      <vt:lpstr>Calibri</vt:lpstr>
      <vt:lpstr>Calibri  </vt:lpstr>
      <vt:lpstr>Calibri Light</vt:lpstr>
      <vt:lpstr>Montserrat</vt:lpstr>
      <vt:lpstr>Wingdings</vt:lpstr>
      <vt:lpstr>Office Theme</vt:lpstr>
      <vt:lpstr>WELCOME Y13 Information Evening</vt:lpstr>
      <vt:lpstr>Welcome Back!!</vt:lpstr>
      <vt:lpstr>What makes a successful Y13 student &amp; getting the most out of the ‘year’</vt:lpstr>
      <vt:lpstr>Key Activities this year</vt:lpstr>
      <vt:lpstr>PowerPoint Presentation</vt:lpstr>
      <vt:lpstr>Why higher education?</vt:lpstr>
      <vt:lpstr>Things to consider…</vt:lpstr>
      <vt:lpstr>Which university?  Which course? </vt:lpstr>
      <vt:lpstr>How do UCAS points work?</vt:lpstr>
      <vt:lpstr>Making an application:  </vt:lpstr>
      <vt:lpstr>The personal statement </vt:lpstr>
      <vt:lpstr>PowerPoint Presentation</vt:lpstr>
      <vt:lpstr>PowerPoint Presentation</vt:lpstr>
      <vt:lpstr>PowerPoint Presentation</vt:lpstr>
      <vt:lpstr>PowerPoint Presentation</vt:lpstr>
      <vt:lpstr>How do I write a personal statement?</vt:lpstr>
      <vt:lpstr>Key deadlines:</vt:lpstr>
      <vt:lpstr>PowerPoint Presentation</vt:lpstr>
      <vt:lpstr>Other options:</vt:lpstr>
      <vt:lpstr>Student Finance: How much does it cost to go to university?</vt:lpstr>
      <vt:lpstr>PowerPoint Presentation</vt:lpstr>
      <vt:lpstr> After university…</vt:lpstr>
      <vt:lpstr>Studying abroad</vt:lpstr>
      <vt:lpstr>Gap Year</vt:lpstr>
      <vt:lpstr>Apprenticeships</vt:lpstr>
      <vt:lpstr>PowerPoint Presentation</vt:lpstr>
      <vt:lpstr>PowerPoint Presentation</vt:lpstr>
      <vt:lpstr>How hard is it to get an apprenticeship?</vt:lpstr>
      <vt:lpstr>PowerPoint Presentation</vt:lpstr>
      <vt:lpstr>Employment: </vt:lpstr>
      <vt:lpstr>Still struggling? </vt:lpstr>
      <vt:lpstr>How can you support son/daughter Post-16?</vt:lpstr>
      <vt:lpstr>If you have any further questions please contact – ekelleway5nr2@nsix.org.uk  Do come over and see the BRAND new refurbished Sixth Form   Otherwise – thank you for attending - safe journey home!  </vt:lpstr>
    </vt:vector>
  </TitlesOfParts>
  <Company>The Wensum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English</dc:creator>
  <cp:lastModifiedBy>Mr R. Taylor</cp:lastModifiedBy>
  <cp:revision>95</cp:revision>
  <cp:lastPrinted>2022-09-28T09:51:09Z</cp:lastPrinted>
  <dcterms:created xsi:type="dcterms:W3CDTF">2020-10-09T13:43:37Z</dcterms:created>
  <dcterms:modified xsi:type="dcterms:W3CDTF">2022-09-28T11:53:54Z</dcterms:modified>
</cp:coreProperties>
</file>