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0" r:id="rId4"/>
    <p:sldId id="266" r:id="rId5"/>
    <p:sldId id="271" r:id="rId6"/>
    <p:sldId id="267" r:id="rId7"/>
    <p:sldId id="265" r:id="rId8"/>
    <p:sldId id="272" r:id="rId9"/>
    <p:sldId id="262" r:id="rId10"/>
    <p:sldId id="269" r:id="rId11"/>
    <p:sldId id="268" r:id="rId12"/>
    <p:sldId id="273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3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E8FB8D-2E5E-4DBA-958D-F8CA90A660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20266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715FAD-FE08-4A20-A01C-273D1A1BBC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22848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5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49FF09-CA04-4FB1-AEDA-6CC31BF417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42491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1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8299F-FF61-49E3-B40C-861952ADCF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59981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5DC0BF-CB96-49AB-B77D-B0FEA4A4CB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42491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6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9D2752-A037-416D-90EA-295C54C8DA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575023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CA1100-34C0-4D1C-BB5D-84CE14553C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575023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2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5CDE75-626E-49D0-8AE0-B6C6D8A40F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26732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810688-9704-45C2-9874-EDB002A947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18417"/>
            <a:ext cx="183505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271D3B-3ED7-4C87-9D1F-797B2F0843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45" y="641278"/>
            <a:ext cx="1835055" cy="1115665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4500" y="1482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29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FB5F-8B08-407B-B0D3-779C8B3B9FFF}" type="datetimeFigureOut">
              <a:rPr lang="en-GB" smtClean="0"/>
              <a:t>21/09/2022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C0F3-E048-4896-9315-266238BCAA0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75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>
            <a:extLst>
              <a:ext uri="{FF2B5EF4-FFF2-40B4-BE49-F238E27FC236}">
                <a16:creationId xmlns:a16="http://schemas.microsoft.com/office/drawing/2014/main" id="{3B301051-BEE1-401C-AC71-33A98E9B1F4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en-GB" altLang="en-US" dirty="0"/>
          </a:p>
        </p:txBody>
      </p:sp>
      <p:sp>
        <p:nvSpPr>
          <p:cNvPr id="5123" name="Content Placeholder 4">
            <a:extLst>
              <a:ext uri="{FF2B5EF4-FFF2-40B4-BE49-F238E27FC236}">
                <a16:creationId xmlns:a16="http://schemas.microsoft.com/office/drawing/2014/main" id="{3FFF2CF7-A4B9-4FE7-859C-F1EC57E7C85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altLang="en-US" dirty="0"/>
              <a:t>Welcome to the                     </a:t>
            </a:r>
            <a:br>
              <a:rPr lang="en-GB" altLang="en-US" dirty="0"/>
            </a:br>
            <a:br>
              <a:rPr lang="en-GB" altLang="en-US" dirty="0"/>
            </a:br>
            <a:r>
              <a:rPr lang="en-GB" altLang="en-US" dirty="0"/>
              <a:t> </a:t>
            </a:r>
            <a:r>
              <a:rPr lang="en-GB" altLang="en-US" sz="6500" dirty="0"/>
              <a:t>Y12 Parents’ Information Evening.</a:t>
            </a:r>
          </a:p>
          <a:p>
            <a:pPr marL="0" indent="0" algn="ctr">
              <a:buNone/>
            </a:pPr>
            <a:r>
              <a:rPr lang="en-GB" altLang="en-US" sz="2000" b="1" dirty="0"/>
              <a:t>Please make sure you have signed in and picked up a booklet.</a:t>
            </a:r>
          </a:p>
          <a:p>
            <a:pPr marL="0" indent="0" algn="ctr">
              <a:buNone/>
            </a:pPr>
            <a:r>
              <a:rPr lang="en-GB" altLang="en-US" sz="2000" b="1" dirty="0"/>
              <a:t>We will start shortly.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83607ADA-6E4F-448B-9E32-793D582E9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26716" y="1390589"/>
            <a:ext cx="6216242" cy="132556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dirty="0"/>
              <a:t>What makes a successful Sixth Form student?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846B3C0-621F-4FF8-B25D-5BBD3125C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159" y="2967822"/>
            <a:ext cx="7693025" cy="29523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GB" altLang="en-US" sz="3000" dirty="0"/>
              <a:t>Key Ingredients of ‘success’:</a:t>
            </a:r>
          </a:p>
          <a:p>
            <a:pPr marL="0" indent="0">
              <a:buNone/>
              <a:defRPr/>
            </a:pPr>
            <a:endParaRPr lang="en-GB" altLang="en-US" sz="3000" dirty="0"/>
          </a:p>
          <a:p>
            <a:pPr eaLnBrk="1" hangingPunct="1">
              <a:defRPr/>
            </a:pPr>
            <a:r>
              <a:rPr lang="en-GB" altLang="en-US" sz="3000" dirty="0"/>
              <a:t>Transition from Year 11 to 12</a:t>
            </a:r>
          </a:p>
          <a:p>
            <a:pPr eaLnBrk="1" hangingPunct="1">
              <a:defRPr/>
            </a:pPr>
            <a:r>
              <a:rPr lang="en-GB" altLang="en-US" sz="3000" dirty="0"/>
              <a:t>Responsibility for OWN learning</a:t>
            </a:r>
          </a:p>
          <a:p>
            <a:pPr eaLnBrk="1" hangingPunct="1">
              <a:defRPr/>
            </a:pPr>
            <a:r>
              <a:rPr lang="en-GB" altLang="en-US" sz="3000" dirty="0"/>
              <a:t>Independent Learning</a:t>
            </a:r>
          </a:p>
          <a:p>
            <a:pPr eaLnBrk="1" hangingPunct="1">
              <a:defRPr/>
            </a:pPr>
            <a:r>
              <a:rPr lang="en-GB" altLang="en-US" sz="3000" dirty="0"/>
              <a:t>Academic Resilience</a:t>
            </a:r>
          </a:p>
          <a:p>
            <a:pPr eaLnBrk="1" hangingPunct="1">
              <a:defRPr/>
            </a:pPr>
            <a:r>
              <a:rPr lang="en-GB" altLang="en-US" sz="3000" dirty="0"/>
              <a:t>Knowing when to ask….. </a:t>
            </a:r>
          </a:p>
          <a:p>
            <a:pPr eaLnBrk="1" hangingPunct="1">
              <a:defRPr/>
            </a:pPr>
            <a:r>
              <a:rPr lang="en-GB" altLang="en-US" sz="3000" dirty="0"/>
              <a:t>And of course…working hard!!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147B83D-6101-4DF2-86A8-AE353BD1C5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89820" y="1375357"/>
            <a:ext cx="6862195" cy="114300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GB" altLang="en-US" dirty="0"/>
              <a:t>How can you support your son/daughter Post-16?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3EF9E-96A4-4B59-B86E-C47E24ACBD7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1880" y="3239810"/>
            <a:ext cx="8229600" cy="2365797"/>
          </a:xfrm>
        </p:spPr>
        <p:txBody>
          <a:bodyPr/>
          <a:lstStyle/>
          <a:p>
            <a:pPr eaLnBrk="1" hangingPunct="1"/>
            <a:r>
              <a:rPr lang="en-GB" altLang="en-US" dirty="0"/>
              <a:t>Guidance</a:t>
            </a:r>
          </a:p>
          <a:p>
            <a:pPr eaLnBrk="1" hangingPunct="1"/>
            <a:r>
              <a:rPr lang="en-GB" altLang="en-US" dirty="0"/>
              <a:t>Work (academic &amp; paid)</a:t>
            </a:r>
          </a:p>
          <a:p>
            <a:pPr eaLnBrk="1" hangingPunct="1"/>
            <a:r>
              <a:rPr lang="en-GB" altLang="en-US" dirty="0"/>
              <a:t>Social life.....</a:t>
            </a:r>
          </a:p>
          <a:p>
            <a:pPr eaLnBrk="1" hangingPunct="1"/>
            <a:r>
              <a:rPr lang="en-GB" altLang="en-US" dirty="0"/>
              <a:t>Support (Key times)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>
            <a:extLst>
              <a:ext uri="{FF2B5EF4-FFF2-40B4-BE49-F238E27FC236}">
                <a16:creationId xmlns:a16="http://schemas.microsoft.com/office/drawing/2014/main" id="{3BFA5662-90EB-4A23-ACCD-CA7418B664B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884527" y="1497638"/>
            <a:ext cx="4321029" cy="1325563"/>
          </a:xfrm>
        </p:spPr>
        <p:txBody>
          <a:bodyPr anchor="ctr"/>
          <a:lstStyle/>
          <a:p>
            <a:pPr eaLnBrk="1" hangingPunct="1"/>
            <a:r>
              <a:rPr lang="en-GB" altLang="en-US" dirty="0"/>
              <a:t>And Finally</a:t>
            </a:r>
          </a:p>
        </p:txBody>
      </p:sp>
      <p:sp>
        <p:nvSpPr>
          <p:cNvPr id="16387" name="Content Placeholder 6">
            <a:extLst>
              <a:ext uri="{FF2B5EF4-FFF2-40B4-BE49-F238E27FC236}">
                <a16:creationId xmlns:a16="http://schemas.microsoft.com/office/drawing/2014/main" id="{DFE9936A-683C-4547-B601-6F2206C2E66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18083" y="3075687"/>
            <a:ext cx="7726959" cy="2821876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altLang="en-US" dirty="0"/>
              <a:t>Thank you for listening. </a:t>
            </a:r>
          </a:p>
          <a:p>
            <a:pPr marL="0" indent="0" eaLnBrk="1" hangingPunct="1">
              <a:buNone/>
            </a:pPr>
            <a:r>
              <a:rPr lang="en-GB" altLang="en-US" dirty="0"/>
              <a:t> </a:t>
            </a:r>
          </a:p>
          <a:p>
            <a:r>
              <a:rPr lang="en-GB" altLang="en-US" dirty="0"/>
              <a:t>If you do have any questions we will be around for a while. Do come over and see the BRAND new refurbished Sixth Form 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pPr eaLnBrk="1" hangingPunct="1"/>
            <a:r>
              <a:rPr lang="en-GB" altLang="en-US" dirty="0"/>
              <a:t>Otherwise – thank you for attending - safe journey home!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17962B6-98E0-41D5-8A52-8DCA7A198D0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99393" y="1435930"/>
            <a:ext cx="6352622" cy="1143000"/>
          </a:xfrm>
        </p:spPr>
        <p:txBody>
          <a:bodyPr anchor="ctr"/>
          <a:lstStyle/>
          <a:p>
            <a:pPr eaLnBrk="1" hangingPunct="1"/>
            <a:r>
              <a:rPr lang="en-GB" altLang="en-US" dirty="0"/>
              <a:t>Welcomes &amp; Introductions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82C4845F-AF3B-4135-BFF4-13BE9F8048C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568296" y="2481774"/>
            <a:ext cx="9515271" cy="3724275"/>
          </a:xfrm>
        </p:spPr>
        <p:txBody>
          <a:bodyPr/>
          <a:lstStyle/>
          <a:p>
            <a:pPr marL="533400" indent="-533400">
              <a:buNone/>
            </a:pPr>
            <a:r>
              <a:rPr lang="en-GB" altLang="en-US" dirty="0"/>
              <a:t>Aims of tonight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en-US" dirty="0"/>
              <a:t>To set clear expectations of what Sixth Form students can expect and what we expect of them!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en-US" dirty="0"/>
              <a:t>To allow parents/carers to put a name to a face.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en-US" dirty="0"/>
              <a:t>To highlight any upcoming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D7222F-4406-4FF8-9E5F-9D4FA5019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2450" y="860075"/>
            <a:ext cx="6177793" cy="1325563"/>
          </a:xfrm>
        </p:spPr>
        <p:txBody>
          <a:bodyPr/>
          <a:lstStyle/>
          <a:p>
            <a:pPr eaLnBrk="1" hangingPunct="1"/>
            <a:r>
              <a:rPr lang="en-GB" altLang="en-US" dirty="0"/>
              <a:t>Who/where/when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E4EB4AE-C838-4A49-B001-673AF9962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8321" y="2496030"/>
            <a:ext cx="7693025" cy="3724275"/>
          </a:xfrm>
        </p:spPr>
        <p:txBody>
          <a:bodyPr/>
          <a:lstStyle/>
          <a:p>
            <a:pPr eaLnBrk="1" hangingPunct="1"/>
            <a:r>
              <a:rPr lang="en-GB" altLang="en-US" dirty="0"/>
              <a:t>The Sixth Form Team – who's who.</a:t>
            </a:r>
          </a:p>
          <a:p>
            <a:pPr eaLnBrk="1" hangingPunct="1"/>
            <a:r>
              <a:rPr lang="en-GB" altLang="en-US" dirty="0"/>
              <a:t>The Parent/Carer Handbook.</a:t>
            </a:r>
          </a:p>
          <a:p>
            <a:pPr eaLnBrk="1" hangingPunct="1"/>
            <a:r>
              <a:rPr lang="en-GB" altLang="en-US" dirty="0"/>
              <a:t>Who to contact with questions/‘concerns’.</a:t>
            </a:r>
          </a:p>
          <a:p>
            <a:pPr marL="0" indent="0" eaLnBrk="1" hangingPunct="1"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45EDEC9-B1B3-4DEB-B53E-C996FD3917CB}"/>
              </a:ext>
            </a:extLst>
          </p:cNvPr>
          <p:cNvSpPr>
            <a:spLocks noGrp="1" noChangeArrowheads="1"/>
          </p:cNvSpPr>
          <p:nvPr>
            <p:ph type="title" orient="vert" idx="4294967295"/>
          </p:nvPr>
        </p:nvSpPr>
        <p:spPr>
          <a:xfrm>
            <a:off x="9625014" y="274639"/>
            <a:ext cx="585787" cy="5851525"/>
          </a:xfrm>
        </p:spPr>
        <p:txBody>
          <a:bodyPr vert="eaVert" anchor="ctr">
            <a:normAutofit fontScale="90000"/>
          </a:bodyPr>
          <a:lstStyle/>
          <a:p>
            <a:pPr eaLnBrk="1" hangingPunct="1"/>
            <a:endParaRPr lang="en-GB" altLang="en-US" sz="32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058FB02-3EF6-466E-B036-D459F2D8D890}"/>
              </a:ext>
            </a:extLst>
          </p:cNvPr>
          <p:cNvSpPr>
            <a:spLocks noGrp="1" noChangeArrowheads="1"/>
          </p:cNvSpPr>
          <p:nvPr>
            <p:ph type="body" orient="vert" sz="half" idx="4294967295"/>
          </p:nvPr>
        </p:nvSpPr>
        <p:spPr>
          <a:xfrm>
            <a:off x="1981200" y="274638"/>
            <a:ext cx="6019800" cy="2849562"/>
          </a:xfrm>
        </p:spPr>
        <p:txBody>
          <a:bodyPr vert="eaVert"/>
          <a:lstStyle/>
          <a:p>
            <a:pPr eaLnBrk="1" hangingPunct="1"/>
            <a:endParaRPr lang="en-GB" altLang="en-US" b="1" dirty="0"/>
          </a:p>
          <a:p>
            <a:pPr eaLnBrk="1" hangingPunct="1"/>
            <a:endParaRPr lang="en-GB" altLang="en-US" sz="2400" dirty="0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848D236-93C9-4546-9215-94A62CBD706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33768" y="1014414"/>
            <a:ext cx="6191075" cy="21859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4400" dirty="0"/>
              <a:t>Expectations (1)</a:t>
            </a:r>
            <a:r>
              <a:rPr lang="en-GB" altLang="en-US" sz="4400" b="1" dirty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5400" b="1" dirty="0"/>
              <a:t>HIGH!!</a:t>
            </a:r>
          </a:p>
        </p:txBody>
      </p:sp>
      <p:sp>
        <p:nvSpPr>
          <p:cNvPr id="4143" name="Rectangle 47">
            <a:extLst>
              <a:ext uri="{FF2B5EF4-FFF2-40B4-BE49-F238E27FC236}">
                <a16:creationId xmlns:a16="http://schemas.microsoft.com/office/drawing/2014/main" id="{45101D51-9F4A-4125-8F23-225ACFAD7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2296852"/>
            <a:ext cx="72009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000" dirty="0"/>
              <a:t>Hellesdon Sixth Form Centre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000" dirty="0"/>
              <a:t>Last year: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000" dirty="0"/>
          </a:p>
          <a:p>
            <a:pPr marL="285750" indent="-285750">
              <a:spcBef>
                <a:spcPct val="0"/>
              </a:spcBef>
              <a:buClrTx/>
              <a:buSzTx/>
              <a:defRPr/>
            </a:pPr>
            <a:r>
              <a:rPr lang="en-US" altLang="en-US" sz="2000" dirty="0"/>
              <a:t>Excellent exam results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en-US" altLang="en-US" sz="2000" dirty="0"/>
          </a:p>
          <a:p>
            <a:pPr marL="285750" indent="-285750">
              <a:spcBef>
                <a:spcPct val="0"/>
              </a:spcBef>
              <a:buClrTx/>
              <a:buSzTx/>
              <a:defRPr/>
            </a:pPr>
            <a:r>
              <a:rPr lang="en-US" altLang="en-US" sz="2000" dirty="0"/>
              <a:t>A Level &amp; BTec Pass rate (A*-E)</a:t>
            </a:r>
          </a:p>
          <a:p>
            <a:pPr>
              <a:spcBef>
                <a:spcPct val="0"/>
              </a:spcBef>
              <a:buClrTx/>
              <a:buSzTx/>
              <a:buNone/>
              <a:defRPr/>
            </a:pPr>
            <a:endParaRPr lang="en-US" altLang="en-US" sz="2000" dirty="0"/>
          </a:p>
          <a:p>
            <a:pPr marL="285750" indent="-285750">
              <a:spcBef>
                <a:spcPct val="0"/>
              </a:spcBef>
              <a:buClrTx/>
              <a:buSzTx/>
              <a:defRPr/>
            </a:pPr>
            <a:r>
              <a:rPr lang="en-US" altLang="en-US" sz="2000" dirty="0"/>
              <a:t>96% of students gained a place at university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en-US" altLang="en-US" sz="2000" dirty="0"/>
          </a:p>
          <a:p>
            <a:pPr marL="285750" indent="-285750">
              <a:spcBef>
                <a:spcPct val="0"/>
              </a:spcBef>
              <a:buClrTx/>
              <a:buSzTx/>
              <a:defRPr/>
            </a:pPr>
            <a:r>
              <a:rPr lang="en-US" altLang="en-US" sz="2000" dirty="0"/>
              <a:t>Apprenticeships/employment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7414D59-A7AD-4384-8BF1-03808A4DC8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880237" y="1062038"/>
            <a:ext cx="4800658" cy="1143000"/>
          </a:xfrm>
        </p:spPr>
        <p:txBody>
          <a:bodyPr anchor="ctr"/>
          <a:lstStyle/>
          <a:p>
            <a:pPr eaLnBrk="1" hangingPunct="1"/>
            <a:r>
              <a:rPr lang="en-GB" altLang="en-US" dirty="0"/>
              <a:t>Expectations (2)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253B6FDB-D805-4FB7-8EB7-94BAE31DB94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31961" y="2326482"/>
            <a:ext cx="8229600" cy="4652962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Attend</a:t>
            </a:r>
            <a:r>
              <a:rPr lang="en-US" altLang="en-US" sz="2400" dirty="0"/>
              <a:t>a</a:t>
            </a:r>
            <a:r>
              <a:rPr lang="en-GB" altLang="en-US" sz="2400" dirty="0"/>
              <a:t>nce &amp; Absence</a:t>
            </a:r>
          </a:p>
          <a:p>
            <a:pPr eaLnBrk="1" hangingPunct="1"/>
            <a:r>
              <a:rPr lang="en-GB" altLang="en-US" sz="2400" dirty="0"/>
              <a:t>The Study Centre &amp; Private Study </a:t>
            </a:r>
          </a:p>
          <a:p>
            <a:pPr eaLnBrk="1" hangingPunct="1"/>
            <a:r>
              <a:rPr lang="en-GB" altLang="en-US" sz="2400" dirty="0"/>
              <a:t>Behaviour</a:t>
            </a:r>
          </a:p>
          <a:p>
            <a:pPr eaLnBrk="1" hangingPunct="1"/>
            <a:r>
              <a:rPr lang="en-GB" altLang="en-US" sz="2400" dirty="0"/>
              <a:t>Dress Code</a:t>
            </a:r>
          </a:p>
          <a:p>
            <a:pPr eaLnBrk="1" hangingPunct="1"/>
            <a:r>
              <a:rPr lang="en-GB" altLang="en-US" sz="2400" dirty="0"/>
              <a:t>Non Teaching (contact) Periods</a:t>
            </a:r>
          </a:p>
          <a:p>
            <a:pPr eaLnBrk="1" hangingPunct="1"/>
            <a:r>
              <a:rPr lang="en-GB" altLang="en-US" sz="2400" dirty="0"/>
              <a:t>I.D. Cards</a:t>
            </a:r>
          </a:p>
          <a:p>
            <a:pPr eaLnBrk="1" hangingPunct="1"/>
            <a:r>
              <a:rPr lang="en-GB" altLang="en-US" sz="2400" dirty="0"/>
              <a:t>Study Support Session</a:t>
            </a:r>
          </a:p>
          <a:p>
            <a:pPr eaLnBrk="1" hangingPunct="1"/>
            <a:r>
              <a:rPr lang="en-GB" altLang="en-US" sz="2400" dirty="0"/>
              <a:t>Work Experience </a:t>
            </a:r>
          </a:p>
          <a:p>
            <a:pPr eaLnBrk="1" hangingPunct="1"/>
            <a:endParaRPr lang="en-GB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eaLnBrk="1" hangingPunct="1"/>
            <a:endParaRPr lang="en-GB" altLang="en-US" sz="2400" dirty="0"/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B02F86E-D578-4961-A7FA-BAA7A618B7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65865" y="1138805"/>
            <a:ext cx="6252594" cy="1143000"/>
          </a:xfrm>
        </p:spPr>
        <p:txBody>
          <a:bodyPr anchor="ctr"/>
          <a:lstStyle/>
          <a:p>
            <a:pPr eaLnBrk="1" hangingPunct="1"/>
            <a:r>
              <a:rPr lang="en-GB" altLang="en-US" dirty="0"/>
              <a:t>The Personal Tutor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5E475-E812-4C45-9757-F59FB623631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16322" y="2281805"/>
            <a:ext cx="7191157" cy="4039299"/>
          </a:xfrm>
        </p:spPr>
        <p:txBody>
          <a:bodyPr/>
          <a:lstStyle/>
          <a:p>
            <a:pPr eaLnBrk="1" hangingPunct="1"/>
            <a:r>
              <a:rPr lang="en-US" altLang="en-US" dirty="0"/>
              <a:t>Tutor Time </a:t>
            </a:r>
          </a:p>
          <a:p>
            <a:r>
              <a:rPr lang="en-US" altLang="en-US" dirty="0"/>
              <a:t>Academic Reviews (mentoring - Individual or in pairs) </a:t>
            </a:r>
          </a:p>
          <a:p>
            <a:pPr eaLnBrk="1" hangingPunct="1"/>
            <a:r>
              <a:rPr lang="en-US" altLang="en-US" dirty="0"/>
              <a:t>Targeted Mentoring</a:t>
            </a:r>
          </a:p>
          <a:p>
            <a:pPr eaLnBrk="1" hangingPunct="1"/>
            <a:r>
              <a:rPr lang="en-GB" altLang="en-US" dirty="0"/>
              <a:t>Discussion – pastoral/academic</a:t>
            </a:r>
          </a:p>
          <a:p>
            <a:pPr eaLnBrk="1" hangingPunct="1"/>
            <a:r>
              <a:rPr lang="en-GB" altLang="en-US" dirty="0"/>
              <a:t>Sixth Form Pastoral Support Worker</a:t>
            </a:r>
          </a:p>
          <a:p>
            <a:pPr eaLnBrk="1" hangingPunct="1"/>
            <a:r>
              <a:rPr lang="en-GB" altLang="en-US" dirty="0"/>
              <a:t>Head of Year &amp;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49BA940-5124-4FA3-96A7-8030CA1674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811416" y="1245460"/>
            <a:ext cx="3726867" cy="1143000"/>
          </a:xfrm>
        </p:spPr>
        <p:txBody>
          <a:bodyPr anchor="ctr"/>
          <a:lstStyle/>
          <a:p>
            <a:pPr eaLnBrk="1" hangingPunct="1"/>
            <a:r>
              <a:rPr lang="en-GB" altLang="en-US" dirty="0"/>
              <a:t>Assessments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4B134B9B-3156-41E3-A951-67A4A429E2E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91824" y="2749783"/>
            <a:ext cx="7693025" cy="3153677"/>
          </a:xfrm>
        </p:spPr>
        <p:txBody>
          <a:bodyPr/>
          <a:lstStyle/>
          <a:p>
            <a:r>
              <a:rPr lang="en-US" altLang="en-US" dirty="0"/>
              <a:t>Course expectation</a:t>
            </a:r>
            <a:r>
              <a:rPr lang="en-GB" altLang="en-US" dirty="0"/>
              <a:t> check (Oct) </a:t>
            </a:r>
          </a:p>
          <a:p>
            <a:pPr eaLnBrk="1" hangingPunct="1"/>
            <a:r>
              <a:rPr lang="en-US" altLang="en-US" dirty="0"/>
              <a:t>Progress Review </a:t>
            </a:r>
            <a:r>
              <a:rPr lang="en-GB" altLang="en-US" dirty="0"/>
              <a:t>timings (Nov, Feb, May)</a:t>
            </a:r>
          </a:p>
          <a:p>
            <a:pPr eaLnBrk="1" hangingPunct="1"/>
            <a:r>
              <a:rPr lang="en-GB" altLang="en-US" dirty="0"/>
              <a:t>Progress Review Exams (April Y12) &amp; Pre-Public </a:t>
            </a:r>
            <a:r>
              <a:rPr lang="en-US" altLang="en-US" dirty="0"/>
              <a:t>Examinations (PPE – Jan Y13)</a:t>
            </a:r>
          </a:p>
          <a:p>
            <a:pPr eaLnBrk="1" hangingPunct="1"/>
            <a:r>
              <a:rPr lang="en-US" altLang="en-US" dirty="0"/>
              <a:t>Parents’ Evenings (Dec &amp; March)</a:t>
            </a:r>
            <a:endParaRPr lang="en-GB" altLang="en-US" dirty="0"/>
          </a:p>
          <a:p>
            <a:pPr eaLnBrk="1" hangingPunct="1"/>
            <a:r>
              <a:rPr lang="en-GB" altLang="en-US" dirty="0"/>
              <a:t>Public Examination sessions (TBC- usually June)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C4B2E17-DD65-4EDB-B79F-6F997F656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1902" y="1422137"/>
            <a:ext cx="5243118" cy="1325563"/>
          </a:xfrm>
        </p:spPr>
        <p:txBody>
          <a:bodyPr>
            <a:normAutofit/>
          </a:bodyPr>
          <a:lstStyle/>
          <a:p>
            <a:r>
              <a:rPr lang="en-GB" altLang="en-US" dirty="0"/>
              <a:t>Level 3 Qualifications.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255C8-0EAF-484A-A4C2-44AA1E6CF7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1972" y="2628056"/>
            <a:ext cx="9272970" cy="2964489"/>
          </a:xfrm>
        </p:spPr>
        <p:txBody>
          <a:bodyPr>
            <a:normAutofit/>
          </a:bodyPr>
          <a:lstStyle/>
          <a:p>
            <a:r>
              <a:rPr lang="en-GB" altLang="en-US" sz="2400" dirty="0"/>
              <a:t>A Levels are ‘linear’ – will end in series of exams in Y13</a:t>
            </a:r>
          </a:p>
          <a:p>
            <a:pPr marL="0" indent="0">
              <a:buNone/>
            </a:pPr>
            <a:endParaRPr lang="en-GB" altLang="en-US" sz="2400" dirty="0"/>
          </a:p>
          <a:p>
            <a:r>
              <a:rPr lang="en-GB" altLang="en-US" sz="2400" dirty="0"/>
              <a:t>Vocational qualifications (BTec/OCR Nationals) – have 2 externally examined units over the 2 years – Majority of course is assignment based.</a:t>
            </a:r>
          </a:p>
          <a:p>
            <a:pPr marL="0" indent="0">
              <a:buNone/>
            </a:pPr>
            <a:endParaRPr lang="en-GB" altLang="en-US" sz="2400" dirty="0"/>
          </a:p>
          <a:p>
            <a:r>
              <a:rPr lang="en-GB" altLang="en-US" sz="2400" dirty="0"/>
              <a:t>Students will have Progress Review Exams in April of Y12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00428D1-B634-4FAB-8CC0-B75F603361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85813" y="1495279"/>
            <a:ext cx="7508147" cy="114300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GB" altLang="en-US" dirty="0"/>
              <a:t>Getting the most out of Post-16.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606BC05-7005-4854-9A41-AB1B4D9941F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49880" y="2726699"/>
            <a:ext cx="7693025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Getting involved – Student Leadership</a:t>
            </a:r>
          </a:p>
          <a:p>
            <a:pPr eaLnBrk="1" hangingPunct="1">
              <a:defRPr/>
            </a:pPr>
            <a:r>
              <a:rPr lang="en-GB" altLang="en-US" dirty="0"/>
              <a:t>National Citizen Service.</a:t>
            </a:r>
          </a:p>
          <a:p>
            <a:pPr eaLnBrk="1" hangingPunct="1">
              <a:defRPr/>
            </a:pPr>
            <a:r>
              <a:rPr lang="en-GB" altLang="en-US" dirty="0"/>
              <a:t>Academic Coaching (in Lower School)</a:t>
            </a:r>
          </a:p>
          <a:p>
            <a:pPr eaLnBrk="1" hangingPunct="1">
              <a:defRPr/>
            </a:pPr>
            <a:r>
              <a:rPr lang="en-GB" altLang="en-US" dirty="0"/>
              <a:t>Paired Reading</a:t>
            </a:r>
          </a:p>
          <a:p>
            <a:pPr eaLnBrk="1" hangingPunct="1">
              <a:defRPr/>
            </a:pPr>
            <a:r>
              <a:rPr lang="en-US" altLang="en-US" dirty="0"/>
              <a:t>Supporting charities</a:t>
            </a: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Sport</a:t>
            </a:r>
          </a:p>
          <a:p>
            <a:pPr eaLnBrk="1" hangingPunct="1">
              <a:defRPr/>
            </a:pPr>
            <a:r>
              <a:rPr lang="en-GB" altLang="en-US" dirty="0"/>
              <a:t>UCAS</a:t>
            </a:r>
          </a:p>
          <a:p>
            <a:pPr eaLnBrk="1" hangingPunct="1">
              <a:defRPr/>
            </a:pPr>
            <a:endParaRPr lang="en-GB" altLang="en-US" dirty="0"/>
          </a:p>
          <a:p>
            <a:pPr marL="0" indent="0">
              <a:buNone/>
              <a:defRPr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447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Welcomes &amp; Introductions</vt:lpstr>
      <vt:lpstr>Who/where/when</vt:lpstr>
      <vt:lpstr>PowerPoint Presentation</vt:lpstr>
      <vt:lpstr>Expectations (2)</vt:lpstr>
      <vt:lpstr>The Personal Tutor system</vt:lpstr>
      <vt:lpstr>Assessments</vt:lpstr>
      <vt:lpstr>Level 3 Qualifications.</vt:lpstr>
      <vt:lpstr>Getting the most out of Post-16.</vt:lpstr>
      <vt:lpstr>What makes a successful Sixth Form student?</vt:lpstr>
      <vt:lpstr>How can you support your son/daughter Post-16?</vt:lpstr>
      <vt:lpstr>And Finally</vt:lpstr>
    </vt:vector>
  </TitlesOfParts>
  <Company>The Wensum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YassinRa</dc:creator>
  <cp:lastModifiedBy>Main Hall Staff</cp:lastModifiedBy>
  <cp:revision>18</cp:revision>
  <cp:lastPrinted>2022-09-16T09:16:04Z</cp:lastPrinted>
  <dcterms:created xsi:type="dcterms:W3CDTF">2020-10-09T13:43:37Z</dcterms:created>
  <dcterms:modified xsi:type="dcterms:W3CDTF">2022-09-21T18:00:28Z</dcterms:modified>
</cp:coreProperties>
</file>