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5" r:id="rId1"/>
  </p:sldMasterIdLst>
  <p:notesMasterIdLst>
    <p:notesMasterId r:id="rId8"/>
  </p:notesMasterIdLst>
  <p:sldIdLst>
    <p:sldId id="256" r:id="rId2"/>
    <p:sldId id="257" r:id="rId3"/>
    <p:sldId id="258" r:id="rId4"/>
    <p:sldId id="263" r:id="rId5"/>
    <p:sldId id="264"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2" roundtripDataSignature="AMtx7mhfeUMAeergO5iE7M40McJVQdgxM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20"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customschemas.google.com/relationships/presentationmetadata" Target="meta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theme" Target="theme/theme1.xml"/><Relationship Id="rId4" Type="http://schemas.openxmlformats.org/officeDocument/2006/relationships/slide" Target="slides/slide3.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2" name="Google Shape;15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2" name="Google Shape;15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91023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2" name="Google Shape;15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9166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7" name="Google Shape;17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1138096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248473492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305230155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382087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24404210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139213886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429028333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2244222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2330429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3125020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281223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229232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575816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1484220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3301585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3264146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312129177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2188649631"/>
      </p:ext>
    </p:extLst>
  </p:cSld>
  <p:clrMap bg1="dk1" tx1="lt1" bg2="dk2"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 id="2147483682"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
          <p:cNvSpPr txBox="1">
            <a:spLocks noGrp="1"/>
          </p:cNvSpPr>
          <p:nvPr>
            <p:ph type="ctrTitle"/>
          </p:nvPr>
        </p:nvSpPr>
        <p:spPr>
          <a:xfrm>
            <a:off x="2298100" y="875165"/>
            <a:ext cx="7766936" cy="4524275"/>
          </a:xfrm>
          <a:prstGeom prst="rect">
            <a:avLst/>
          </a:prstGeom>
          <a:noFill/>
          <a:ln>
            <a:noFill/>
          </a:ln>
        </p:spPr>
        <p:txBody>
          <a:bodyPr spcFirstLastPara="1" wrap="square" lIns="91425" tIns="45700" rIns="91425" bIns="45700" anchor="b" anchorCtr="0">
            <a:spAutoFit/>
          </a:bodyPr>
          <a:lstStyle/>
          <a:p>
            <a:pPr marL="0" lvl="0" indent="0" algn="ctr" rtl="0">
              <a:spcBef>
                <a:spcPts val="0"/>
              </a:spcBef>
              <a:spcAft>
                <a:spcPts val="0"/>
              </a:spcAft>
              <a:buClr>
                <a:schemeClr val="accent1"/>
              </a:buClr>
              <a:buSzPts val="5400"/>
              <a:buFont typeface="Trebuchet MS"/>
              <a:buNone/>
            </a:pPr>
            <a:r>
              <a:rPr lang="en-GB" b="1" u="sng" dirty="0" smtClean="0">
                <a:latin typeface="Calibri" panose="020F0502020204030204" pitchFamily="34" charset="0"/>
                <a:cs typeface="Calibri" panose="020F0502020204030204" pitchFamily="34" charset="0"/>
              </a:rPr>
              <a:t>GCSE Options Assembly </a:t>
            </a:r>
            <a:br>
              <a:rPr lang="en-GB" b="1" u="sng" dirty="0" smtClean="0">
                <a:latin typeface="Calibri" panose="020F0502020204030204" pitchFamily="34" charset="0"/>
                <a:cs typeface="Calibri" panose="020F0502020204030204" pitchFamily="34" charset="0"/>
              </a:rPr>
            </a:br>
            <a:r>
              <a:rPr lang="en-GB" b="1" u="sng" dirty="0">
                <a:latin typeface="Calibri" panose="020F0502020204030204" pitchFamily="34" charset="0"/>
                <a:cs typeface="Calibri" panose="020F0502020204030204" pitchFamily="34" charset="0"/>
              </a:rPr>
              <a:t/>
            </a:r>
            <a:br>
              <a:rPr lang="en-GB" b="1" u="sng" dirty="0">
                <a:latin typeface="Calibri" panose="020F0502020204030204" pitchFamily="34" charset="0"/>
                <a:cs typeface="Calibri" panose="020F0502020204030204" pitchFamily="34" charset="0"/>
              </a:rPr>
            </a:br>
            <a:r>
              <a:rPr lang="en-GB" b="1" u="sng" dirty="0" smtClean="0">
                <a:latin typeface="Calibri" panose="020F0502020204030204" pitchFamily="34" charset="0"/>
                <a:cs typeface="Calibri" panose="020F0502020204030204" pitchFamily="34" charset="0"/>
              </a:rPr>
              <a:t>Drama</a:t>
            </a:r>
            <a:endParaRPr b="1" u="sng" dirty="0">
              <a:latin typeface="Calibri" panose="020F0502020204030204" pitchFamily="34" charset="0"/>
              <a:cs typeface="Calibri" panose="020F050202020403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984" y="132159"/>
            <a:ext cx="1065486" cy="129200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
                                        </p:tgtEl>
                                        <p:attrNameLst>
                                          <p:attrName>style.visibility</p:attrName>
                                        </p:attrNameLst>
                                      </p:cBhvr>
                                      <p:to>
                                        <p:strVal val="visible"/>
                                      </p:to>
                                    </p:set>
                                    <p:anim calcmode="lin" valueType="num">
                                      <p:cBhvr additive="base">
                                        <p:cTn id="7" dur="500" fill="hold"/>
                                        <p:tgtEl>
                                          <p:spTgt spid="143"/>
                                        </p:tgtEl>
                                        <p:attrNameLst>
                                          <p:attrName>ppt_x</p:attrName>
                                        </p:attrNameLst>
                                      </p:cBhvr>
                                      <p:tavLst>
                                        <p:tav tm="0">
                                          <p:val>
                                            <p:strVal val="#ppt_x"/>
                                          </p:val>
                                        </p:tav>
                                        <p:tav tm="100000">
                                          <p:val>
                                            <p:strVal val="#ppt_x"/>
                                          </p:val>
                                        </p:tav>
                                      </p:tavLst>
                                    </p:anim>
                                    <p:anim calcmode="lin" valueType="num">
                                      <p:cBhvr additive="base">
                                        <p:cTn id="8" dur="500" fill="hold"/>
                                        <p:tgtEl>
                                          <p:spTgt spid="1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
          <p:cNvSpPr txBox="1">
            <a:spLocks noGrp="1"/>
          </p:cNvSpPr>
          <p:nvPr>
            <p:ph type="title"/>
          </p:nvPr>
        </p:nvSpPr>
        <p:spPr>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accent1"/>
              </a:buClr>
              <a:buSzPts val="3600"/>
              <a:buFont typeface="Trebuchet MS"/>
              <a:buNone/>
            </a:pPr>
            <a:r>
              <a:rPr lang="en-GB" b="1" u="sng" dirty="0">
                <a:latin typeface="Calibri" panose="020F0502020204030204" pitchFamily="34" charset="0"/>
                <a:cs typeface="Calibri" panose="020F0502020204030204" pitchFamily="34" charset="0"/>
              </a:rPr>
              <a:t>Overview</a:t>
            </a:r>
            <a:endParaRPr b="1" u="sng" dirty="0">
              <a:latin typeface="Calibri" panose="020F0502020204030204" pitchFamily="34" charset="0"/>
              <a:cs typeface="Calibri" panose="020F0502020204030204" pitchFamily="34" charset="0"/>
            </a:endParaRPr>
          </a:p>
        </p:txBody>
      </p:sp>
      <p:sp>
        <p:nvSpPr>
          <p:cNvPr id="149" name="Google Shape;149;p2"/>
          <p:cNvSpPr txBox="1">
            <a:spLocks noGrp="1"/>
          </p:cNvSpPr>
          <p:nvPr>
            <p:ph idx="1"/>
          </p:nvPr>
        </p:nvSpPr>
        <p:spPr>
          <a:xfrm>
            <a:off x="1417348" y="2099100"/>
            <a:ext cx="8946541" cy="4195481"/>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spcBef>
                <a:spcPts val="0"/>
              </a:spcBef>
              <a:spcAft>
                <a:spcPts val="0"/>
              </a:spcAft>
              <a:buSzPts val="1920"/>
              <a:buNone/>
            </a:pPr>
            <a:r>
              <a:rPr lang="en-GB" sz="2400" dirty="0">
                <a:latin typeface="Calibri" panose="020F0502020204030204" pitchFamily="34" charset="0"/>
                <a:cs typeface="Calibri" panose="020F0502020204030204" pitchFamily="34" charset="0"/>
              </a:rPr>
              <a:t>Students </a:t>
            </a:r>
            <a:r>
              <a:rPr lang="en-GB" sz="2400" dirty="0" smtClean="0">
                <a:latin typeface="Calibri" panose="020F0502020204030204" pitchFamily="34" charset="0"/>
                <a:cs typeface="Calibri" panose="020F0502020204030204" pitchFamily="34" charset="0"/>
              </a:rPr>
              <a:t>study drama provided by the AQA exam board across 2 years. The course is divided into both written and practical components at a ratio of 70:30.</a:t>
            </a:r>
            <a:endParaRPr dirty="0">
              <a:latin typeface="Calibri" panose="020F0502020204030204" pitchFamily="34" charset="0"/>
              <a:cs typeface="Calibri" panose="020F0502020204030204" pitchFamily="34" charset="0"/>
            </a:endParaRPr>
          </a:p>
          <a:p>
            <a:pPr marL="0" lvl="0" indent="0" algn="l" rtl="0">
              <a:spcBef>
                <a:spcPts val="1000"/>
              </a:spcBef>
              <a:spcAft>
                <a:spcPts val="0"/>
              </a:spcAft>
              <a:buSzPts val="1920"/>
              <a:buNone/>
            </a:pPr>
            <a:endParaRPr sz="2400" dirty="0"/>
          </a:p>
          <a:p>
            <a:pPr marL="0" lvl="0" indent="0" algn="l" rtl="0">
              <a:spcBef>
                <a:spcPts val="1000"/>
              </a:spcBef>
              <a:spcAft>
                <a:spcPts val="0"/>
              </a:spcAft>
              <a:buSzPts val="1920"/>
              <a:buNone/>
            </a:pPr>
            <a:r>
              <a:rPr lang="en-GB" sz="2400" b="0" i="0" u="none" strike="noStrike" dirty="0" smtClean="0">
                <a:solidFill>
                  <a:srgbClr val="000000"/>
                </a:solidFill>
                <a:latin typeface="Calibri" panose="020F0502020204030204" pitchFamily="34" charset="0"/>
                <a:ea typeface="Calibri"/>
                <a:cs typeface="Calibri" panose="020F0502020204030204" pitchFamily="34" charset="0"/>
                <a:sym typeface="Calibri"/>
              </a:rPr>
              <a:t>Students will study 5 schemes across the 2 years:</a:t>
            </a:r>
          </a:p>
          <a:p>
            <a:pPr>
              <a:buSzPts val="1920"/>
            </a:pPr>
            <a:r>
              <a:rPr lang="en-GB" sz="2400" dirty="0" smtClean="0">
                <a:latin typeface="Calibri" panose="020F0502020204030204" pitchFamily="34" charset="0"/>
                <a:cs typeface="Calibri" panose="020F0502020204030204" pitchFamily="34" charset="0"/>
              </a:rPr>
              <a:t>Practitioners, Mechanics and Processes</a:t>
            </a:r>
          </a:p>
          <a:p>
            <a:pPr>
              <a:buSzPts val="1920"/>
            </a:pPr>
            <a:r>
              <a:rPr lang="en-GB" sz="2400" dirty="0" smtClean="0">
                <a:latin typeface="Calibri" panose="020F0502020204030204" pitchFamily="34" charset="0"/>
                <a:cs typeface="Calibri" panose="020F0502020204030204" pitchFamily="34" charset="0"/>
              </a:rPr>
              <a:t>Blood Brothers</a:t>
            </a:r>
          </a:p>
          <a:p>
            <a:pPr>
              <a:buSzPts val="1920"/>
            </a:pPr>
            <a:r>
              <a:rPr lang="en-GB" sz="2400" dirty="0" smtClean="0">
                <a:latin typeface="Calibri" panose="020F0502020204030204" pitchFamily="34" charset="0"/>
                <a:cs typeface="Calibri" panose="020F0502020204030204" pitchFamily="34" charset="0"/>
              </a:rPr>
              <a:t>Devising Drama</a:t>
            </a:r>
          </a:p>
          <a:p>
            <a:pPr>
              <a:buSzPts val="1920"/>
            </a:pPr>
            <a:r>
              <a:rPr lang="en-GB" sz="2400" dirty="0" smtClean="0">
                <a:latin typeface="Calibri" panose="020F0502020204030204" pitchFamily="34" charset="0"/>
                <a:cs typeface="Calibri" panose="020F0502020204030204" pitchFamily="34" charset="0"/>
              </a:rPr>
              <a:t>Texts in Practice</a:t>
            </a:r>
          </a:p>
          <a:p>
            <a:pPr>
              <a:buSzPts val="1920"/>
            </a:pPr>
            <a:r>
              <a:rPr lang="en-GB" sz="2400" dirty="0" smtClean="0">
                <a:latin typeface="Calibri" panose="020F0502020204030204" pitchFamily="34" charset="0"/>
                <a:cs typeface="Calibri" panose="020F0502020204030204" pitchFamily="34" charset="0"/>
              </a:rPr>
              <a:t>Understanding Drama</a:t>
            </a:r>
            <a:endParaRPr sz="24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984" y="132159"/>
            <a:ext cx="1065486" cy="1292007"/>
          </a:xfrm>
          <a:prstGeom prst="rect">
            <a:avLst/>
          </a:prstGeom>
        </p:spPr>
      </p:pic>
      <p:pic>
        <p:nvPicPr>
          <p:cNvPr id="5" name="Picture 4" descr="Image result for artaud"/>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43272" y="3038764"/>
            <a:ext cx="1434955" cy="1437264"/>
          </a:xfrm>
          <a:prstGeom prst="rect">
            <a:avLst/>
          </a:prstGeom>
          <a:noFill/>
          <a:ln>
            <a:noFill/>
          </a:ln>
        </p:spPr>
      </p:pic>
      <p:pic>
        <p:nvPicPr>
          <p:cNvPr id="6" name="Picture 5" descr="Image result for brecht"/>
          <p:cNvPicPr/>
          <p:nvPr/>
        </p:nvPicPr>
        <p:blipFill rotWithShape="1">
          <a:blip r:embed="rId5" cstate="print">
            <a:extLst>
              <a:ext uri="{28A0092B-C50C-407E-A947-70E740481C1C}">
                <a14:useLocalDpi xmlns:a14="http://schemas.microsoft.com/office/drawing/2010/main" val="0"/>
              </a:ext>
            </a:extLst>
          </a:blip>
          <a:srcRect l="7109" r="6405"/>
          <a:stretch/>
        </p:blipFill>
        <p:spPr bwMode="auto">
          <a:xfrm>
            <a:off x="10434060" y="5089149"/>
            <a:ext cx="1333068" cy="1205432"/>
          </a:xfrm>
          <a:prstGeom prst="rect">
            <a:avLst/>
          </a:prstGeom>
          <a:noFill/>
          <a:ln>
            <a:noFill/>
          </a:ln>
          <a:extLst>
            <a:ext uri="{53640926-AAD7-44D8-BBD7-CCE9431645EC}">
              <a14:shadowObscured xmlns:a14="http://schemas.microsoft.com/office/drawing/2010/main"/>
            </a:ext>
          </a:extLst>
        </p:spPr>
      </p:pic>
      <p:pic>
        <p:nvPicPr>
          <p:cNvPr id="7" name="Picture 6" descr="Image result for stanislavski"/>
          <p:cNvPicPr/>
          <p:nvPr/>
        </p:nvPicPr>
        <p:blipFill>
          <a:blip r:embed="rId6">
            <a:extLst>
              <a:ext uri="{28A0092B-C50C-407E-A947-70E740481C1C}">
                <a14:useLocalDpi xmlns:a14="http://schemas.microsoft.com/office/drawing/2010/main" val="0"/>
              </a:ext>
            </a:extLst>
          </a:blip>
          <a:srcRect/>
          <a:stretch>
            <a:fillRect/>
          </a:stretch>
        </p:blipFill>
        <p:spPr bwMode="auto">
          <a:xfrm>
            <a:off x="10110499" y="2870412"/>
            <a:ext cx="1656629" cy="1326428"/>
          </a:xfrm>
          <a:prstGeom prst="rect">
            <a:avLst/>
          </a:prstGeom>
          <a:noFill/>
          <a:ln>
            <a:noFill/>
          </a:ln>
        </p:spPr>
      </p:pic>
      <p:pic>
        <p:nvPicPr>
          <p:cNvPr id="1026" name="Picture 2" descr="Blood Brothers (Methuen Modern Play) (Modern Classics) by Willy Russell  (10-May-2001) Paperback: Amazon.co.uk: Book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91575" y="4798098"/>
            <a:ext cx="962025" cy="149648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8"/>
                                        </p:tgtEl>
                                        <p:attrNameLst>
                                          <p:attrName>style.visibility</p:attrName>
                                        </p:attrNameLst>
                                      </p:cBhvr>
                                      <p:to>
                                        <p:strVal val="visible"/>
                                      </p:to>
                                    </p:set>
                                    <p:anim calcmode="lin" valueType="num">
                                      <p:cBhvr additive="base">
                                        <p:cTn id="7" dur="500" fill="hold"/>
                                        <p:tgtEl>
                                          <p:spTgt spid="148"/>
                                        </p:tgtEl>
                                        <p:attrNameLst>
                                          <p:attrName>ppt_x</p:attrName>
                                        </p:attrNameLst>
                                      </p:cBhvr>
                                      <p:tavLst>
                                        <p:tav tm="0">
                                          <p:val>
                                            <p:strVal val="#ppt_x"/>
                                          </p:val>
                                        </p:tav>
                                        <p:tav tm="100000">
                                          <p:val>
                                            <p:strVal val="#ppt_x"/>
                                          </p:val>
                                        </p:tav>
                                      </p:tavLst>
                                    </p:anim>
                                    <p:anim calcmode="lin" valueType="num">
                                      <p:cBhvr additive="base">
                                        <p:cTn id="8" dur="500" fill="hold"/>
                                        <p:tgtEl>
                                          <p:spTgt spid="14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9">
                                            <p:txEl>
                                              <p:pRg st="0" end="0"/>
                                            </p:txEl>
                                          </p:spTgt>
                                        </p:tgtEl>
                                        <p:attrNameLst>
                                          <p:attrName>style.visibility</p:attrName>
                                        </p:attrNameLst>
                                      </p:cBhvr>
                                      <p:to>
                                        <p:strVal val="visible"/>
                                      </p:to>
                                    </p:set>
                                    <p:anim calcmode="lin" valueType="num">
                                      <p:cBhvr additive="base">
                                        <p:cTn id="13" dur="500" fill="hold"/>
                                        <p:tgtEl>
                                          <p:spTgt spid="14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9">
                                            <p:txEl>
                                              <p:pRg st="2" end="2"/>
                                            </p:txEl>
                                          </p:spTgt>
                                        </p:tgtEl>
                                        <p:attrNameLst>
                                          <p:attrName>style.visibility</p:attrName>
                                        </p:attrNameLst>
                                      </p:cBhvr>
                                      <p:to>
                                        <p:strVal val="visible"/>
                                      </p:to>
                                    </p:set>
                                    <p:anim calcmode="lin" valueType="num">
                                      <p:cBhvr additive="base">
                                        <p:cTn id="19" dur="500" fill="hold"/>
                                        <p:tgtEl>
                                          <p:spTgt spid="14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9">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49">
                                            <p:txEl>
                                              <p:pRg st="3" end="3"/>
                                            </p:txEl>
                                          </p:spTgt>
                                        </p:tgtEl>
                                        <p:attrNameLst>
                                          <p:attrName>style.visibility</p:attrName>
                                        </p:attrNameLst>
                                      </p:cBhvr>
                                      <p:to>
                                        <p:strVal val="visible"/>
                                      </p:to>
                                    </p:set>
                                    <p:anim calcmode="lin" valueType="num">
                                      <p:cBhvr additive="base">
                                        <p:cTn id="23" dur="500" fill="hold"/>
                                        <p:tgtEl>
                                          <p:spTgt spid="14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49">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49">
                                            <p:txEl>
                                              <p:pRg st="4" end="4"/>
                                            </p:txEl>
                                          </p:spTgt>
                                        </p:tgtEl>
                                        <p:attrNameLst>
                                          <p:attrName>style.visibility</p:attrName>
                                        </p:attrNameLst>
                                      </p:cBhvr>
                                      <p:to>
                                        <p:strVal val="visible"/>
                                      </p:to>
                                    </p:set>
                                    <p:anim calcmode="lin" valueType="num">
                                      <p:cBhvr additive="base">
                                        <p:cTn id="27" dur="500" fill="hold"/>
                                        <p:tgtEl>
                                          <p:spTgt spid="149">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49">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49">
                                            <p:txEl>
                                              <p:pRg st="5" end="5"/>
                                            </p:txEl>
                                          </p:spTgt>
                                        </p:tgtEl>
                                        <p:attrNameLst>
                                          <p:attrName>style.visibility</p:attrName>
                                        </p:attrNameLst>
                                      </p:cBhvr>
                                      <p:to>
                                        <p:strVal val="visible"/>
                                      </p:to>
                                    </p:set>
                                    <p:anim calcmode="lin" valueType="num">
                                      <p:cBhvr additive="base">
                                        <p:cTn id="31" dur="500" fill="hold"/>
                                        <p:tgtEl>
                                          <p:spTgt spid="14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9">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49">
                                            <p:txEl>
                                              <p:pRg st="6" end="6"/>
                                            </p:txEl>
                                          </p:spTgt>
                                        </p:tgtEl>
                                        <p:attrNameLst>
                                          <p:attrName>style.visibility</p:attrName>
                                        </p:attrNameLst>
                                      </p:cBhvr>
                                      <p:to>
                                        <p:strVal val="visible"/>
                                      </p:to>
                                    </p:set>
                                    <p:anim calcmode="lin" valueType="num">
                                      <p:cBhvr additive="base">
                                        <p:cTn id="35" dur="500" fill="hold"/>
                                        <p:tgtEl>
                                          <p:spTgt spid="149">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49">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49">
                                            <p:txEl>
                                              <p:pRg st="7" end="7"/>
                                            </p:txEl>
                                          </p:spTgt>
                                        </p:tgtEl>
                                        <p:attrNameLst>
                                          <p:attrName>style.visibility</p:attrName>
                                        </p:attrNameLst>
                                      </p:cBhvr>
                                      <p:to>
                                        <p:strVal val="visible"/>
                                      </p:to>
                                    </p:set>
                                    <p:anim calcmode="lin" valueType="num">
                                      <p:cBhvr additive="base">
                                        <p:cTn id="39" dur="500" fill="hold"/>
                                        <p:tgtEl>
                                          <p:spTgt spid="149">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49">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ppt_x"/>
                                          </p:val>
                                        </p:tav>
                                        <p:tav tm="100000">
                                          <p:val>
                                            <p:strVal val="#ppt_x"/>
                                          </p:val>
                                        </p:tav>
                                      </p:tavLst>
                                    </p:anim>
                                    <p:anim calcmode="lin" valueType="num">
                                      <p:cBhvr additive="base">
                                        <p:cTn id="44" dur="500" fill="hold"/>
                                        <p:tgtEl>
                                          <p:spTgt spid="5"/>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additive="base">
                                        <p:cTn id="47" dur="500" fill="hold"/>
                                        <p:tgtEl>
                                          <p:spTgt spid="7"/>
                                        </p:tgtEl>
                                        <p:attrNameLst>
                                          <p:attrName>ppt_x</p:attrName>
                                        </p:attrNameLst>
                                      </p:cBhvr>
                                      <p:tavLst>
                                        <p:tav tm="0">
                                          <p:val>
                                            <p:strVal val="#ppt_x"/>
                                          </p:val>
                                        </p:tav>
                                        <p:tav tm="100000">
                                          <p:val>
                                            <p:strVal val="#ppt_x"/>
                                          </p:val>
                                        </p:tav>
                                      </p:tavLst>
                                    </p:anim>
                                    <p:anim calcmode="lin" valueType="num">
                                      <p:cBhvr additive="base">
                                        <p:cTn id="48" dur="500" fill="hold"/>
                                        <p:tgtEl>
                                          <p:spTgt spid="7"/>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026"/>
                                        </p:tgtEl>
                                        <p:attrNameLst>
                                          <p:attrName>style.visibility</p:attrName>
                                        </p:attrNameLst>
                                      </p:cBhvr>
                                      <p:to>
                                        <p:strVal val="visible"/>
                                      </p:to>
                                    </p:set>
                                    <p:anim calcmode="lin" valueType="num">
                                      <p:cBhvr additive="base">
                                        <p:cTn id="51" dur="500" fill="hold"/>
                                        <p:tgtEl>
                                          <p:spTgt spid="1026"/>
                                        </p:tgtEl>
                                        <p:attrNameLst>
                                          <p:attrName>ppt_x</p:attrName>
                                        </p:attrNameLst>
                                      </p:cBhvr>
                                      <p:tavLst>
                                        <p:tav tm="0">
                                          <p:val>
                                            <p:strVal val="#ppt_x"/>
                                          </p:val>
                                        </p:tav>
                                        <p:tav tm="100000">
                                          <p:val>
                                            <p:strVal val="#ppt_x"/>
                                          </p:val>
                                        </p:tav>
                                      </p:tavLst>
                                    </p:anim>
                                    <p:anim calcmode="lin" valueType="num">
                                      <p:cBhvr additive="base">
                                        <p:cTn id="52" dur="500" fill="hold"/>
                                        <p:tgtEl>
                                          <p:spTgt spid="1026"/>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additive="base">
                                        <p:cTn id="55" dur="500" fill="hold"/>
                                        <p:tgtEl>
                                          <p:spTgt spid="6"/>
                                        </p:tgtEl>
                                        <p:attrNameLst>
                                          <p:attrName>ppt_x</p:attrName>
                                        </p:attrNameLst>
                                      </p:cBhvr>
                                      <p:tavLst>
                                        <p:tav tm="0">
                                          <p:val>
                                            <p:strVal val="#ppt_x"/>
                                          </p:val>
                                        </p:tav>
                                        <p:tav tm="100000">
                                          <p:val>
                                            <p:strVal val="#ppt_x"/>
                                          </p:val>
                                        </p:tav>
                                      </p:tavLst>
                                    </p:anim>
                                    <p:anim calcmode="lin" valueType="num">
                                      <p:cBhvr additive="base">
                                        <p:cTn id="5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3"/>
          <p:cNvSpPr txBox="1">
            <a:spLocks noGrp="1"/>
          </p:cNvSpPr>
          <p:nvPr>
            <p:ph type="title"/>
          </p:nvPr>
        </p:nvSpPr>
        <p:spPr>
          <a:xfrm>
            <a:off x="1736003" y="290446"/>
            <a:ext cx="9404723" cy="140053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GB" b="1" u="sng" dirty="0" smtClean="0">
                <a:latin typeface="Calibri" panose="020F0502020204030204" pitchFamily="34" charset="0"/>
                <a:cs typeface="Calibri" panose="020F0502020204030204" pitchFamily="34" charset="0"/>
              </a:rPr>
              <a:t>Component 1: Understanding Drama</a:t>
            </a:r>
            <a:endParaRPr b="1" u="sng" dirty="0">
              <a:latin typeface="Calibri" panose="020F0502020204030204" pitchFamily="34" charset="0"/>
              <a:cs typeface="Calibri" panose="020F0502020204030204" pitchFamily="34" charset="0"/>
            </a:endParaRPr>
          </a:p>
        </p:txBody>
      </p:sp>
      <p:sp>
        <p:nvSpPr>
          <p:cNvPr id="155" name="Google Shape;155;p3"/>
          <p:cNvSpPr txBox="1">
            <a:spLocks noGrp="1"/>
          </p:cNvSpPr>
          <p:nvPr>
            <p:ph idx="1"/>
          </p:nvPr>
        </p:nvSpPr>
        <p:spPr>
          <a:xfrm>
            <a:off x="677334" y="1598613"/>
            <a:ext cx="8596668" cy="4906961"/>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spcBef>
                <a:spcPts val="0"/>
              </a:spcBef>
              <a:spcAft>
                <a:spcPts val="0"/>
              </a:spcAft>
              <a:buSzPts val="1920"/>
              <a:buNone/>
            </a:pPr>
            <a:r>
              <a:rPr lang="en-GB" sz="2400" dirty="0" smtClean="0">
                <a:latin typeface="Calibri" panose="020F0502020204030204" pitchFamily="34" charset="0"/>
                <a:cs typeface="Calibri" panose="020F0502020204030204" pitchFamily="34" charset="0"/>
              </a:rPr>
              <a:t>Written Exam. 1 hr, 45 </a:t>
            </a:r>
            <a:r>
              <a:rPr lang="en-GB" sz="2400" dirty="0" err="1" smtClean="0">
                <a:latin typeface="Calibri" panose="020F0502020204030204" pitchFamily="34" charset="0"/>
                <a:cs typeface="Calibri" panose="020F0502020204030204" pitchFamily="34" charset="0"/>
              </a:rPr>
              <a:t>mins</a:t>
            </a:r>
            <a:r>
              <a:rPr lang="en-GB" sz="2400" dirty="0" smtClean="0">
                <a:latin typeface="Calibri" panose="020F0502020204030204" pitchFamily="34" charset="0"/>
                <a:cs typeface="Calibri" panose="020F0502020204030204" pitchFamily="34" charset="0"/>
              </a:rPr>
              <a:t>. 3 sections, 80 marks in total. 40% of GCSE.</a:t>
            </a:r>
            <a:endParaRPr lang="en-GB" sz="2400" dirty="0" smtClean="0">
              <a:latin typeface="Calibri" panose="020F0502020204030204" pitchFamily="34" charset="0"/>
              <a:cs typeface="Calibri" panose="020F0502020204030204" pitchFamily="34" charset="0"/>
            </a:endParaRPr>
          </a:p>
          <a:p>
            <a:pPr marL="0" lvl="0" indent="0" algn="l" rtl="0">
              <a:spcBef>
                <a:spcPts val="0"/>
              </a:spcBef>
              <a:spcAft>
                <a:spcPts val="0"/>
              </a:spcAft>
              <a:buSzPts val="1920"/>
              <a:buNone/>
            </a:pPr>
            <a:endParaRPr lang="en-GB" sz="2400" b="1" u="sng" dirty="0">
              <a:latin typeface="Calibri" panose="020F0502020204030204" pitchFamily="34" charset="0"/>
              <a:cs typeface="Calibri" panose="020F0502020204030204" pitchFamily="34" charset="0"/>
            </a:endParaRPr>
          </a:p>
          <a:p>
            <a:pPr marL="0" lvl="0" indent="0" algn="l" rtl="0">
              <a:spcBef>
                <a:spcPts val="0"/>
              </a:spcBef>
              <a:spcAft>
                <a:spcPts val="0"/>
              </a:spcAft>
              <a:buSzPts val="1920"/>
              <a:buNone/>
            </a:pPr>
            <a:r>
              <a:rPr lang="en-GB" sz="2400" b="1" u="sng" dirty="0" smtClean="0">
                <a:latin typeface="Calibri" panose="020F0502020204030204" pitchFamily="34" charset="0"/>
                <a:cs typeface="Calibri" panose="020F0502020204030204" pitchFamily="34" charset="0"/>
              </a:rPr>
              <a:t>What’s </a:t>
            </a:r>
            <a:r>
              <a:rPr lang="en-GB" sz="2400" b="1" u="sng" dirty="0">
                <a:latin typeface="Calibri" panose="020F0502020204030204" pitchFamily="34" charset="0"/>
                <a:cs typeface="Calibri" panose="020F0502020204030204" pitchFamily="34" charset="0"/>
              </a:rPr>
              <a:t>assessed</a:t>
            </a:r>
            <a:r>
              <a:rPr lang="en-GB" sz="2400" b="1" u="sng" dirty="0" smtClean="0">
                <a:latin typeface="Calibri" panose="020F0502020204030204" pitchFamily="34" charset="0"/>
                <a:cs typeface="Calibri" panose="020F0502020204030204" pitchFamily="34" charset="0"/>
              </a:rPr>
              <a:t>?</a:t>
            </a:r>
            <a:endParaRPr sz="2400" dirty="0">
              <a:latin typeface="Calibri" panose="020F0502020204030204" pitchFamily="34" charset="0"/>
              <a:cs typeface="Calibri" panose="020F0502020204030204" pitchFamily="34" charset="0"/>
            </a:endParaRPr>
          </a:p>
          <a:p>
            <a:pPr lvl="0">
              <a:buSzPts val="1920"/>
              <a:buChar char="►"/>
            </a:pPr>
            <a:r>
              <a:rPr lang="en-GB" sz="1800" dirty="0">
                <a:latin typeface="Calibri" panose="020F0502020204030204" pitchFamily="34" charset="0"/>
                <a:cs typeface="Calibri" panose="020F0502020204030204" pitchFamily="34" charset="0"/>
              </a:rPr>
              <a:t>Section A</a:t>
            </a:r>
            <a:r>
              <a:rPr lang="en-GB" sz="1800" dirty="0" smtClean="0">
                <a:latin typeface="Calibri" panose="020F0502020204030204" pitchFamily="34" charset="0"/>
                <a:cs typeface="Calibri" panose="020F0502020204030204" pitchFamily="34" charset="0"/>
              </a:rPr>
              <a:t>: Theatre Roles </a:t>
            </a:r>
            <a:r>
              <a:rPr lang="en-GB" sz="1800" dirty="0">
                <a:latin typeface="Calibri" panose="020F0502020204030204" pitchFamily="34" charset="0"/>
                <a:cs typeface="Calibri" panose="020F0502020204030204" pitchFamily="34" charset="0"/>
              </a:rPr>
              <a:t>and Terminology (4 marks) </a:t>
            </a:r>
            <a:r>
              <a:rPr lang="en-GB" sz="1800" dirty="0" smtClean="0">
                <a:latin typeface="Calibri" panose="020F0502020204030204" pitchFamily="34" charset="0"/>
                <a:cs typeface="Calibri" panose="020F0502020204030204" pitchFamily="34" charset="0"/>
              </a:rPr>
              <a:t>- in this section, students will be tested on their knowledge of theatrical roles and terminology, including types of staging, the various jobs and responsibilities and how these are applied to real life theatre. This section is made up of multiple choice questions.</a:t>
            </a:r>
            <a:endParaRPr sz="1800" dirty="0">
              <a:latin typeface="Calibri" panose="020F0502020204030204" pitchFamily="34" charset="0"/>
              <a:cs typeface="Calibri" panose="020F0502020204030204" pitchFamily="34" charset="0"/>
            </a:endParaRPr>
          </a:p>
          <a:p>
            <a:pPr marL="342900" lvl="0" indent="-342900" algn="l" rtl="0">
              <a:spcBef>
                <a:spcPts val="1000"/>
              </a:spcBef>
              <a:spcAft>
                <a:spcPts val="0"/>
              </a:spcAft>
              <a:buSzPts val="1920"/>
              <a:buChar char="►"/>
            </a:pPr>
            <a:r>
              <a:rPr lang="en-GB" sz="1800" dirty="0">
                <a:latin typeface="Calibri" panose="020F0502020204030204" pitchFamily="34" charset="0"/>
                <a:cs typeface="Calibri" panose="020F0502020204030204" pitchFamily="34" charset="0"/>
              </a:rPr>
              <a:t>Section B</a:t>
            </a:r>
            <a:r>
              <a:rPr lang="en-GB" sz="1800" dirty="0" smtClean="0">
                <a:latin typeface="Calibri" panose="020F0502020204030204" pitchFamily="34" charset="0"/>
                <a:cs typeface="Calibri" panose="020F0502020204030204" pitchFamily="34" charset="0"/>
              </a:rPr>
              <a:t>: Study of Set Text (44 marks) – students have studies Blood Brothers as the set text for the exam. They have to answer 4 questions on the text. These questions surround design aspects, how to approach specific lines and extracts and how to apply vocal and physical skills to characters. The questions are worth 4, 8, 12 and 20 marks.</a:t>
            </a:r>
          </a:p>
          <a:p>
            <a:pPr marL="342900" lvl="0" indent="-342900" algn="l" rtl="0">
              <a:spcBef>
                <a:spcPts val="1000"/>
              </a:spcBef>
              <a:spcAft>
                <a:spcPts val="0"/>
              </a:spcAft>
              <a:buSzPts val="1920"/>
              <a:buChar char="►"/>
            </a:pPr>
            <a:r>
              <a:rPr lang="en-GB" sz="1900" dirty="0" smtClean="0">
                <a:latin typeface="Calibri" panose="020F0502020204030204" pitchFamily="34" charset="0"/>
                <a:cs typeface="Calibri" panose="020F0502020204030204" pitchFamily="34" charset="0"/>
              </a:rPr>
              <a:t>Section C: Live Theatre Production (32 marks) – students will have seen a piece of live theatre. They will have made extensive notes and studied the acting skills of the performers. This sections requires students to answer one question, showing their ability to describe the skills used and analyse their effectiveness in the context of the piece. Students will receive a maximum of 12 marks for their ability to describe and a maximum of 20 for their ability to analyse.</a:t>
            </a:r>
            <a:endParaRPr sz="1900" dirty="0">
              <a:latin typeface="Calibri" panose="020F0502020204030204" pitchFamily="34" charset="0"/>
              <a:cs typeface="Calibri" panose="020F0502020204030204" pitchFamily="34" charset="0"/>
            </a:endParaRPr>
          </a:p>
          <a:p>
            <a:pPr marL="0" lvl="0" indent="0" algn="l" rtl="0">
              <a:spcBef>
                <a:spcPts val="1000"/>
              </a:spcBef>
              <a:spcAft>
                <a:spcPts val="0"/>
              </a:spcAft>
              <a:buSzPts val="1920"/>
              <a:buNone/>
            </a:pPr>
            <a:endParaRPr sz="2400" dirty="0"/>
          </a:p>
          <a:p>
            <a:pPr marL="0" lvl="0" indent="0" algn="l" rtl="0">
              <a:spcBef>
                <a:spcPts val="1000"/>
              </a:spcBef>
              <a:spcAft>
                <a:spcPts val="0"/>
              </a:spcAft>
              <a:buSzPts val="1920"/>
              <a:buNone/>
            </a:pPr>
            <a:endParaRPr sz="2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984" y="132159"/>
            <a:ext cx="1065486" cy="129200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4"/>
                                        </p:tgtEl>
                                        <p:attrNameLst>
                                          <p:attrName>style.visibility</p:attrName>
                                        </p:attrNameLst>
                                      </p:cBhvr>
                                      <p:to>
                                        <p:strVal val="visible"/>
                                      </p:to>
                                    </p:set>
                                    <p:anim calcmode="lin" valueType="num">
                                      <p:cBhvr additive="base">
                                        <p:cTn id="7" dur="500" fill="hold"/>
                                        <p:tgtEl>
                                          <p:spTgt spid="154"/>
                                        </p:tgtEl>
                                        <p:attrNameLst>
                                          <p:attrName>ppt_x</p:attrName>
                                        </p:attrNameLst>
                                      </p:cBhvr>
                                      <p:tavLst>
                                        <p:tav tm="0">
                                          <p:val>
                                            <p:strVal val="#ppt_x"/>
                                          </p:val>
                                        </p:tav>
                                        <p:tav tm="100000">
                                          <p:val>
                                            <p:strVal val="#ppt_x"/>
                                          </p:val>
                                        </p:tav>
                                      </p:tavLst>
                                    </p:anim>
                                    <p:anim calcmode="lin" valueType="num">
                                      <p:cBhvr additive="base">
                                        <p:cTn id="8" dur="500" fill="hold"/>
                                        <p:tgtEl>
                                          <p:spTgt spid="15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5">
                                            <p:txEl>
                                              <p:pRg st="0" end="0"/>
                                            </p:txEl>
                                          </p:spTgt>
                                        </p:tgtEl>
                                        <p:attrNameLst>
                                          <p:attrName>style.visibility</p:attrName>
                                        </p:attrNameLst>
                                      </p:cBhvr>
                                      <p:to>
                                        <p:strVal val="visible"/>
                                      </p:to>
                                    </p:set>
                                    <p:anim calcmode="lin" valueType="num">
                                      <p:cBhvr additive="base">
                                        <p:cTn id="13" dur="500" fill="hold"/>
                                        <p:tgtEl>
                                          <p:spTgt spid="15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5">
                                            <p:txEl>
                                              <p:pRg st="2" end="2"/>
                                            </p:txEl>
                                          </p:spTgt>
                                        </p:tgtEl>
                                        <p:attrNameLst>
                                          <p:attrName>style.visibility</p:attrName>
                                        </p:attrNameLst>
                                      </p:cBhvr>
                                      <p:to>
                                        <p:strVal val="visible"/>
                                      </p:to>
                                    </p:set>
                                    <p:anim calcmode="lin" valueType="num">
                                      <p:cBhvr additive="base">
                                        <p:cTn id="19" dur="500" fill="hold"/>
                                        <p:tgtEl>
                                          <p:spTgt spid="1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5">
                                            <p:txEl>
                                              <p:pRg st="3" end="3"/>
                                            </p:txEl>
                                          </p:spTgt>
                                        </p:tgtEl>
                                        <p:attrNameLst>
                                          <p:attrName>style.visibility</p:attrName>
                                        </p:attrNameLst>
                                      </p:cBhvr>
                                      <p:to>
                                        <p:strVal val="visible"/>
                                      </p:to>
                                    </p:set>
                                    <p:anim calcmode="lin" valueType="num">
                                      <p:cBhvr additive="base">
                                        <p:cTn id="25" dur="500" fill="hold"/>
                                        <p:tgtEl>
                                          <p:spTgt spid="1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5">
                                            <p:txEl>
                                              <p:pRg st="4" end="4"/>
                                            </p:txEl>
                                          </p:spTgt>
                                        </p:tgtEl>
                                        <p:attrNameLst>
                                          <p:attrName>style.visibility</p:attrName>
                                        </p:attrNameLst>
                                      </p:cBhvr>
                                      <p:to>
                                        <p:strVal val="visible"/>
                                      </p:to>
                                    </p:set>
                                    <p:anim calcmode="lin" valueType="num">
                                      <p:cBhvr additive="base">
                                        <p:cTn id="31" dur="500" fill="hold"/>
                                        <p:tgtEl>
                                          <p:spTgt spid="15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55">
                                            <p:txEl>
                                              <p:pRg st="5" end="5"/>
                                            </p:txEl>
                                          </p:spTgt>
                                        </p:tgtEl>
                                        <p:attrNameLst>
                                          <p:attrName>style.visibility</p:attrName>
                                        </p:attrNameLst>
                                      </p:cBhvr>
                                      <p:to>
                                        <p:strVal val="visible"/>
                                      </p:to>
                                    </p:set>
                                    <p:anim calcmode="lin" valueType="num">
                                      <p:cBhvr additive="base">
                                        <p:cTn id="37" dur="500" fill="hold"/>
                                        <p:tgtEl>
                                          <p:spTgt spid="15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3"/>
          <p:cNvSpPr txBox="1">
            <a:spLocks noGrp="1"/>
          </p:cNvSpPr>
          <p:nvPr>
            <p:ph type="title"/>
          </p:nvPr>
        </p:nvSpPr>
        <p:spPr>
          <a:xfrm>
            <a:off x="1736003" y="290446"/>
            <a:ext cx="9404723" cy="140053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GB" b="1" u="sng" dirty="0" smtClean="0">
                <a:latin typeface="Calibri" panose="020F0502020204030204" pitchFamily="34" charset="0"/>
                <a:cs typeface="Calibri" panose="020F0502020204030204" pitchFamily="34" charset="0"/>
              </a:rPr>
              <a:t>Component 2: Devising Drama</a:t>
            </a:r>
            <a:endParaRPr b="1" u="sng" dirty="0">
              <a:latin typeface="Calibri" panose="020F0502020204030204" pitchFamily="34" charset="0"/>
              <a:cs typeface="Calibri" panose="020F0502020204030204" pitchFamily="34" charset="0"/>
            </a:endParaRPr>
          </a:p>
        </p:txBody>
      </p:sp>
      <p:sp>
        <p:nvSpPr>
          <p:cNvPr id="155" name="Google Shape;155;p3"/>
          <p:cNvSpPr txBox="1">
            <a:spLocks noGrp="1"/>
          </p:cNvSpPr>
          <p:nvPr>
            <p:ph idx="1"/>
          </p:nvPr>
        </p:nvSpPr>
        <p:spPr>
          <a:xfrm>
            <a:off x="677334" y="1598613"/>
            <a:ext cx="8596668" cy="4906961"/>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spcBef>
                <a:spcPts val="0"/>
              </a:spcBef>
              <a:spcAft>
                <a:spcPts val="0"/>
              </a:spcAft>
              <a:buSzPts val="1920"/>
              <a:buNone/>
            </a:pPr>
            <a:r>
              <a:rPr lang="en-GB" sz="2400" dirty="0" smtClean="0">
                <a:latin typeface="Calibri" panose="020F0502020204030204" pitchFamily="34" charset="0"/>
                <a:cs typeface="Calibri" panose="020F0502020204030204" pitchFamily="34" charset="0"/>
              </a:rPr>
              <a:t>Practical devised performance, worth 20 marks. Written devising log comprising of 3 sections, worth 60 marks in total. Total of 80 marks available, 40% of GCSE.</a:t>
            </a:r>
            <a:endParaRPr lang="en-GB" sz="2400" dirty="0" smtClean="0">
              <a:latin typeface="Calibri" panose="020F0502020204030204" pitchFamily="34" charset="0"/>
              <a:cs typeface="Calibri" panose="020F0502020204030204" pitchFamily="34" charset="0"/>
            </a:endParaRPr>
          </a:p>
          <a:p>
            <a:pPr marL="0" lvl="0" indent="0" algn="l" rtl="0">
              <a:spcBef>
                <a:spcPts val="0"/>
              </a:spcBef>
              <a:spcAft>
                <a:spcPts val="0"/>
              </a:spcAft>
              <a:buSzPts val="1920"/>
              <a:buNone/>
            </a:pPr>
            <a:endParaRPr lang="en-GB" sz="2400" b="1" u="sng" dirty="0">
              <a:latin typeface="Calibri" panose="020F0502020204030204" pitchFamily="34" charset="0"/>
              <a:cs typeface="Calibri" panose="020F0502020204030204" pitchFamily="34" charset="0"/>
            </a:endParaRPr>
          </a:p>
          <a:p>
            <a:pPr marL="0" lvl="0" indent="0" algn="l" rtl="0">
              <a:spcBef>
                <a:spcPts val="0"/>
              </a:spcBef>
              <a:spcAft>
                <a:spcPts val="0"/>
              </a:spcAft>
              <a:buSzPts val="1920"/>
              <a:buNone/>
            </a:pPr>
            <a:r>
              <a:rPr lang="en-GB" sz="2400" b="1" u="sng" dirty="0" smtClean="0">
                <a:latin typeface="Calibri" panose="020F0502020204030204" pitchFamily="34" charset="0"/>
                <a:cs typeface="Calibri" panose="020F0502020204030204" pitchFamily="34" charset="0"/>
              </a:rPr>
              <a:t>What’s </a:t>
            </a:r>
            <a:r>
              <a:rPr lang="en-GB" sz="2400" b="1" u="sng" dirty="0">
                <a:latin typeface="Calibri" panose="020F0502020204030204" pitchFamily="34" charset="0"/>
                <a:cs typeface="Calibri" panose="020F0502020204030204" pitchFamily="34" charset="0"/>
              </a:rPr>
              <a:t>assessed</a:t>
            </a:r>
            <a:r>
              <a:rPr lang="en-GB" sz="2400" b="1" u="sng" dirty="0" smtClean="0">
                <a:latin typeface="Calibri" panose="020F0502020204030204" pitchFamily="34" charset="0"/>
                <a:cs typeface="Calibri" panose="020F0502020204030204" pitchFamily="34" charset="0"/>
              </a:rPr>
              <a:t>?</a:t>
            </a:r>
            <a:endParaRPr sz="2400" dirty="0">
              <a:latin typeface="Calibri" panose="020F0502020204030204" pitchFamily="34" charset="0"/>
              <a:cs typeface="Calibri" panose="020F0502020204030204" pitchFamily="34" charset="0"/>
            </a:endParaRPr>
          </a:p>
          <a:p>
            <a:pPr marL="0" lvl="0" indent="0" algn="l" rtl="0">
              <a:spcBef>
                <a:spcPts val="1000"/>
              </a:spcBef>
              <a:spcAft>
                <a:spcPts val="0"/>
              </a:spcAft>
              <a:buSzPts val="1920"/>
              <a:buNone/>
            </a:pPr>
            <a:r>
              <a:rPr lang="en-GB" sz="1800" dirty="0" smtClean="0">
                <a:latin typeface="Calibri" panose="020F0502020204030204" pitchFamily="34" charset="0"/>
                <a:cs typeface="Calibri" panose="020F0502020204030204" pitchFamily="34" charset="0"/>
              </a:rPr>
              <a:t>Students are put into groups and presented with a range of stimuli. These may be images, songs, poems, pieces of art, videos etc. This devising component requires students to collaborate and devise a piece from scratch, based on one of the stimuli. This is then performed under exam conditions and recorded. </a:t>
            </a:r>
          </a:p>
          <a:p>
            <a:pPr marL="0" lvl="0" indent="0" algn="l" rtl="0">
              <a:spcBef>
                <a:spcPts val="1000"/>
              </a:spcBef>
              <a:spcAft>
                <a:spcPts val="0"/>
              </a:spcAft>
              <a:buSzPts val="1920"/>
              <a:buNone/>
            </a:pPr>
            <a:r>
              <a:rPr lang="en-GB" sz="1800" dirty="0" smtClean="0">
                <a:latin typeface="Calibri" panose="020F0502020204030204" pitchFamily="34" charset="0"/>
                <a:cs typeface="Calibri" panose="020F0502020204030204" pitchFamily="34" charset="0"/>
              </a:rPr>
              <a:t>Alongside the practical devising of the piece, students are required to provide a written log of their individual process. This log is divided into 3 sections (written at different point along the process), worth 20 marks each. Students will comment on their response to the stimulus at the start of the process, their development and collaboration when the piece has been finalised and their analysis and evaluation after the piece itself is performed. </a:t>
            </a:r>
          </a:p>
          <a:p>
            <a:pPr marL="0" lvl="0" indent="0" algn="l" rtl="0">
              <a:spcBef>
                <a:spcPts val="1000"/>
              </a:spcBef>
              <a:spcAft>
                <a:spcPts val="0"/>
              </a:spcAft>
              <a:buSzPts val="1920"/>
              <a:buNone/>
            </a:pPr>
            <a:r>
              <a:rPr lang="en-GB" sz="1800" dirty="0" smtClean="0">
                <a:latin typeface="Calibri" panose="020F0502020204030204" pitchFamily="34" charset="0"/>
                <a:cs typeface="Calibri" panose="020F0502020204030204" pitchFamily="34" charset="0"/>
              </a:rPr>
              <a:t>There are also stipulations with regard to length and exam processes that need to be adhered to. Students are marked individually for this component and it is marked internally by the subject teacher.</a:t>
            </a:r>
            <a:endParaRPr sz="2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984" y="132159"/>
            <a:ext cx="1065486" cy="1292007"/>
          </a:xfrm>
          <a:prstGeom prst="rect">
            <a:avLst/>
          </a:prstGeom>
        </p:spPr>
      </p:pic>
    </p:spTree>
    <p:extLst>
      <p:ext uri="{BB962C8B-B14F-4D97-AF65-F5344CB8AC3E}">
        <p14:creationId xmlns:p14="http://schemas.microsoft.com/office/powerpoint/2010/main" val="1430879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4"/>
                                        </p:tgtEl>
                                        <p:attrNameLst>
                                          <p:attrName>style.visibility</p:attrName>
                                        </p:attrNameLst>
                                      </p:cBhvr>
                                      <p:to>
                                        <p:strVal val="visible"/>
                                      </p:to>
                                    </p:set>
                                    <p:anim calcmode="lin" valueType="num">
                                      <p:cBhvr additive="base">
                                        <p:cTn id="7" dur="500" fill="hold"/>
                                        <p:tgtEl>
                                          <p:spTgt spid="154"/>
                                        </p:tgtEl>
                                        <p:attrNameLst>
                                          <p:attrName>ppt_x</p:attrName>
                                        </p:attrNameLst>
                                      </p:cBhvr>
                                      <p:tavLst>
                                        <p:tav tm="0">
                                          <p:val>
                                            <p:strVal val="#ppt_x"/>
                                          </p:val>
                                        </p:tav>
                                        <p:tav tm="100000">
                                          <p:val>
                                            <p:strVal val="#ppt_x"/>
                                          </p:val>
                                        </p:tav>
                                      </p:tavLst>
                                    </p:anim>
                                    <p:anim calcmode="lin" valueType="num">
                                      <p:cBhvr additive="base">
                                        <p:cTn id="8" dur="500" fill="hold"/>
                                        <p:tgtEl>
                                          <p:spTgt spid="15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5">
                                            <p:txEl>
                                              <p:pRg st="0" end="0"/>
                                            </p:txEl>
                                          </p:spTgt>
                                        </p:tgtEl>
                                        <p:attrNameLst>
                                          <p:attrName>style.visibility</p:attrName>
                                        </p:attrNameLst>
                                      </p:cBhvr>
                                      <p:to>
                                        <p:strVal val="visible"/>
                                      </p:to>
                                    </p:set>
                                    <p:anim calcmode="lin" valueType="num">
                                      <p:cBhvr additive="base">
                                        <p:cTn id="13" dur="500" fill="hold"/>
                                        <p:tgtEl>
                                          <p:spTgt spid="15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5">
                                            <p:txEl>
                                              <p:pRg st="2" end="2"/>
                                            </p:txEl>
                                          </p:spTgt>
                                        </p:tgtEl>
                                        <p:attrNameLst>
                                          <p:attrName>style.visibility</p:attrName>
                                        </p:attrNameLst>
                                      </p:cBhvr>
                                      <p:to>
                                        <p:strVal val="visible"/>
                                      </p:to>
                                    </p:set>
                                    <p:anim calcmode="lin" valueType="num">
                                      <p:cBhvr additive="base">
                                        <p:cTn id="19" dur="500" fill="hold"/>
                                        <p:tgtEl>
                                          <p:spTgt spid="1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5">
                                            <p:txEl>
                                              <p:pRg st="3" end="3"/>
                                            </p:txEl>
                                          </p:spTgt>
                                        </p:tgtEl>
                                        <p:attrNameLst>
                                          <p:attrName>style.visibility</p:attrName>
                                        </p:attrNameLst>
                                      </p:cBhvr>
                                      <p:to>
                                        <p:strVal val="visible"/>
                                      </p:to>
                                    </p:set>
                                    <p:anim calcmode="lin" valueType="num">
                                      <p:cBhvr additive="base">
                                        <p:cTn id="25" dur="500" fill="hold"/>
                                        <p:tgtEl>
                                          <p:spTgt spid="1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5">
                                            <p:txEl>
                                              <p:pRg st="4" end="4"/>
                                            </p:txEl>
                                          </p:spTgt>
                                        </p:tgtEl>
                                        <p:attrNameLst>
                                          <p:attrName>style.visibility</p:attrName>
                                        </p:attrNameLst>
                                      </p:cBhvr>
                                      <p:to>
                                        <p:strVal val="visible"/>
                                      </p:to>
                                    </p:set>
                                    <p:anim calcmode="lin" valueType="num">
                                      <p:cBhvr additive="base">
                                        <p:cTn id="31" dur="500" fill="hold"/>
                                        <p:tgtEl>
                                          <p:spTgt spid="15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55">
                                            <p:txEl>
                                              <p:pRg st="5" end="5"/>
                                            </p:txEl>
                                          </p:spTgt>
                                        </p:tgtEl>
                                        <p:attrNameLst>
                                          <p:attrName>style.visibility</p:attrName>
                                        </p:attrNameLst>
                                      </p:cBhvr>
                                      <p:to>
                                        <p:strVal val="visible"/>
                                      </p:to>
                                    </p:set>
                                    <p:anim calcmode="lin" valueType="num">
                                      <p:cBhvr additive="base">
                                        <p:cTn id="37" dur="500" fill="hold"/>
                                        <p:tgtEl>
                                          <p:spTgt spid="15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3"/>
          <p:cNvSpPr txBox="1">
            <a:spLocks noGrp="1"/>
          </p:cNvSpPr>
          <p:nvPr>
            <p:ph type="title"/>
          </p:nvPr>
        </p:nvSpPr>
        <p:spPr>
          <a:xfrm>
            <a:off x="1736003" y="290446"/>
            <a:ext cx="9404723" cy="140053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GB" b="1" u="sng" dirty="0" smtClean="0">
                <a:latin typeface="Calibri" panose="020F0502020204030204" pitchFamily="34" charset="0"/>
                <a:cs typeface="Calibri" panose="020F0502020204030204" pitchFamily="34" charset="0"/>
              </a:rPr>
              <a:t>Component 3: Texts in Practice</a:t>
            </a:r>
            <a:endParaRPr b="1" u="sng" dirty="0">
              <a:latin typeface="Calibri" panose="020F0502020204030204" pitchFamily="34" charset="0"/>
              <a:cs typeface="Calibri" panose="020F0502020204030204" pitchFamily="34" charset="0"/>
            </a:endParaRPr>
          </a:p>
        </p:txBody>
      </p:sp>
      <p:sp>
        <p:nvSpPr>
          <p:cNvPr id="155" name="Google Shape;155;p3"/>
          <p:cNvSpPr txBox="1">
            <a:spLocks noGrp="1"/>
          </p:cNvSpPr>
          <p:nvPr>
            <p:ph idx="1"/>
          </p:nvPr>
        </p:nvSpPr>
        <p:spPr>
          <a:xfrm>
            <a:off x="677334" y="1598613"/>
            <a:ext cx="8596668" cy="4906961"/>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920"/>
              <a:buNone/>
            </a:pPr>
            <a:r>
              <a:rPr lang="en-GB" sz="2400" dirty="0" smtClean="0">
                <a:latin typeface="Calibri" panose="020F0502020204030204" pitchFamily="34" charset="0"/>
                <a:cs typeface="Calibri" panose="020F0502020204030204" pitchFamily="34" charset="0"/>
              </a:rPr>
              <a:t>2 practical performances, worth 20 marks each. </a:t>
            </a:r>
          </a:p>
          <a:p>
            <a:pPr marL="0" lvl="0" indent="0" algn="l" rtl="0">
              <a:spcBef>
                <a:spcPts val="0"/>
              </a:spcBef>
              <a:spcAft>
                <a:spcPts val="0"/>
              </a:spcAft>
              <a:buSzPts val="1920"/>
              <a:buNone/>
            </a:pPr>
            <a:endParaRPr lang="en-GB" sz="2400" b="1" u="sng" dirty="0">
              <a:latin typeface="Calibri" panose="020F0502020204030204" pitchFamily="34" charset="0"/>
              <a:cs typeface="Calibri" panose="020F0502020204030204" pitchFamily="34" charset="0"/>
            </a:endParaRPr>
          </a:p>
          <a:p>
            <a:pPr marL="0" lvl="0" indent="0" algn="l" rtl="0">
              <a:spcBef>
                <a:spcPts val="0"/>
              </a:spcBef>
              <a:spcAft>
                <a:spcPts val="0"/>
              </a:spcAft>
              <a:buSzPts val="1920"/>
              <a:buNone/>
            </a:pPr>
            <a:r>
              <a:rPr lang="en-GB" sz="2400" b="1" u="sng" dirty="0" smtClean="0">
                <a:latin typeface="Calibri" panose="020F0502020204030204" pitchFamily="34" charset="0"/>
                <a:cs typeface="Calibri" panose="020F0502020204030204" pitchFamily="34" charset="0"/>
              </a:rPr>
              <a:t>What’s </a:t>
            </a:r>
            <a:r>
              <a:rPr lang="en-GB" sz="2400" b="1" u="sng" dirty="0">
                <a:latin typeface="Calibri" panose="020F0502020204030204" pitchFamily="34" charset="0"/>
                <a:cs typeface="Calibri" panose="020F0502020204030204" pitchFamily="34" charset="0"/>
              </a:rPr>
              <a:t>assessed</a:t>
            </a:r>
            <a:r>
              <a:rPr lang="en-GB" sz="2400" b="1" u="sng" dirty="0" smtClean="0">
                <a:latin typeface="Calibri" panose="020F0502020204030204" pitchFamily="34" charset="0"/>
                <a:cs typeface="Calibri" panose="020F0502020204030204" pitchFamily="34" charset="0"/>
              </a:rPr>
              <a:t>?</a:t>
            </a:r>
            <a:endParaRPr sz="2400" dirty="0">
              <a:latin typeface="Calibri" panose="020F0502020204030204" pitchFamily="34" charset="0"/>
              <a:cs typeface="Calibri" panose="020F0502020204030204" pitchFamily="34" charset="0"/>
            </a:endParaRPr>
          </a:p>
          <a:p>
            <a:pPr marL="0" lvl="0" indent="0" algn="l" rtl="0">
              <a:spcBef>
                <a:spcPts val="1000"/>
              </a:spcBef>
              <a:spcAft>
                <a:spcPts val="0"/>
              </a:spcAft>
              <a:buSzPts val="1920"/>
              <a:buNone/>
            </a:pPr>
            <a:r>
              <a:rPr lang="en-GB" sz="1800" dirty="0" smtClean="0">
                <a:latin typeface="Calibri" panose="020F0502020204030204" pitchFamily="34" charset="0"/>
                <a:cs typeface="Calibri" panose="020F0502020204030204" pitchFamily="34" charset="0"/>
              </a:rPr>
              <a:t>Students are assessed on their ability to respond to a text. </a:t>
            </a:r>
            <a:r>
              <a:rPr lang="en-GB" sz="1800" dirty="0" smtClean="0">
                <a:latin typeface="Calibri" panose="020F0502020204030204" pitchFamily="34" charset="0"/>
                <a:cs typeface="Calibri" panose="020F0502020204030204" pitchFamily="34" charset="0"/>
              </a:rPr>
              <a:t>It is encouraged that these texts are chosen by the students, but the subject teacher can have input too.</a:t>
            </a:r>
          </a:p>
          <a:p>
            <a:pPr marL="0" lvl="0" indent="0" algn="l" rtl="0">
              <a:spcBef>
                <a:spcPts val="1000"/>
              </a:spcBef>
              <a:spcAft>
                <a:spcPts val="0"/>
              </a:spcAft>
              <a:buSzPts val="1920"/>
              <a:buNone/>
            </a:pPr>
            <a:r>
              <a:rPr lang="en-GB" sz="1800" dirty="0" smtClean="0">
                <a:latin typeface="Calibri" panose="020F0502020204030204" pitchFamily="34" charset="0"/>
                <a:cs typeface="Calibri" panose="020F0502020204030204" pitchFamily="34" charset="0"/>
              </a:rPr>
              <a:t>Students are tasked with identifying and exploring two key extracts, from the same script. These extracts are to be performed. Students can choose monologues, duologues and group pieces, which can be mixed and matched as necessary (i.e. 2 monologues, 1 of each etc.), provided they are from the same piece.</a:t>
            </a:r>
          </a:p>
          <a:p>
            <a:pPr marL="0" lvl="0" indent="0" algn="l" rtl="0">
              <a:spcBef>
                <a:spcPts val="1000"/>
              </a:spcBef>
              <a:spcAft>
                <a:spcPts val="0"/>
              </a:spcAft>
              <a:buSzPts val="1920"/>
              <a:buNone/>
            </a:pPr>
            <a:r>
              <a:rPr lang="en-GB" sz="1800" dirty="0" smtClean="0">
                <a:latin typeface="Calibri" panose="020F0502020204030204" pitchFamily="34" charset="0"/>
                <a:cs typeface="Calibri" panose="020F0502020204030204" pitchFamily="34" charset="0"/>
              </a:rPr>
              <a:t>These performances should show students’ array of practical skills and ability to interpret texts and form a clear character. Again, there are stipulations in terms of length, texts etc. that must be adhered to.</a:t>
            </a:r>
            <a:endParaRPr lang="en-GB" sz="1800" dirty="0" smtClean="0">
              <a:latin typeface="Calibri" panose="020F0502020204030204" pitchFamily="34" charset="0"/>
              <a:cs typeface="Calibri" panose="020F0502020204030204" pitchFamily="34" charset="0"/>
            </a:endParaRPr>
          </a:p>
          <a:p>
            <a:pPr marL="0" lvl="0" indent="0" algn="l" rtl="0">
              <a:spcBef>
                <a:spcPts val="1000"/>
              </a:spcBef>
              <a:spcAft>
                <a:spcPts val="0"/>
              </a:spcAft>
              <a:buSzPts val="1920"/>
              <a:buNone/>
            </a:pPr>
            <a:r>
              <a:rPr lang="en-GB" sz="1800" dirty="0" smtClean="0">
                <a:latin typeface="Calibri" panose="020F0502020204030204" pitchFamily="34" charset="0"/>
                <a:cs typeface="Calibri" panose="020F0502020204030204" pitchFamily="34" charset="0"/>
              </a:rPr>
              <a:t>These extracts are again performed in exam conditions and recorded. This component is marked by a visiting examiner.</a:t>
            </a:r>
            <a:endParaRPr sz="2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984" y="132159"/>
            <a:ext cx="1065486" cy="1292007"/>
          </a:xfrm>
          <a:prstGeom prst="rect">
            <a:avLst/>
          </a:prstGeom>
        </p:spPr>
      </p:pic>
    </p:spTree>
    <p:extLst>
      <p:ext uri="{BB962C8B-B14F-4D97-AF65-F5344CB8AC3E}">
        <p14:creationId xmlns:p14="http://schemas.microsoft.com/office/powerpoint/2010/main" val="1895836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4"/>
                                        </p:tgtEl>
                                        <p:attrNameLst>
                                          <p:attrName>style.visibility</p:attrName>
                                        </p:attrNameLst>
                                      </p:cBhvr>
                                      <p:to>
                                        <p:strVal val="visible"/>
                                      </p:to>
                                    </p:set>
                                    <p:anim calcmode="lin" valueType="num">
                                      <p:cBhvr additive="base">
                                        <p:cTn id="7" dur="500" fill="hold"/>
                                        <p:tgtEl>
                                          <p:spTgt spid="154"/>
                                        </p:tgtEl>
                                        <p:attrNameLst>
                                          <p:attrName>ppt_x</p:attrName>
                                        </p:attrNameLst>
                                      </p:cBhvr>
                                      <p:tavLst>
                                        <p:tav tm="0">
                                          <p:val>
                                            <p:strVal val="#ppt_x"/>
                                          </p:val>
                                        </p:tav>
                                        <p:tav tm="100000">
                                          <p:val>
                                            <p:strVal val="#ppt_x"/>
                                          </p:val>
                                        </p:tav>
                                      </p:tavLst>
                                    </p:anim>
                                    <p:anim calcmode="lin" valueType="num">
                                      <p:cBhvr additive="base">
                                        <p:cTn id="8" dur="500" fill="hold"/>
                                        <p:tgtEl>
                                          <p:spTgt spid="15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5">
                                            <p:txEl>
                                              <p:pRg st="0" end="0"/>
                                            </p:txEl>
                                          </p:spTgt>
                                        </p:tgtEl>
                                        <p:attrNameLst>
                                          <p:attrName>style.visibility</p:attrName>
                                        </p:attrNameLst>
                                      </p:cBhvr>
                                      <p:to>
                                        <p:strVal val="visible"/>
                                      </p:to>
                                    </p:set>
                                    <p:anim calcmode="lin" valueType="num">
                                      <p:cBhvr additive="base">
                                        <p:cTn id="13" dur="500" fill="hold"/>
                                        <p:tgtEl>
                                          <p:spTgt spid="15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5">
                                            <p:txEl>
                                              <p:pRg st="2" end="2"/>
                                            </p:txEl>
                                          </p:spTgt>
                                        </p:tgtEl>
                                        <p:attrNameLst>
                                          <p:attrName>style.visibility</p:attrName>
                                        </p:attrNameLst>
                                      </p:cBhvr>
                                      <p:to>
                                        <p:strVal val="visible"/>
                                      </p:to>
                                    </p:set>
                                    <p:anim calcmode="lin" valueType="num">
                                      <p:cBhvr additive="base">
                                        <p:cTn id="19" dur="500" fill="hold"/>
                                        <p:tgtEl>
                                          <p:spTgt spid="1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5">
                                            <p:txEl>
                                              <p:pRg st="3" end="3"/>
                                            </p:txEl>
                                          </p:spTgt>
                                        </p:tgtEl>
                                        <p:attrNameLst>
                                          <p:attrName>style.visibility</p:attrName>
                                        </p:attrNameLst>
                                      </p:cBhvr>
                                      <p:to>
                                        <p:strVal val="visible"/>
                                      </p:to>
                                    </p:set>
                                    <p:anim calcmode="lin" valueType="num">
                                      <p:cBhvr additive="base">
                                        <p:cTn id="25" dur="500" fill="hold"/>
                                        <p:tgtEl>
                                          <p:spTgt spid="1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5">
                                            <p:txEl>
                                              <p:pRg st="4" end="4"/>
                                            </p:txEl>
                                          </p:spTgt>
                                        </p:tgtEl>
                                        <p:attrNameLst>
                                          <p:attrName>style.visibility</p:attrName>
                                        </p:attrNameLst>
                                      </p:cBhvr>
                                      <p:to>
                                        <p:strVal val="visible"/>
                                      </p:to>
                                    </p:set>
                                    <p:anim calcmode="lin" valueType="num">
                                      <p:cBhvr additive="base">
                                        <p:cTn id="31" dur="500" fill="hold"/>
                                        <p:tgtEl>
                                          <p:spTgt spid="15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55">
                                            <p:txEl>
                                              <p:pRg st="5" end="5"/>
                                            </p:txEl>
                                          </p:spTgt>
                                        </p:tgtEl>
                                        <p:attrNameLst>
                                          <p:attrName>style.visibility</p:attrName>
                                        </p:attrNameLst>
                                      </p:cBhvr>
                                      <p:to>
                                        <p:strVal val="visible"/>
                                      </p:to>
                                    </p:set>
                                    <p:anim calcmode="lin" valueType="num">
                                      <p:cBhvr additive="base">
                                        <p:cTn id="37" dur="500" fill="hold"/>
                                        <p:tgtEl>
                                          <p:spTgt spid="15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55">
                                            <p:txEl>
                                              <p:pRg st="6" end="6"/>
                                            </p:txEl>
                                          </p:spTgt>
                                        </p:tgtEl>
                                        <p:attrNameLst>
                                          <p:attrName>style.visibility</p:attrName>
                                        </p:attrNameLst>
                                      </p:cBhvr>
                                      <p:to>
                                        <p:strVal val="visible"/>
                                      </p:to>
                                    </p:set>
                                    <p:anim calcmode="lin" valueType="num">
                                      <p:cBhvr additive="base">
                                        <p:cTn id="43" dur="500" fill="hold"/>
                                        <p:tgtEl>
                                          <p:spTgt spid="15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5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7"/>
          <p:cNvSpPr txBox="1">
            <a:spLocks noGrp="1"/>
          </p:cNvSpPr>
          <p:nvPr>
            <p:ph type="title"/>
          </p:nvPr>
        </p:nvSpPr>
        <p:spPr>
          <a:xfrm>
            <a:off x="3209886" y="288601"/>
            <a:ext cx="6009671" cy="738623"/>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Clr>
                <a:schemeClr val="accent1"/>
              </a:buClr>
              <a:buSzPts val="3600"/>
              <a:buFont typeface="Trebuchet MS"/>
              <a:buNone/>
            </a:pPr>
            <a:r>
              <a:rPr lang="en-GB" b="1" u="sng" dirty="0">
                <a:latin typeface="Calibri" panose="020F0502020204030204" pitchFamily="34" charset="0"/>
                <a:cs typeface="Calibri" panose="020F0502020204030204" pitchFamily="34" charset="0"/>
              </a:rPr>
              <a:t>Preparing</a:t>
            </a:r>
            <a:endParaRPr b="1" u="sng" dirty="0">
              <a:latin typeface="Calibri" panose="020F0502020204030204" pitchFamily="34" charset="0"/>
              <a:cs typeface="Calibri" panose="020F0502020204030204" pitchFamily="34" charset="0"/>
            </a:endParaRPr>
          </a:p>
        </p:txBody>
      </p:sp>
      <p:sp>
        <p:nvSpPr>
          <p:cNvPr id="180" name="Google Shape;180;p7"/>
          <p:cNvSpPr txBox="1">
            <a:spLocks noGrp="1"/>
          </p:cNvSpPr>
          <p:nvPr>
            <p:ph idx="1"/>
          </p:nvPr>
        </p:nvSpPr>
        <p:spPr>
          <a:xfrm>
            <a:off x="423912" y="1556767"/>
            <a:ext cx="11581621" cy="5689722"/>
          </a:xfrm>
          <a:prstGeom prst="rect">
            <a:avLst/>
          </a:prstGeom>
          <a:noFill/>
          <a:ln>
            <a:noFill/>
          </a:ln>
        </p:spPr>
        <p:txBody>
          <a:bodyPr spcFirstLastPara="1" wrap="square" lIns="91425" tIns="45700" rIns="91425" bIns="45700" anchor="t" anchorCtr="0">
            <a:spAutoFit/>
          </a:bodyPr>
          <a:lstStyle/>
          <a:p>
            <a:pPr marL="0" lvl="0" indent="0" algn="l" rtl="0">
              <a:lnSpc>
                <a:spcPct val="120000"/>
              </a:lnSpc>
              <a:spcBef>
                <a:spcPts val="0"/>
              </a:spcBef>
              <a:spcAft>
                <a:spcPts val="0"/>
              </a:spcAft>
              <a:buSzPct val="79999"/>
              <a:buNone/>
            </a:pPr>
            <a:r>
              <a:rPr lang="en-GB" sz="1800" b="1" u="sng" dirty="0">
                <a:latin typeface="Calibri" panose="020F0502020204030204" pitchFamily="34" charset="0"/>
                <a:cs typeface="Calibri" panose="020F0502020204030204" pitchFamily="34" charset="0"/>
              </a:rPr>
              <a:t>CGP revision </a:t>
            </a:r>
            <a:r>
              <a:rPr lang="en-GB" sz="1800" b="1" u="sng" dirty="0" smtClean="0">
                <a:latin typeface="Calibri" panose="020F0502020204030204" pitchFamily="34" charset="0"/>
                <a:cs typeface="Calibri" panose="020F0502020204030204" pitchFamily="34" charset="0"/>
              </a:rPr>
              <a:t>books</a:t>
            </a:r>
            <a:r>
              <a:rPr lang="en-GB" sz="1800" u="sng" dirty="0" smtClean="0">
                <a:latin typeface="Calibri" panose="020F0502020204030204" pitchFamily="34" charset="0"/>
                <a:cs typeface="Calibri" panose="020F0502020204030204" pitchFamily="34" charset="0"/>
              </a:rPr>
              <a:t> </a:t>
            </a:r>
          </a:p>
          <a:p>
            <a:pPr marL="0" lvl="0" indent="0" algn="l" rtl="0">
              <a:lnSpc>
                <a:spcPct val="120000"/>
              </a:lnSpc>
              <a:spcBef>
                <a:spcPts val="0"/>
              </a:spcBef>
              <a:spcAft>
                <a:spcPts val="0"/>
              </a:spcAft>
              <a:buSzPct val="79999"/>
              <a:buNone/>
            </a:pPr>
            <a:r>
              <a:rPr lang="en-GB" sz="1800" dirty="0" smtClean="0">
                <a:latin typeface="Calibri" panose="020F0502020204030204" pitchFamily="34" charset="0"/>
                <a:cs typeface="Calibri" panose="020F0502020204030204" pitchFamily="34" charset="0"/>
              </a:rPr>
              <a:t>A </a:t>
            </a:r>
            <a:r>
              <a:rPr lang="en-GB" sz="1800" dirty="0">
                <a:latin typeface="Calibri" panose="020F0502020204030204" pitchFamily="34" charset="0"/>
                <a:cs typeface="Calibri" panose="020F0502020204030204" pitchFamily="34" charset="0"/>
              </a:rPr>
              <a:t>selection of these </a:t>
            </a:r>
            <a:r>
              <a:rPr lang="en-GB" sz="1800" dirty="0" smtClean="0">
                <a:latin typeface="Calibri" panose="020F0502020204030204" pitchFamily="34" charset="0"/>
                <a:cs typeface="Calibri" panose="020F0502020204030204" pitchFamily="34" charset="0"/>
              </a:rPr>
              <a:t>are on order and can be purchased by liaising with Mr. Frost</a:t>
            </a:r>
            <a:r>
              <a:rPr lang="en-GB" sz="1800" dirty="0" smtClean="0">
                <a:latin typeface="Calibri" panose="020F0502020204030204" pitchFamily="34" charset="0"/>
                <a:cs typeface="Calibri" panose="020F0502020204030204" pitchFamily="34" charset="0"/>
              </a:rPr>
              <a:t>. </a:t>
            </a:r>
            <a:endParaRPr sz="1800" dirty="0">
              <a:latin typeface="Calibri" panose="020F0502020204030204" pitchFamily="34" charset="0"/>
              <a:cs typeface="Calibri" panose="020F0502020204030204" pitchFamily="34" charset="0"/>
            </a:endParaRPr>
          </a:p>
          <a:p>
            <a:pPr marL="0" lvl="0" indent="0" algn="l" rtl="0">
              <a:lnSpc>
                <a:spcPct val="120000"/>
              </a:lnSpc>
              <a:spcBef>
                <a:spcPts val="1000"/>
              </a:spcBef>
              <a:spcAft>
                <a:spcPts val="0"/>
              </a:spcAft>
              <a:buSzPct val="79999"/>
              <a:buNone/>
            </a:pPr>
            <a:endParaRPr sz="1800" dirty="0">
              <a:latin typeface="Calibri" panose="020F0502020204030204" pitchFamily="34" charset="0"/>
              <a:cs typeface="Calibri" panose="020F0502020204030204" pitchFamily="34" charset="0"/>
            </a:endParaRPr>
          </a:p>
          <a:p>
            <a:pPr marL="0" lvl="0" indent="0" algn="l" rtl="0">
              <a:spcBef>
                <a:spcPts val="1000"/>
              </a:spcBef>
              <a:spcAft>
                <a:spcPts val="0"/>
              </a:spcAft>
              <a:buSzPct val="79999"/>
              <a:buNone/>
            </a:pPr>
            <a:r>
              <a:rPr lang="en-GB" sz="1800" b="1" u="sng" dirty="0">
                <a:latin typeface="Calibri" panose="020F0502020204030204" pitchFamily="34" charset="0"/>
                <a:cs typeface="Calibri" panose="020F0502020204030204" pitchFamily="34" charset="0"/>
              </a:rPr>
              <a:t>GCSE </a:t>
            </a:r>
            <a:r>
              <a:rPr lang="en-GB" sz="1800" b="1" u="sng" dirty="0" smtClean="0">
                <a:latin typeface="Calibri" panose="020F0502020204030204" pitchFamily="34" charset="0"/>
                <a:cs typeface="Calibri" panose="020F0502020204030204" pitchFamily="34" charset="0"/>
              </a:rPr>
              <a:t>Pod</a:t>
            </a:r>
          </a:p>
          <a:p>
            <a:pPr marL="0" lvl="0" indent="0" algn="l" rtl="0">
              <a:spcBef>
                <a:spcPts val="1000"/>
              </a:spcBef>
              <a:spcAft>
                <a:spcPts val="0"/>
              </a:spcAft>
              <a:buSzPct val="79999"/>
              <a:buNone/>
            </a:pPr>
            <a:r>
              <a:rPr lang="en-GB" sz="1800" dirty="0">
                <a:latin typeface="Calibri" panose="020F0502020204030204" pitchFamily="34" charset="0"/>
                <a:cs typeface="Calibri" panose="020F0502020204030204" pitchFamily="34" charset="0"/>
              </a:rPr>
              <a:t>T</a:t>
            </a:r>
            <a:r>
              <a:rPr lang="en-GB" sz="1800" dirty="0" smtClean="0">
                <a:latin typeface="Calibri" panose="020F0502020204030204" pitchFamily="34" charset="0"/>
                <a:cs typeface="Calibri" panose="020F0502020204030204" pitchFamily="34" charset="0"/>
              </a:rPr>
              <a:t>eachers </a:t>
            </a:r>
            <a:r>
              <a:rPr lang="en-GB" sz="1800" dirty="0">
                <a:latin typeface="Calibri" panose="020F0502020204030204" pitchFamily="34" charset="0"/>
                <a:cs typeface="Calibri" panose="020F0502020204030204" pitchFamily="34" charset="0"/>
              </a:rPr>
              <a:t>are regularly setting homework using this and there are a wealth of Pods for you to access. Make sure when you watch a pod that you are completing some questions to assess your understanding.</a:t>
            </a:r>
            <a:endParaRPr sz="1800" dirty="0">
              <a:latin typeface="Calibri" panose="020F0502020204030204" pitchFamily="34" charset="0"/>
              <a:cs typeface="Calibri" panose="020F0502020204030204" pitchFamily="34" charset="0"/>
            </a:endParaRPr>
          </a:p>
          <a:p>
            <a:pPr marL="0" lvl="0" indent="0" algn="l" rtl="0">
              <a:lnSpc>
                <a:spcPct val="120000"/>
              </a:lnSpc>
              <a:spcBef>
                <a:spcPts val="1000"/>
              </a:spcBef>
              <a:spcAft>
                <a:spcPts val="0"/>
              </a:spcAft>
              <a:buSzPct val="79999"/>
              <a:buNone/>
            </a:pPr>
            <a:endParaRPr sz="1800" dirty="0">
              <a:latin typeface="Calibri" panose="020F0502020204030204" pitchFamily="34" charset="0"/>
              <a:cs typeface="Calibri" panose="020F0502020204030204" pitchFamily="34" charset="0"/>
            </a:endParaRPr>
          </a:p>
          <a:p>
            <a:pPr marL="0" lvl="0" indent="0" algn="l" rtl="0">
              <a:lnSpc>
                <a:spcPct val="120000"/>
              </a:lnSpc>
              <a:spcBef>
                <a:spcPts val="1000"/>
              </a:spcBef>
              <a:spcAft>
                <a:spcPts val="0"/>
              </a:spcAft>
              <a:buSzPct val="79999"/>
              <a:buNone/>
            </a:pPr>
            <a:r>
              <a:rPr lang="en-GB" sz="1800" b="1" u="sng" dirty="0">
                <a:latin typeface="Calibri" panose="020F0502020204030204" pitchFamily="34" charset="0"/>
                <a:cs typeface="Calibri" panose="020F0502020204030204" pitchFamily="34" charset="0"/>
              </a:rPr>
              <a:t>Questions from past </a:t>
            </a:r>
            <a:r>
              <a:rPr lang="en-GB" sz="1800" b="1" u="sng" dirty="0" smtClean="0">
                <a:latin typeface="Calibri" panose="020F0502020204030204" pitchFamily="34" charset="0"/>
                <a:cs typeface="Calibri" panose="020F0502020204030204" pitchFamily="34" charset="0"/>
              </a:rPr>
              <a:t>papers </a:t>
            </a:r>
          </a:p>
          <a:p>
            <a:pPr marL="0" lvl="0" indent="0" algn="l" rtl="0">
              <a:lnSpc>
                <a:spcPct val="120000"/>
              </a:lnSpc>
              <a:spcBef>
                <a:spcPts val="1000"/>
              </a:spcBef>
              <a:spcAft>
                <a:spcPts val="0"/>
              </a:spcAft>
              <a:buSzPct val="79999"/>
              <a:buNone/>
            </a:pPr>
            <a:r>
              <a:rPr lang="en-GB" sz="1800" dirty="0" smtClean="0">
                <a:latin typeface="Calibri" panose="020F0502020204030204" pitchFamily="34" charset="0"/>
                <a:cs typeface="Calibri" panose="020F0502020204030204" pitchFamily="34" charset="0"/>
              </a:rPr>
              <a:t>These </a:t>
            </a:r>
            <a:r>
              <a:rPr lang="en-GB" sz="1800" dirty="0">
                <a:latin typeface="Calibri" panose="020F0502020204030204" pitchFamily="34" charset="0"/>
                <a:cs typeface="Calibri" panose="020F0502020204030204" pitchFamily="34" charset="0"/>
              </a:rPr>
              <a:t>will also be made available </a:t>
            </a:r>
            <a:r>
              <a:rPr lang="en-GB" sz="1800" dirty="0" smtClean="0">
                <a:latin typeface="Calibri" panose="020F0502020204030204" pitchFamily="34" charset="0"/>
                <a:cs typeface="Calibri" panose="020F0502020204030204" pitchFamily="34" charset="0"/>
              </a:rPr>
              <a:t>from the subject teacher</a:t>
            </a:r>
            <a:r>
              <a:rPr lang="en-GB" sz="1800" dirty="0">
                <a:latin typeface="Calibri" panose="020F0502020204030204" pitchFamily="34" charset="0"/>
                <a:cs typeface="Calibri" panose="020F0502020204030204" pitchFamily="34" charset="0"/>
              </a:rPr>
              <a:t>. </a:t>
            </a:r>
            <a:endParaRPr sz="1800" dirty="0">
              <a:latin typeface="Calibri" panose="020F0502020204030204" pitchFamily="34" charset="0"/>
              <a:cs typeface="Calibri" panose="020F0502020204030204" pitchFamily="34" charset="0"/>
            </a:endParaRPr>
          </a:p>
          <a:p>
            <a:pPr marL="0" lvl="0" indent="0" algn="l" rtl="0">
              <a:lnSpc>
                <a:spcPct val="120000"/>
              </a:lnSpc>
              <a:spcBef>
                <a:spcPts val="1000"/>
              </a:spcBef>
              <a:spcAft>
                <a:spcPts val="0"/>
              </a:spcAft>
              <a:buSzPct val="79999"/>
              <a:buNone/>
            </a:pPr>
            <a:endParaRPr sz="1800" dirty="0">
              <a:latin typeface="Calibri" panose="020F0502020204030204" pitchFamily="34" charset="0"/>
              <a:cs typeface="Calibri" panose="020F0502020204030204" pitchFamily="34" charset="0"/>
            </a:endParaRPr>
          </a:p>
          <a:p>
            <a:pPr marL="0" lvl="0" indent="0" algn="l" rtl="0">
              <a:lnSpc>
                <a:spcPct val="120000"/>
              </a:lnSpc>
              <a:spcBef>
                <a:spcPts val="1000"/>
              </a:spcBef>
              <a:spcAft>
                <a:spcPts val="0"/>
              </a:spcAft>
              <a:buSzPct val="79999"/>
              <a:buNone/>
            </a:pPr>
            <a:r>
              <a:rPr lang="en-GB" sz="1800" b="1" u="sng" dirty="0">
                <a:latin typeface="Calibri" panose="020F0502020204030204" pitchFamily="34" charset="0"/>
                <a:cs typeface="Calibri" panose="020F0502020204030204" pitchFamily="34" charset="0"/>
              </a:rPr>
              <a:t>Any other revision homework set by your child’s English </a:t>
            </a:r>
            <a:r>
              <a:rPr lang="en-GB" sz="1800" b="1" u="sng" dirty="0" smtClean="0">
                <a:latin typeface="Calibri" panose="020F0502020204030204" pitchFamily="34" charset="0"/>
                <a:cs typeface="Calibri" panose="020F0502020204030204" pitchFamily="34" charset="0"/>
              </a:rPr>
              <a:t>Teacher</a:t>
            </a:r>
          </a:p>
          <a:p>
            <a:pPr marL="0" lvl="0" indent="0" algn="l" rtl="0">
              <a:lnSpc>
                <a:spcPct val="120000"/>
              </a:lnSpc>
              <a:spcBef>
                <a:spcPts val="1000"/>
              </a:spcBef>
              <a:spcAft>
                <a:spcPts val="0"/>
              </a:spcAft>
              <a:buSzPct val="79999"/>
              <a:buNone/>
            </a:pPr>
            <a:r>
              <a:rPr lang="en-GB" sz="1800" dirty="0" smtClean="0">
                <a:latin typeface="Calibri" panose="020F0502020204030204" pitchFamily="34" charset="0"/>
                <a:cs typeface="Calibri" panose="020F0502020204030204" pitchFamily="34" charset="0"/>
              </a:rPr>
              <a:t>This might include research tasks, BBC </a:t>
            </a:r>
            <a:r>
              <a:rPr lang="en-GB" sz="1800" dirty="0" err="1" smtClean="0">
                <a:latin typeface="Calibri" panose="020F0502020204030204" pitchFamily="34" charset="0"/>
                <a:cs typeface="Calibri" panose="020F0502020204030204" pitchFamily="34" charset="0"/>
              </a:rPr>
              <a:t>Bitesize</a:t>
            </a:r>
            <a:r>
              <a:rPr lang="en-GB" sz="1800" dirty="0" smtClean="0">
                <a:latin typeface="Calibri" panose="020F0502020204030204" pitchFamily="34" charset="0"/>
                <a:cs typeface="Calibri" panose="020F0502020204030204" pitchFamily="34" charset="0"/>
              </a:rPr>
              <a:t>, </a:t>
            </a:r>
            <a:r>
              <a:rPr lang="en-GB" sz="1800" dirty="0" err="1" smtClean="0">
                <a:latin typeface="Calibri" panose="020F0502020204030204" pitchFamily="34" charset="0"/>
                <a:cs typeface="Calibri" panose="020F0502020204030204" pitchFamily="34" charset="0"/>
              </a:rPr>
              <a:t>PiXL</a:t>
            </a:r>
            <a:r>
              <a:rPr lang="en-GB" sz="1800" dirty="0" smtClean="0">
                <a:latin typeface="Calibri" panose="020F0502020204030204" pitchFamily="34" charset="0"/>
                <a:cs typeface="Calibri" panose="020F0502020204030204" pitchFamily="34" charset="0"/>
              </a:rPr>
              <a:t>, reading plays etc.</a:t>
            </a:r>
            <a:endParaRPr sz="1800" dirty="0">
              <a:latin typeface="Calibri" panose="020F0502020204030204" pitchFamily="34" charset="0"/>
              <a:cs typeface="Calibri" panose="020F0502020204030204" pitchFamily="34" charset="0"/>
            </a:endParaRPr>
          </a:p>
          <a:p>
            <a:pPr marL="0" lvl="0" indent="0" algn="l" rtl="0">
              <a:spcBef>
                <a:spcPts val="1000"/>
              </a:spcBef>
              <a:spcAft>
                <a:spcPts val="0"/>
              </a:spcAft>
              <a:buSzPct val="79999"/>
              <a:buNone/>
            </a:pPr>
            <a:endParaRPr dirty="0"/>
          </a:p>
        </p:txBody>
      </p:sp>
      <p:pic>
        <p:nvPicPr>
          <p:cNvPr id="2" name="Picture 1"/>
          <p:cNvPicPr>
            <a:picLocks noChangeAspect="1"/>
          </p:cNvPicPr>
          <p:nvPr/>
        </p:nvPicPr>
        <p:blipFill>
          <a:blip r:embed="rId3"/>
          <a:stretch>
            <a:fillRect/>
          </a:stretch>
        </p:blipFill>
        <p:spPr>
          <a:xfrm>
            <a:off x="143888" y="165042"/>
            <a:ext cx="1066892" cy="1292464"/>
          </a:xfrm>
          <a:prstGeom prst="rect">
            <a:avLst/>
          </a:prstGeom>
        </p:spPr>
      </p:pic>
      <p:pic>
        <p:nvPicPr>
          <p:cNvPr id="2050" name="Picture 2" descr="DMR41 - Grade 9-1 GCSE Drama Revision Guid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46507" y="745901"/>
            <a:ext cx="1146100" cy="162173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DMPBB41 - Grade 9-1 GCSE Drama Play Guide - Blood Brother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06398" y="1457506"/>
            <a:ext cx="1055205" cy="14931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9"/>
                                        </p:tgtEl>
                                        <p:attrNameLst>
                                          <p:attrName>style.visibility</p:attrName>
                                        </p:attrNameLst>
                                      </p:cBhvr>
                                      <p:to>
                                        <p:strVal val="visible"/>
                                      </p:to>
                                    </p:set>
                                    <p:anim calcmode="lin" valueType="num">
                                      <p:cBhvr additive="base">
                                        <p:cTn id="7" dur="500" fill="hold"/>
                                        <p:tgtEl>
                                          <p:spTgt spid="179"/>
                                        </p:tgtEl>
                                        <p:attrNameLst>
                                          <p:attrName>ppt_x</p:attrName>
                                        </p:attrNameLst>
                                      </p:cBhvr>
                                      <p:tavLst>
                                        <p:tav tm="0">
                                          <p:val>
                                            <p:strVal val="#ppt_x"/>
                                          </p:val>
                                        </p:tav>
                                        <p:tav tm="100000">
                                          <p:val>
                                            <p:strVal val="#ppt_x"/>
                                          </p:val>
                                        </p:tav>
                                      </p:tavLst>
                                    </p:anim>
                                    <p:anim calcmode="lin" valueType="num">
                                      <p:cBhvr additive="base">
                                        <p:cTn id="8" dur="500" fill="hold"/>
                                        <p:tgtEl>
                                          <p:spTgt spid="17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0">
                                            <p:txEl>
                                              <p:pRg st="0" end="0"/>
                                            </p:txEl>
                                          </p:spTgt>
                                        </p:tgtEl>
                                        <p:attrNameLst>
                                          <p:attrName>style.visibility</p:attrName>
                                        </p:attrNameLst>
                                      </p:cBhvr>
                                      <p:to>
                                        <p:strVal val="visible"/>
                                      </p:to>
                                    </p:set>
                                    <p:anim calcmode="lin" valueType="num">
                                      <p:cBhvr additive="base">
                                        <p:cTn id="13" dur="500" fill="hold"/>
                                        <p:tgtEl>
                                          <p:spTgt spid="18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0">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052"/>
                                        </p:tgtEl>
                                        <p:attrNameLst>
                                          <p:attrName>style.visibility</p:attrName>
                                        </p:attrNameLst>
                                      </p:cBhvr>
                                      <p:to>
                                        <p:strVal val="visible"/>
                                      </p:to>
                                    </p:set>
                                    <p:anim calcmode="lin" valueType="num">
                                      <p:cBhvr additive="base">
                                        <p:cTn id="17" dur="500" fill="hold"/>
                                        <p:tgtEl>
                                          <p:spTgt spid="2052"/>
                                        </p:tgtEl>
                                        <p:attrNameLst>
                                          <p:attrName>ppt_x</p:attrName>
                                        </p:attrNameLst>
                                      </p:cBhvr>
                                      <p:tavLst>
                                        <p:tav tm="0">
                                          <p:val>
                                            <p:strVal val="#ppt_x"/>
                                          </p:val>
                                        </p:tav>
                                        <p:tav tm="100000">
                                          <p:val>
                                            <p:strVal val="#ppt_x"/>
                                          </p:val>
                                        </p:tav>
                                      </p:tavLst>
                                    </p:anim>
                                    <p:anim calcmode="lin" valueType="num">
                                      <p:cBhvr additive="base">
                                        <p:cTn id="18" dur="500" fill="hold"/>
                                        <p:tgtEl>
                                          <p:spTgt spid="2052"/>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050"/>
                                        </p:tgtEl>
                                        <p:attrNameLst>
                                          <p:attrName>style.visibility</p:attrName>
                                        </p:attrNameLst>
                                      </p:cBhvr>
                                      <p:to>
                                        <p:strVal val="visible"/>
                                      </p:to>
                                    </p:set>
                                    <p:anim calcmode="lin" valueType="num">
                                      <p:cBhvr additive="base">
                                        <p:cTn id="21" dur="500" fill="hold"/>
                                        <p:tgtEl>
                                          <p:spTgt spid="2050"/>
                                        </p:tgtEl>
                                        <p:attrNameLst>
                                          <p:attrName>ppt_x</p:attrName>
                                        </p:attrNameLst>
                                      </p:cBhvr>
                                      <p:tavLst>
                                        <p:tav tm="0">
                                          <p:val>
                                            <p:strVal val="#ppt_x"/>
                                          </p:val>
                                        </p:tav>
                                        <p:tav tm="100000">
                                          <p:val>
                                            <p:strVal val="#ppt_x"/>
                                          </p:val>
                                        </p:tav>
                                      </p:tavLst>
                                    </p:anim>
                                    <p:anim calcmode="lin" valueType="num">
                                      <p:cBhvr additive="base">
                                        <p:cTn id="22" dur="500" fill="hold"/>
                                        <p:tgtEl>
                                          <p:spTgt spid="2050"/>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80">
                                            <p:txEl>
                                              <p:pRg st="1" end="1"/>
                                            </p:txEl>
                                          </p:spTgt>
                                        </p:tgtEl>
                                        <p:attrNameLst>
                                          <p:attrName>style.visibility</p:attrName>
                                        </p:attrNameLst>
                                      </p:cBhvr>
                                      <p:to>
                                        <p:strVal val="visible"/>
                                      </p:to>
                                    </p:set>
                                    <p:anim calcmode="lin" valueType="num">
                                      <p:cBhvr additive="base">
                                        <p:cTn id="25" dur="500" fill="hold"/>
                                        <p:tgtEl>
                                          <p:spTgt spid="180">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80">
                                            <p:txEl>
                                              <p:pRg st="3" end="3"/>
                                            </p:txEl>
                                          </p:spTgt>
                                        </p:tgtEl>
                                        <p:attrNameLst>
                                          <p:attrName>style.visibility</p:attrName>
                                        </p:attrNameLst>
                                      </p:cBhvr>
                                      <p:to>
                                        <p:strVal val="visible"/>
                                      </p:to>
                                    </p:set>
                                    <p:anim calcmode="lin" valueType="num">
                                      <p:cBhvr additive="base">
                                        <p:cTn id="31" dur="500" fill="hold"/>
                                        <p:tgtEl>
                                          <p:spTgt spid="180">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0">
                                            <p:txEl>
                                              <p:pRg st="3" end="3"/>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80">
                                            <p:txEl>
                                              <p:pRg st="4" end="4"/>
                                            </p:txEl>
                                          </p:spTgt>
                                        </p:tgtEl>
                                        <p:attrNameLst>
                                          <p:attrName>style.visibility</p:attrName>
                                        </p:attrNameLst>
                                      </p:cBhvr>
                                      <p:to>
                                        <p:strVal val="visible"/>
                                      </p:to>
                                    </p:set>
                                    <p:anim calcmode="lin" valueType="num">
                                      <p:cBhvr additive="base">
                                        <p:cTn id="35" dur="500" fill="hold"/>
                                        <p:tgtEl>
                                          <p:spTgt spid="180">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8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80">
                                            <p:txEl>
                                              <p:pRg st="6" end="6"/>
                                            </p:txEl>
                                          </p:spTgt>
                                        </p:tgtEl>
                                        <p:attrNameLst>
                                          <p:attrName>style.visibility</p:attrName>
                                        </p:attrNameLst>
                                      </p:cBhvr>
                                      <p:to>
                                        <p:strVal val="visible"/>
                                      </p:to>
                                    </p:set>
                                    <p:anim calcmode="lin" valueType="num">
                                      <p:cBhvr additive="base">
                                        <p:cTn id="41" dur="500" fill="hold"/>
                                        <p:tgtEl>
                                          <p:spTgt spid="180">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80">
                                            <p:txEl>
                                              <p:pRg st="6" end="6"/>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80">
                                            <p:txEl>
                                              <p:pRg st="7" end="7"/>
                                            </p:txEl>
                                          </p:spTgt>
                                        </p:tgtEl>
                                        <p:attrNameLst>
                                          <p:attrName>style.visibility</p:attrName>
                                        </p:attrNameLst>
                                      </p:cBhvr>
                                      <p:to>
                                        <p:strVal val="visible"/>
                                      </p:to>
                                    </p:set>
                                    <p:anim calcmode="lin" valueType="num">
                                      <p:cBhvr additive="base">
                                        <p:cTn id="45" dur="500" fill="hold"/>
                                        <p:tgtEl>
                                          <p:spTgt spid="180">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8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80">
                                            <p:txEl>
                                              <p:pRg st="9" end="9"/>
                                            </p:txEl>
                                          </p:spTgt>
                                        </p:tgtEl>
                                        <p:attrNameLst>
                                          <p:attrName>style.visibility</p:attrName>
                                        </p:attrNameLst>
                                      </p:cBhvr>
                                      <p:to>
                                        <p:strVal val="visible"/>
                                      </p:to>
                                    </p:set>
                                    <p:anim calcmode="lin" valueType="num">
                                      <p:cBhvr additive="base">
                                        <p:cTn id="51" dur="500" fill="hold"/>
                                        <p:tgtEl>
                                          <p:spTgt spid="180">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80">
                                            <p:txEl>
                                              <p:pRg st="9" end="9"/>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80">
                                            <p:txEl>
                                              <p:pRg st="10" end="10"/>
                                            </p:txEl>
                                          </p:spTgt>
                                        </p:tgtEl>
                                        <p:attrNameLst>
                                          <p:attrName>style.visibility</p:attrName>
                                        </p:attrNameLst>
                                      </p:cBhvr>
                                      <p:to>
                                        <p:strVal val="visible"/>
                                      </p:to>
                                    </p:set>
                                    <p:anim calcmode="lin" valueType="num">
                                      <p:cBhvr additive="base">
                                        <p:cTn id="55" dur="500" fill="hold"/>
                                        <p:tgtEl>
                                          <p:spTgt spid="180">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80">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282</TotalTime>
  <Words>797</Words>
  <Application>Microsoft Office PowerPoint</Application>
  <PresentationFormat>Widescreen</PresentationFormat>
  <Paragraphs>44</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Century Gothic</vt:lpstr>
      <vt:lpstr>Trebuchet MS</vt:lpstr>
      <vt:lpstr>Wingdings 3</vt:lpstr>
      <vt:lpstr>Ion</vt:lpstr>
      <vt:lpstr>GCSE Options Assembly   Drama</vt:lpstr>
      <vt:lpstr>Overview</vt:lpstr>
      <vt:lpstr>Component 1: Understanding Drama</vt:lpstr>
      <vt:lpstr>Component 2: Devising Drama</vt:lpstr>
      <vt:lpstr>Component 3: Texts in Practice</vt:lpstr>
      <vt:lpstr>Preparing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11 Information Evening English Language and English Literature GCSEs</dc:title>
  <dc:creator>Naomi H</dc:creator>
  <cp:lastModifiedBy>Mr G. Frost</cp:lastModifiedBy>
  <cp:revision>9</cp:revision>
  <dcterms:created xsi:type="dcterms:W3CDTF">2021-09-27T19:31:37Z</dcterms:created>
  <dcterms:modified xsi:type="dcterms:W3CDTF">2021-10-01T13:43:29Z</dcterms:modified>
</cp:coreProperties>
</file>