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Gill Sans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hOW64iPY3FoHaclJnPolqOKKf+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schemas.openxmlformats.org/officeDocument/2006/relationships/font" Target="fonts/GillSans-bold.fntdata"/><Relationship Id="rId10" Type="http://schemas.openxmlformats.org/officeDocument/2006/relationships/font" Target="fonts/GillSans-regular.fntdata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6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Gill Sans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4269977" y="-1352782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8"/>
          <p:cNvSpPr txBox="1"/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4" name="Google Shape;84;p1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11"/>
          <p:cNvSpPr txBox="1"/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Gill Sans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49" name="Google Shape;49;p13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1" name="Google Shape;51;p13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Gill Sans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5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5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5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2" name="Google Shape;92;p8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3" name="Google Shape;93;p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4" name="Google Shape;94;p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5" name="Google Shape;95;p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9.jp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3">
            <a:alphaModFix/>
          </a:blip>
          <a:srcRect b="0" l="0" r="0" t="18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/>
          <p:nvPr/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"/>
          <p:cNvSpPr/>
          <p:nvPr/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rgbClr val="C696A7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"/>
          <p:cNvSpPr/>
          <p:nvPr/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"/>
          <p:cNvSpPr/>
          <p:nvPr/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rgbClr val="C696A7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"/>
          <p:cNvSpPr txBox="1"/>
          <p:nvPr>
            <p:ph type="ctrTitle"/>
          </p:nvPr>
        </p:nvSpPr>
        <p:spPr>
          <a:xfrm>
            <a:off x="899510" y="2324906"/>
            <a:ext cx="3412067" cy="15886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GB">
                <a:solidFill>
                  <a:schemeClr val="lt1"/>
                </a:solidFill>
              </a:rPr>
              <a:t> ART &amp; DESIGN GCSE</a:t>
            </a:r>
            <a:endParaRPr/>
          </a:p>
        </p:txBody>
      </p:sp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899510" y="3945249"/>
            <a:ext cx="3412067" cy="738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GB" cap="none">
                <a:solidFill>
                  <a:schemeClr val="lt1"/>
                </a:solidFill>
              </a:rPr>
              <a:t>Teacher Miss Bivar Segurado</a:t>
            </a:r>
            <a:endParaRPr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2"/>
          <p:cNvSpPr txBox="1"/>
          <p:nvPr>
            <p:ph type="title"/>
          </p:nvPr>
        </p:nvSpPr>
        <p:spPr>
          <a:xfrm>
            <a:off x="205119" y="736098"/>
            <a:ext cx="3995300" cy="5654465"/>
          </a:xfrm>
          <a:prstGeom prst="rect">
            <a:avLst/>
          </a:prstGeom>
          <a:solidFill>
            <a:srgbClr val="F3E9EC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Gill Sans"/>
              <a:buNone/>
            </a:pPr>
            <a:r>
              <a:rPr b="0" lang="en-GB" sz="3600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GCSE Art &amp; Design- Pearson Edexcel Fine Art </a:t>
            </a:r>
            <a:br>
              <a:rPr b="0" lang="en-GB" sz="2400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</a:br>
            <a:br>
              <a:rPr b="0" lang="en-GB" sz="2400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lang="en-GB" sz="3200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Component 1: Personal </a:t>
            </a:r>
            <a:r>
              <a:rPr lang="en-GB" sz="3200"/>
              <a:t>Portfolio</a:t>
            </a:r>
            <a:r>
              <a:rPr b="0" lang="en-GB" sz="3200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 60% </a:t>
            </a:r>
            <a:br>
              <a:rPr b="0" lang="en-GB" sz="2400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lang="en-GB" sz="1200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please note 72 marks (18 marks for each of the four assessment objectives)</a:t>
            </a:r>
            <a:br>
              <a:rPr b="0" lang="en-GB" sz="1200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</a:br>
            <a:br>
              <a:rPr b="0" lang="en-GB" sz="1600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lang="en-GB" sz="3200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Component 2: Externally Set Assignment 40%</a:t>
            </a:r>
            <a:br>
              <a:rPr b="0" lang="en-GB" sz="3200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lang="en-GB" sz="1200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please note 72 marks (18 marks for each of the four assessment objectives)</a:t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text, looking, hair, colorful&#10;&#10;Description automatically generated" id="129" name="Google Shape;129;p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2" l="4113" r="10016" t="0"/>
          <a:stretch/>
        </p:blipFill>
        <p:spPr>
          <a:xfrm>
            <a:off x="4246850" y="641102"/>
            <a:ext cx="3702877" cy="574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p 9 Best Clays for Sculpting in 2021 - Suitable for Every Creative!" id="130" name="Google Shape;130;p2"/>
          <p:cNvPicPr preferRelativeResize="0"/>
          <p:nvPr/>
        </p:nvPicPr>
        <p:blipFill rotWithShape="1">
          <a:blip r:embed="rId4">
            <a:alphaModFix/>
          </a:blip>
          <a:srcRect b="4" l="7120" r="15575" t="0"/>
          <a:stretch/>
        </p:blipFill>
        <p:spPr>
          <a:xfrm>
            <a:off x="8042589" y="641102"/>
            <a:ext cx="3702877" cy="2742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ree, plant&#10;&#10;Description automatically generated" id="131" name="Google Shape;131;p2"/>
          <p:cNvPicPr preferRelativeResize="0"/>
          <p:nvPr/>
        </p:nvPicPr>
        <p:blipFill rotWithShape="1">
          <a:blip r:embed="rId5">
            <a:alphaModFix/>
          </a:blip>
          <a:srcRect b="36929" l="0" r="1" t="3961"/>
          <a:stretch/>
        </p:blipFill>
        <p:spPr>
          <a:xfrm>
            <a:off x="8042146" y="3472185"/>
            <a:ext cx="3702877" cy="2918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/>
          <p:nvPr/>
        </p:nvSpPr>
        <p:spPr>
          <a:xfrm>
            <a:off x="2" y="-460"/>
            <a:ext cx="12191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5 Best Tools for Digital Art in 2019 | by Jae Johns | Medium" id="137" name="Google Shape;137;p3"/>
          <p:cNvPicPr preferRelativeResize="0"/>
          <p:nvPr/>
        </p:nvPicPr>
        <p:blipFill rotWithShape="1">
          <a:blip r:embed="rId3">
            <a:alphaModFix/>
          </a:blip>
          <a:srcRect b="-1" l="17197" r="35713" t="0"/>
          <a:stretch/>
        </p:blipFill>
        <p:spPr>
          <a:xfrm>
            <a:off x="-2" y="-258407"/>
            <a:ext cx="755414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/>
          <p:nvPr/>
        </p:nvSpPr>
        <p:spPr>
          <a:xfrm>
            <a:off x="438068" y="457201"/>
            <a:ext cx="3703320" cy="9144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438068" y="641102"/>
            <a:ext cx="3702134" cy="5751230"/>
          </a:xfrm>
          <a:prstGeom prst="rect">
            <a:avLst/>
          </a:prstGeom>
          <a:solidFill>
            <a:srgbClr val="465359">
              <a:alpha val="9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"/>
          <p:cNvSpPr txBox="1"/>
          <p:nvPr>
            <p:ph type="title"/>
          </p:nvPr>
        </p:nvSpPr>
        <p:spPr>
          <a:xfrm>
            <a:off x="710848" y="805218"/>
            <a:ext cx="3178764" cy="1277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lang="en-GB" sz="2400" cap="none">
                <a:solidFill>
                  <a:srgbClr val="FFFFFF"/>
                </a:solidFill>
              </a:rPr>
              <a:t>What Does Art &amp; Design Involve</a:t>
            </a:r>
            <a:endParaRPr/>
          </a:p>
        </p:txBody>
      </p:sp>
      <p:sp>
        <p:nvSpPr>
          <p:cNvPr id="141" name="Google Shape;141;p3"/>
          <p:cNvSpPr txBox="1"/>
          <p:nvPr>
            <p:ph idx="1" type="body"/>
          </p:nvPr>
        </p:nvSpPr>
        <p:spPr>
          <a:xfrm>
            <a:off x="710848" y="2180496"/>
            <a:ext cx="3178764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2000"/>
              <a:buChar char="◼"/>
            </a:pPr>
            <a:r>
              <a:rPr lang="en-GB" sz="2200">
                <a:solidFill>
                  <a:srgbClr val="FFFFFF"/>
                </a:solidFill>
              </a:rPr>
              <a:t>Drawing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SzPct val="92000"/>
              <a:buChar char="◼"/>
            </a:pPr>
            <a:r>
              <a:rPr lang="en-GB" sz="2200">
                <a:solidFill>
                  <a:srgbClr val="FFFFFF"/>
                </a:solidFill>
              </a:rPr>
              <a:t>Photography- digital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SzPct val="92000"/>
              <a:buChar char="◼"/>
            </a:pPr>
            <a:r>
              <a:rPr lang="en-GB" sz="2200">
                <a:solidFill>
                  <a:srgbClr val="FFFFFF"/>
                </a:solidFill>
              </a:rPr>
              <a:t>Mix media- 3-D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SzPct val="92000"/>
              <a:buChar char="◼"/>
            </a:pPr>
            <a:r>
              <a:rPr lang="en-GB" sz="2200">
                <a:solidFill>
                  <a:srgbClr val="FFFFFF"/>
                </a:solidFill>
              </a:rPr>
              <a:t>Printing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SzPct val="92000"/>
              <a:buChar char="◼"/>
            </a:pPr>
            <a:r>
              <a:rPr lang="en-GB" sz="2200">
                <a:solidFill>
                  <a:srgbClr val="FFFFFF"/>
                </a:solidFill>
              </a:rPr>
              <a:t>Painting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SzPct val="92000"/>
              <a:buChar char="◼"/>
            </a:pPr>
            <a:r>
              <a:rPr lang="en-GB" sz="2200">
                <a:solidFill>
                  <a:srgbClr val="FFFFFF"/>
                </a:solidFill>
              </a:rPr>
              <a:t>Sculpture</a:t>
            </a:r>
            <a:endParaRPr/>
          </a:p>
          <a:p>
            <a:pPr indent="-240277" lvl="0" marL="306000" rtl="0" algn="l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SzPct val="91999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SzPct val="91999"/>
              <a:buNone/>
            </a:pPr>
            <a:r>
              <a:rPr lang="en-GB" sz="1800"/>
              <a:t>What can we do to support our children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SzPct val="91999"/>
              <a:buFont typeface="Arial"/>
              <a:buChar char="•"/>
            </a:pPr>
            <a:r>
              <a:rPr b="1" lang="en-GB" sz="1800"/>
              <a:t>Homework-</a:t>
            </a:r>
            <a:r>
              <a:rPr lang="en-GB" sz="1800"/>
              <a:t> is a regular thing in art, staying on top of the coursework is an important skill- the art is open most days if needed.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SzPct val="91999"/>
              <a:buFont typeface="Arial"/>
              <a:buChar char="•"/>
            </a:pPr>
            <a:r>
              <a:rPr lang="en-GB" sz="1800"/>
              <a:t>Recording - for example photos, drawings from real life e.g. buildings.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SzPct val="91999"/>
              <a:buFont typeface="Arial"/>
              <a:buChar char="•"/>
            </a:pPr>
            <a:r>
              <a:rPr lang="en-GB" sz="1800"/>
              <a:t>Researching- finding out about the old and new artists is key to developing their skills too.</a:t>
            </a:r>
            <a:endParaRPr/>
          </a:p>
        </p:txBody>
      </p:sp>
      <p:pic>
        <p:nvPicPr>
          <p:cNvPr descr="Land Art English | Creations in Nature | Arte ambientale, Idee fai da te,  Scultura di pietra" id="142" name="Google Shape;142;p3"/>
          <p:cNvPicPr preferRelativeResize="0"/>
          <p:nvPr/>
        </p:nvPicPr>
        <p:blipFill rotWithShape="1">
          <a:blip r:embed="rId4">
            <a:alphaModFix/>
          </a:blip>
          <a:srcRect b="43500" l="0" r="4" t="19572"/>
          <a:stretch/>
        </p:blipFill>
        <p:spPr>
          <a:xfrm>
            <a:off x="7627665" y="10"/>
            <a:ext cx="4564339" cy="2247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ter next to the ocean&#10;&#10;Description automatically generated" id="143" name="Google Shape;143;p3"/>
          <p:cNvPicPr preferRelativeResize="0"/>
          <p:nvPr/>
        </p:nvPicPr>
        <p:blipFill rotWithShape="1">
          <a:blip r:embed="rId5">
            <a:alphaModFix/>
          </a:blip>
          <a:srcRect b="23000" l="0" r="1" t="12362"/>
          <a:stretch/>
        </p:blipFill>
        <p:spPr>
          <a:xfrm>
            <a:off x="7627661" y="2321380"/>
            <a:ext cx="4564339" cy="2212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white letters on a wooden surface&#10;&#10;Description automatically generated with low confidence" id="144" name="Google Shape;144;p3"/>
          <p:cNvPicPr preferRelativeResize="0"/>
          <p:nvPr/>
        </p:nvPicPr>
        <p:blipFill rotWithShape="1">
          <a:blip r:embed="rId6">
            <a:alphaModFix/>
          </a:blip>
          <a:srcRect b="1434" l="0" r="1" t="0"/>
          <a:stretch/>
        </p:blipFill>
        <p:spPr>
          <a:xfrm>
            <a:off x="7627663" y="4608070"/>
            <a:ext cx="4564339" cy="2249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438068" y="457200"/>
            <a:ext cx="7507224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438067" y="618067"/>
            <a:ext cx="7503665" cy="5774265"/>
          </a:xfrm>
          <a:prstGeom prst="rect">
            <a:avLst/>
          </a:prstGeom>
          <a:solidFill>
            <a:srgbClr val="465359">
              <a:alpha val="9686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"/>
          <p:cNvSpPr txBox="1"/>
          <p:nvPr>
            <p:ph type="title"/>
          </p:nvPr>
        </p:nvSpPr>
        <p:spPr>
          <a:xfrm>
            <a:off x="764884" y="1131195"/>
            <a:ext cx="6855114" cy="1247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GB" cap="none">
                <a:solidFill>
                  <a:srgbClr val="FFFFFF"/>
                </a:solidFill>
              </a:rPr>
              <a:t>How the course is structured</a:t>
            </a:r>
            <a:endParaRPr/>
          </a:p>
        </p:txBody>
      </p:sp>
      <p:pic>
        <p:nvPicPr>
          <p:cNvPr descr="A picture containing text, different, several&#10;&#10;Description automatically generated" id="153" name="Google Shape;153;p4"/>
          <p:cNvPicPr preferRelativeResize="0"/>
          <p:nvPr/>
        </p:nvPicPr>
        <p:blipFill rotWithShape="1">
          <a:blip r:embed="rId3">
            <a:alphaModFix/>
          </a:blip>
          <a:srcRect b="-3" l="0" r="11649" t="0"/>
          <a:stretch/>
        </p:blipFill>
        <p:spPr>
          <a:xfrm>
            <a:off x="8859794" y="321734"/>
            <a:ext cx="2257342" cy="1916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now, ice&#10;&#10;Description automatically generated" id="154" name="Google Shape;15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0442" y="2379134"/>
            <a:ext cx="1936042" cy="1936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overed, items, bunch&#10;&#10;Description automatically generated" id="155" name="Google Shape;15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9030319" y="4156661"/>
            <a:ext cx="1916290" cy="2555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4"/>
          <p:cNvGrpSpPr/>
          <p:nvPr/>
        </p:nvGrpSpPr>
        <p:grpSpPr>
          <a:xfrm>
            <a:off x="764883" y="2439976"/>
            <a:ext cx="6855114" cy="3492589"/>
            <a:chOff x="0" y="1576"/>
            <a:chExt cx="6855114" cy="3492589"/>
          </a:xfrm>
        </p:grpSpPr>
        <p:sp>
          <p:nvSpPr>
            <p:cNvPr id="157" name="Google Shape;157;p4"/>
            <p:cNvSpPr/>
            <p:nvPr/>
          </p:nvSpPr>
          <p:spPr>
            <a:xfrm>
              <a:off x="0" y="2109865"/>
              <a:ext cx="1713778" cy="1384300"/>
            </a:xfrm>
            <a:prstGeom prst="rect">
              <a:avLst/>
            </a:prstGeom>
            <a:solidFill>
              <a:schemeClr val="accent5"/>
            </a:solidFill>
            <a:ln cap="rnd" cmpd="sng" w="222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0" y="2109865"/>
              <a:ext cx="1713778" cy="13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121875" spcFirstLastPara="1" rIns="121875" wrap="square" tIns="25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Gill Sans"/>
                <a:buNone/>
              </a:pPr>
              <a:r>
                <a:rPr b="0" i="0" lang="en-GB" sz="36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Year 11</a:t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713778" y="2109865"/>
              <a:ext cx="5141336" cy="1384300"/>
            </a:xfrm>
            <a:prstGeom prst="rect">
              <a:avLst/>
            </a:prstGeom>
            <a:solidFill>
              <a:srgbClr val="DEE1D7">
                <a:alpha val="89803"/>
              </a:srgbClr>
            </a:solidFill>
            <a:ln cap="rnd" cmpd="sng" w="22225">
              <a:solidFill>
                <a:srgbClr val="DEE1D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1713778" y="2109865"/>
              <a:ext cx="5141336" cy="13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700" lIns="104275" spcFirstLastPara="1" rIns="104275" wrap="square" tIns="139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Creating a personal portfolio </a:t>
              </a:r>
              <a:r>
                <a:rPr b="0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(60% of qualification), including sketchbooks, mix media and artist research form part of this.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One coursework project </a:t>
              </a:r>
              <a:r>
                <a:rPr b="0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is set throughout this academic year from September to December/January- 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with an expectation of homework to be carried out regularly, </a:t>
              </a:r>
              <a:r>
                <a:rPr b="0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to ensure the coursework is kept up to date.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Externally set assignment </a:t>
              </a:r>
              <a:r>
                <a:rPr b="0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(40% of qualification) including research, sketchbooks, artist research and material developments. This ends with a 10 hours final exam, where you produce your final piece in exam conditions.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rot="10800000">
              <a:off x="0" y="1576"/>
              <a:ext cx="1713778" cy="2129053"/>
            </a:xfrm>
            <a:prstGeom prst="upArrowCallout">
              <a:avLst>
                <a:gd fmla="val 5000" name="adj1"/>
                <a:gd fmla="val 10000" name="adj2"/>
                <a:gd fmla="val 15000" name="adj3"/>
                <a:gd fmla="val 64977" name="adj4"/>
              </a:avLst>
            </a:prstGeom>
            <a:solidFill>
              <a:srgbClr val="83AC75"/>
            </a:solidFill>
            <a:ln cap="rnd" cmpd="sng" w="22225">
              <a:solidFill>
                <a:srgbClr val="83AC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0" y="1576"/>
              <a:ext cx="1713778" cy="13838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121875" spcFirstLastPara="1" rIns="121875" wrap="square" tIns="25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Gill Sans"/>
                <a:buNone/>
              </a:pPr>
              <a:r>
                <a:rPr b="0" i="0" lang="en-GB" sz="36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Year 10</a:t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713778" y="1576"/>
              <a:ext cx="5141336" cy="1383884"/>
            </a:xfrm>
            <a:prstGeom prst="rect">
              <a:avLst/>
            </a:prstGeom>
            <a:solidFill>
              <a:srgbClr val="D7E1D4">
                <a:alpha val="89803"/>
              </a:srgbClr>
            </a:solidFill>
            <a:ln cap="rnd" cmpd="sng" w="22225">
              <a:solidFill>
                <a:srgbClr val="D7E1D4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1713778" y="1576"/>
              <a:ext cx="5141336" cy="13838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700" lIns="104275" spcFirstLastPara="1" rIns="104275" wrap="square" tIns="139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Creating a personal portfolio </a:t>
              </a:r>
              <a:r>
                <a:rPr b="0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(60% of qualification), including sketchbooks, mix media and artist research form part of this.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Three coursework projects </a:t>
              </a:r>
              <a:r>
                <a:rPr b="0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are set throughout this academic year- with 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an expectation of homework to be carried out regularly,</a:t>
              </a:r>
              <a:r>
                <a:rPr b="0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to ensure the coursework is kept up to date.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Internally set assignment will be set and each project will end in a detailed completed final piece.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VTI">
  <a:themeElements>
    <a:clrScheme name="AnalogousFromLightSeedRightStep">
      <a:dk1>
        <a:srgbClr val="000000"/>
      </a:dk1>
      <a:lt1>
        <a:srgbClr val="FFFFFF"/>
      </a:lt1>
      <a:dk2>
        <a:srgbClr val="41242E"/>
      </a:dk2>
      <a:lt2>
        <a:srgbClr val="E2E8E6"/>
      </a:lt2>
      <a:accent1>
        <a:srgbClr val="C696A7"/>
      </a:accent1>
      <a:accent2>
        <a:srgbClr val="BA837F"/>
      </a:accent2>
      <a:accent3>
        <a:srgbClr val="BC9F82"/>
      </a:accent3>
      <a:accent4>
        <a:srgbClr val="AAA574"/>
      </a:accent4>
      <a:accent5>
        <a:srgbClr val="9BA880"/>
      </a:accent5>
      <a:accent6>
        <a:srgbClr val="84AD76"/>
      </a:accent6>
      <a:hlink>
        <a:srgbClr val="568F7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videndVTI">
  <a:themeElements>
    <a:clrScheme name="AnalogousFromLightSeedRightStep">
      <a:dk1>
        <a:srgbClr val="000000"/>
      </a:dk1>
      <a:lt1>
        <a:srgbClr val="FFFFFF"/>
      </a:lt1>
      <a:dk2>
        <a:srgbClr val="41242E"/>
      </a:dk2>
      <a:lt2>
        <a:srgbClr val="E2E8E6"/>
      </a:lt2>
      <a:accent1>
        <a:srgbClr val="C696A7"/>
      </a:accent1>
      <a:accent2>
        <a:srgbClr val="BA837F"/>
      </a:accent2>
      <a:accent3>
        <a:srgbClr val="BC9F82"/>
      </a:accent3>
      <a:accent4>
        <a:srgbClr val="AAA574"/>
      </a:accent4>
      <a:accent5>
        <a:srgbClr val="9BA880"/>
      </a:accent5>
      <a:accent6>
        <a:srgbClr val="84AD76"/>
      </a:accent6>
      <a:hlink>
        <a:srgbClr val="568F7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2022-09-26T19:50:56Z</dcterms:created>
  <dc:creator>Dominique Segurado</dc:creator>
</cp:coreProperties>
</file>