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7" roundtripDataSignature="AMtx7mjiai0qjixYS9Eo/LGJ5JBiDCoU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163"/>
            <a:ext cx="2946400" cy="4968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5768a13db9_0_0: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15768a13db9_0_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1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1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1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3"/>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2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4"/>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4"/>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1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1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1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1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7"/>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17"/>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1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18"/>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18"/>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18"/>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1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3" name="Shape 63"/>
        <p:cNvGrpSpPr/>
        <p:nvPr/>
      </p:nvGrpSpPr>
      <p:grpSpPr>
        <a:xfrm>
          <a:off x="0" y="0"/>
          <a:ext cx="0" cy="0"/>
          <a:chOff x="0" y="0"/>
          <a:chExt cx="0" cy="0"/>
        </a:xfrm>
      </p:grpSpPr>
      <p:sp>
        <p:nvSpPr>
          <p:cNvPr id="64" name="Google Shape;64;p2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21"/>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1"/>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1"/>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1"/>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21"/>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21"/>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50" u="none" cap="none" strike="noStrike">
                <a:solidFill>
                  <a:schemeClr val="dk2"/>
                </a:solidFill>
                <a:latin typeface="Calibri"/>
                <a:ea typeface="Calibri"/>
                <a:cs typeface="Calibri"/>
                <a:sym typeface="Calibri"/>
              </a:defRPr>
            </a:lvl1pPr>
            <a:lvl2pPr indent="0" lvl="1" marL="0" algn="r">
              <a:spcBef>
                <a:spcPts val="0"/>
              </a:spcBef>
              <a:buNone/>
              <a:defRPr b="0" i="0" sz="1050" u="none" cap="none" strike="noStrike">
                <a:solidFill>
                  <a:schemeClr val="dk2"/>
                </a:solidFill>
                <a:latin typeface="Calibri"/>
                <a:ea typeface="Calibri"/>
                <a:cs typeface="Calibri"/>
                <a:sym typeface="Calibri"/>
              </a:defRPr>
            </a:lvl2pPr>
            <a:lvl3pPr indent="0" lvl="2" marL="0" algn="r">
              <a:spcBef>
                <a:spcPts val="0"/>
              </a:spcBef>
              <a:buNone/>
              <a:defRPr b="0" i="0" sz="1050" u="none" cap="none" strike="noStrike">
                <a:solidFill>
                  <a:schemeClr val="dk2"/>
                </a:solidFill>
                <a:latin typeface="Calibri"/>
                <a:ea typeface="Calibri"/>
                <a:cs typeface="Calibri"/>
                <a:sym typeface="Calibri"/>
              </a:defRPr>
            </a:lvl3pPr>
            <a:lvl4pPr indent="0" lvl="3" marL="0" algn="r">
              <a:spcBef>
                <a:spcPts val="0"/>
              </a:spcBef>
              <a:buNone/>
              <a:defRPr b="0" i="0" sz="1050" u="none" cap="none" strike="noStrike">
                <a:solidFill>
                  <a:schemeClr val="dk2"/>
                </a:solidFill>
                <a:latin typeface="Calibri"/>
                <a:ea typeface="Calibri"/>
                <a:cs typeface="Calibri"/>
                <a:sym typeface="Calibri"/>
              </a:defRPr>
            </a:lvl4pPr>
            <a:lvl5pPr indent="0" lvl="4" marL="0" algn="r">
              <a:spcBef>
                <a:spcPts val="0"/>
              </a:spcBef>
              <a:buNone/>
              <a:defRPr b="0" i="0" sz="1050" u="none" cap="none" strike="noStrike">
                <a:solidFill>
                  <a:schemeClr val="dk2"/>
                </a:solidFill>
                <a:latin typeface="Calibri"/>
                <a:ea typeface="Calibri"/>
                <a:cs typeface="Calibri"/>
                <a:sym typeface="Calibri"/>
              </a:defRPr>
            </a:lvl5pPr>
            <a:lvl6pPr indent="0" lvl="5" marL="0" algn="r">
              <a:spcBef>
                <a:spcPts val="0"/>
              </a:spcBef>
              <a:buNone/>
              <a:defRPr b="0" i="0" sz="1050" u="none" cap="none" strike="noStrike">
                <a:solidFill>
                  <a:schemeClr val="dk2"/>
                </a:solidFill>
                <a:latin typeface="Calibri"/>
                <a:ea typeface="Calibri"/>
                <a:cs typeface="Calibri"/>
                <a:sym typeface="Calibri"/>
              </a:defRPr>
            </a:lvl6pPr>
            <a:lvl7pPr indent="0" lvl="6" marL="0" algn="r">
              <a:spcBef>
                <a:spcPts val="0"/>
              </a:spcBef>
              <a:buNone/>
              <a:defRPr b="0" i="0" sz="1050" u="none" cap="none" strike="noStrike">
                <a:solidFill>
                  <a:schemeClr val="dk2"/>
                </a:solidFill>
                <a:latin typeface="Calibri"/>
                <a:ea typeface="Calibri"/>
                <a:cs typeface="Calibri"/>
                <a:sym typeface="Calibri"/>
              </a:defRPr>
            </a:lvl7pPr>
            <a:lvl8pPr indent="0" lvl="7" marL="0" algn="r">
              <a:spcBef>
                <a:spcPts val="0"/>
              </a:spcBef>
              <a:buNone/>
              <a:defRPr b="0" i="0" sz="1050" u="none" cap="none" strike="noStrike">
                <a:solidFill>
                  <a:schemeClr val="dk2"/>
                </a:solidFill>
                <a:latin typeface="Calibri"/>
                <a:ea typeface="Calibri"/>
                <a:cs typeface="Calibri"/>
                <a:sym typeface="Calibri"/>
              </a:defRPr>
            </a:lvl8pPr>
            <a:lvl9pPr indent="0" lvl="8" marL="0" algn="r">
              <a:spcBef>
                <a:spcPts val="0"/>
              </a:spcBef>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22"/>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2"/>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2"/>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22"/>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83" name="Google Shape;83;p22"/>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3"/>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13"/>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9.jpg"/><Relationship Id="rId5" Type="http://schemas.openxmlformats.org/officeDocument/2006/relationships/image" Target="../media/image17.jpg"/><Relationship Id="rId6" Type="http://schemas.openxmlformats.org/officeDocument/2006/relationships/image" Target="../media/image10.jpg"/><Relationship Id="rId7"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3.jp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
          <p:cNvPicPr preferRelativeResize="0"/>
          <p:nvPr/>
        </p:nvPicPr>
        <p:blipFill rotWithShape="1">
          <a:blip r:embed="rId3">
            <a:alphaModFix/>
          </a:blip>
          <a:srcRect b="0" l="0" r="0" t="0"/>
          <a:stretch/>
        </p:blipFill>
        <p:spPr>
          <a:xfrm>
            <a:off x="4475018" y="4666814"/>
            <a:ext cx="3045221" cy="1496803"/>
          </a:xfrm>
          <a:prstGeom prst="rect">
            <a:avLst/>
          </a:prstGeom>
          <a:noFill/>
          <a:ln>
            <a:noFill/>
          </a:ln>
        </p:spPr>
      </p:pic>
      <p:sp>
        <p:nvSpPr>
          <p:cNvPr id="106" name="Google Shape;106;p1"/>
          <p:cNvSpPr txBox="1"/>
          <p:nvPr>
            <p:ph type="ctrTitle"/>
          </p:nvPr>
        </p:nvSpPr>
        <p:spPr>
          <a:xfrm>
            <a:off x="773429" y="889460"/>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8000"/>
              <a:buFont typeface="Comic Sans MS"/>
              <a:buNone/>
            </a:pPr>
            <a:r>
              <a:rPr lang="en-US">
                <a:latin typeface="Comic Sans MS"/>
                <a:ea typeface="Comic Sans MS"/>
                <a:cs typeface="Comic Sans MS"/>
                <a:sym typeface="Comic Sans MS"/>
              </a:rPr>
              <a:t>GCSE </a:t>
            </a:r>
            <a:br>
              <a:rPr lang="en-US">
                <a:latin typeface="Comic Sans MS"/>
                <a:ea typeface="Comic Sans MS"/>
                <a:cs typeface="Comic Sans MS"/>
                <a:sym typeface="Comic Sans MS"/>
              </a:rPr>
            </a:br>
            <a:r>
              <a:rPr lang="en-US">
                <a:latin typeface="Comic Sans MS"/>
                <a:ea typeface="Comic Sans MS"/>
                <a:cs typeface="Comic Sans MS"/>
                <a:sym typeface="Comic Sans MS"/>
              </a:rPr>
              <a:t>Physical Education</a:t>
            </a:r>
            <a:endParaRPr>
              <a:latin typeface="Comic Sans MS"/>
              <a:ea typeface="Comic Sans MS"/>
              <a:cs typeface="Comic Sans MS"/>
              <a:sym typeface="Comic Sans MS"/>
            </a:endParaRPr>
          </a:p>
        </p:txBody>
      </p:sp>
      <p:sp>
        <p:nvSpPr>
          <p:cNvPr id="107" name="Google Shape;107;p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latin typeface="Comic Sans MS"/>
                <a:ea typeface="Comic Sans MS"/>
                <a:cs typeface="Comic Sans MS"/>
                <a:sym typeface="Comic Sans MS"/>
              </a:rPr>
              <a:t>INFORMATION EVENING 2022</a:t>
            </a:r>
            <a:endParaRPr>
              <a:latin typeface="Comic Sans MS"/>
              <a:ea typeface="Comic Sans MS"/>
              <a:cs typeface="Comic Sans MS"/>
              <a:sym typeface="Comic Sans MS"/>
            </a:endParaRPr>
          </a:p>
        </p:txBody>
      </p:sp>
      <p:pic>
        <p:nvPicPr>
          <p:cNvPr id="108" name="Google Shape;108;p1"/>
          <p:cNvPicPr preferRelativeResize="0"/>
          <p:nvPr/>
        </p:nvPicPr>
        <p:blipFill rotWithShape="1">
          <a:blip r:embed="rId4">
            <a:alphaModFix/>
          </a:blip>
          <a:srcRect b="0" l="0" r="0" t="0"/>
          <a:stretch/>
        </p:blipFill>
        <p:spPr>
          <a:xfrm>
            <a:off x="4748113" y="124944"/>
            <a:ext cx="2069362" cy="2069362"/>
          </a:xfrm>
          <a:prstGeom prst="rect">
            <a:avLst/>
          </a:prstGeom>
          <a:noFill/>
          <a:ln>
            <a:noFill/>
          </a:ln>
        </p:spPr>
      </p:pic>
      <p:pic>
        <p:nvPicPr>
          <p:cNvPr id="109" name="Google Shape;109;p1"/>
          <p:cNvPicPr preferRelativeResize="0"/>
          <p:nvPr/>
        </p:nvPicPr>
        <p:blipFill rotWithShape="1">
          <a:blip r:embed="rId5">
            <a:alphaModFix/>
          </a:blip>
          <a:srcRect b="0" l="0" r="0" t="0"/>
          <a:stretch/>
        </p:blipFill>
        <p:spPr>
          <a:xfrm>
            <a:off x="7966365" y="384031"/>
            <a:ext cx="3782290" cy="2127538"/>
          </a:xfrm>
          <a:prstGeom prst="rect">
            <a:avLst/>
          </a:prstGeom>
          <a:noFill/>
          <a:ln>
            <a:noFill/>
          </a:ln>
        </p:spPr>
      </p:pic>
      <p:pic>
        <p:nvPicPr>
          <p:cNvPr id="110" name="Google Shape;110;p1"/>
          <p:cNvPicPr preferRelativeResize="0"/>
          <p:nvPr/>
        </p:nvPicPr>
        <p:blipFill rotWithShape="1">
          <a:blip r:embed="rId6">
            <a:alphaModFix/>
          </a:blip>
          <a:srcRect b="0" l="0" r="0" t="0"/>
          <a:stretch/>
        </p:blipFill>
        <p:spPr>
          <a:xfrm>
            <a:off x="540326" y="277344"/>
            <a:ext cx="3098569" cy="2069362"/>
          </a:xfrm>
          <a:prstGeom prst="rect">
            <a:avLst/>
          </a:prstGeom>
          <a:noFill/>
          <a:ln>
            <a:noFill/>
          </a:ln>
        </p:spPr>
      </p:pic>
      <p:pic>
        <p:nvPicPr>
          <p:cNvPr id="111" name="Google Shape;111;p1"/>
          <p:cNvPicPr preferRelativeResize="0"/>
          <p:nvPr/>
        </p:nvPicPr>
        <p:blipFill rotWithShape="1">
          <a:blip r:embed="rId7">
            <a:alphaModFix/>
          </a:blip>
          <a:srcRect b="0" l="0" r="0" t="0"/>
          <a:stretch/>
        </p:blipFill>
        <p:spPr>
          <a:xfrm>
            <a:off x="8212968" y="4514230"/>
            <a:ext cx="2984621" cy="16784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ph type="title"/>
          </p:nvPr>
        </p:nvSpPr>
        <p:spPr>
          <a:xfrm>
            <a:off x="789709" y="-133122"/>
            <a:ext cx="11540836"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omic Sans MS"/>
              <a:buNone/>
            </a:pPr>
            <a:r>
              <a:rPr lang="en-US" sz="3600">
                <a:latin typeface="Comic Sans MS"/>
                <a:ea typeface="Comic Sans MS"/>
                <a:cs typeface="Comic Sans MS"/>
                <a:sym typeface="Comic Sans MS"/>
              </a:rPr>
              <a:t>Component 4 – Analysing and Evaluating Performance (AEP)</a:t>
            </a:r>
            <a:endParaRPr sz="3600">
              <a:latin typeface="Comic Sans MS"/>
              <a:ea typeface="Comic Sans MS"/>
              <a:cs typeface="Comic Sans MS"/>
              <a:sym typeface="Comic Sans MS"/>
            </a:endParaRPr>
          </a:p>
        </p:txBody>
      </p:sp>
      <p:sp>
        <p:nvSpPr>
          <p:cNvPr id="174" name="Google Shape;174;p11"/>
          <p:cNvSpPr txBox="1"/>
          <p:nvPr>
            <p:ph idx="1" type="body"/>
          </p:nvPr>
        </p:nvSpPr>
        <p:spPr>
          <a:xfrm>
            <a:off x="512618" y="1845733"/>
            <a:ext cx="11333017" cy="4416521"/>
          </a:xfrm>
          <a:prstGeom prst="rect">
            <a:avLst/>
          </a:prstGeom>
          <a:noFill/>
          <a:ln>
            <a:noFill/>
          </a:ln>
        </p:spPr>
        <p:txBody>
          <a:bodyPr anchorCtr="0" anchor="t" bIns="45700" lIns="0" spcFirstLastPara="1" rIns="0" wrap="square" tIns="45700">
            <a:normAutofit fontScale="92500" lnSpcReduction="20000"/>
          </a:bodyPr>
          <a:lstStyle/>
          <a:p>
            <a:pPr indent="-140970" lvl="0" marL="91440" rtl="0" algn="l">
              <a:lnSpc>
                <a:spcPct val="90000"/>
              </a:lnSpc>
              <a:spcBef>
                <a:spcPts val="0"/>
              </a:spcBef>
              <a:spcAft>
                <a:spcPts val="0"/>
              </a:spcAft>
              <a:buSzPct val="100000"/>
              <a:buChar char=" "/>
            </a:pPr>
            <a:r>
              <a:rPr lang="en-US" sz="2400">
                <a:latin typeface="Comic Sans MS"/>
                <a:ea typeface="Comic Sans MS"/>
                <a:cs typeface="Comic Sans MS"/>
                <a:sym typeface="Comic Sans MS"/>
              </a:rPr>
              <a:t>This is the coursework component and equates to 10% of your final GCSE grade. </a:t>
            </a:r>
            <a:endParaRPr/>
          </a:p>
          <a:p>
            <a:pPr indent="0" lvl="0" marL="91440" rtl="0" algn="l">
              <a:lnSpc>
                <a:spcPct val="90000"/>
              </a:lnSpc>
              <a:spcBef>
                <a:spcPts val="1400"/>
              </a:spcBef>
              <a:spcAft>
                <a:spcPts val="0"/>
              </a:spcAft>
              <a:buSzPct val="100000"/>
              <a:buNone/>
            </a:pPr>
            <a:r>
              <a:t/>
            </a:r>
            <a:endParaRPr sz="2400">
              <a:latin typeface="Comic Sans MS"/>
              <a:ea typeface="Comic Sans MS"/>
              <a:cs typeface="Comic Sans MS"/>
              <a:sym typeface="Comic Sans MS"/>
            </a:endParaRPr>
          </a:p>
          <a:p>
            <a:pPr indent="-140970" lvl="0" marL="91440" rtl="0" algn="l">
              <a:lnSpc>
                <a:spcPct val="90000"/>
              </a:lnSpc>
              <a:spcBef>
                <a:spcPts val="1400"/>
              </a:spcBef>
              <a:spcAft>
                <a:spcPts val="0"/>
              </a:spcAft>
              <a:buSzPct val="100000"/>
              <a:buChar char=" "/>
            </a:pPr>
            <a:r>
              <a:rPr lang="en-US" sz="2400">
                <a:latin typeface="Comic Sans MS"/>
                <a:ea typeface="Comic Sans MS"/>
                <a:cs typeface="Comic Sans MS"/>
                <a:sym typeface="Comic Sans MS"/>
              </a:rPr>
              <a:t>The purpose of this component is to:</a:t>
            </a:r>
            <a:endParaRPr/>
          </a:p>
          <a:p>
            <a:pPr indent="-468630" lvl="0" marL="457200" rtl="0" algn="l">
              <a:lnSpc>
                <a:spcPct val="90000"/>
              </a:lnSpc>
              <a:spcBef>
                <a:spcPts val="1400"/>
              </a:spcBef>
              <a:spcAft>
                <a:spcPts val="0"/>
              </a:spcAft>
              <a:buSzPct val="100000"/>
              <a:buFont typeface="Calibri"/>
              <a:buAutoNum type="arabicPeriod"/>
            </a:pPr>
            <a:r>
              <a:rPr lang="en-US" sz="2400">
                <a:latin typeface="Comic Sans MS"/>
                <a:ea typeface="Comic Sans MS"/>
                <a:cs typeface="Comic Sans MS"/>
                <a:sym typeface="Comic Sans MS"/>
              </a:rPr>
              <a:t>Analyse aspects of personal performance in a practical activity</a:t>
            </a:r>
            <a:endParaRPr/>
          </a:p>
          <a:p>
            <a:pPr indent="-468630" lvl="0" marL="457200" rtl="0" algn="l">
              <a:lnSpc>
                <a:spcPct val="90000"/>
              </a:lnSpc>
              <a:spcBef>
                <a:spcPts val="1400"/>
              </a:spcBef>
              <a:spcAft>
                <a:spcPts val="0"/>
              </a:spcAft>
              <a:buSzPct val="100000"/>
              <a:buFont typeface="Calibri"/>
              <a:buAutoNum type="arabicPeriod"/>
            </a:pPr>
            <a:r>
              <a:rPr lang="en-US" sz="2400">
                <a:latin typeface="Comic Sans MS"/>
                <a:ea typeface="Comic Sans MS"/>
                <a:cs typeface="Comic Sans MS"/>
                <a:sym typeface="Comic Sans MS"/>
              </a:rPr>
              <a:t>Evaluate the strengths and weaknesses of that performance</a:t>
            </a:r>
            <a:endParaRPr/>
          </a:p>
          <a:p>
            <a:pPr indent="-468630" lvl="0" marL="457200" rtl="0" algn="l">
              <a:lnSpc>
                <a:spcPct val="90000"/>
              </a:lnSpc>
              <a:spcBef>
                <a:spcPts val="1400"/>
              </a:spcBef>
              <a:spcAft>
                <a:spcPts val="0"/>
              </a:spcAft>
              <a:buSzPct val="100000"/>
              <a:buFont typeface="Calibri"/>
              <a:buAutoNum type="arabicPeriod"/>
            </a:pPr>
            <a:r>
              <a:rPr lang="en-US" sz="2400">
                <a:latin typeface="Comic Sans MS"/>
                <a:ea typeface="Comic Sans MS"/>
                <a:cs typeface="Comic Sans MS"/>
                <a:sym typeface="Comic Sans MS"/>
              </a:rPr>
              <a:t>Produce an action plan which aims to improve the quality and effectiveness of that performance. </a:t>
            </a:r>
            <a:endParaRPr sz="2400">
              <a:latin typeface="Comic Sans MS"/>
              <a:ea typeface="Comic Sans MS"/>
              <a:cs typeface="Comic Sans MS"/>
              <a:sym typeface="Comic Sans MS"/>
            </a:endParaRPr>
          </a:p>
          <a:p>
            <a:pPr indent="-327660" lvl="0" marL="457200" rtl="0" algn="l">
              <a:lnSpc>
                <a:spcPct val="90000"/>
              </a:lnSpc>
              <a:spcBef>
                <a:spcPts val="1400"/>
              </a:spcBef>
              <a:spcAft>
                <a:spcPts val="0"/>
              </a:spcAft>
              <a:buSzPct val="100000"/>
              <a:buFont typeface="Calibri"/>
              <a:buNone/>
            </a:pPr>
            <a:r>
              <a:t/>
            </a:r>
            <a:endParaRPr sz="2400">
              <a:latin typeface="Comic Sans MS"/>
              <a:ea typeface="Comic Sans MS"/>
              <a:cs typeface="Comic Sans MS"/>
              <a:sym typeface="Comic Sans MS"/>
            </a:endParaRPr>
          </a:p>
          <a:p>
            <a:pPr indent="0" lvl="0" marL="0" rtl="0" algn="l">
              <a:lnSpc>
                <a:spcPct val="90000"/>
              </a:lnSpc>
              <a:spcBef>
                <a:spcPts val="1400"/>
              </a:spcBef>
              <a:spcAft>
                <a:spcPts val="0"/>
              </a:spcAft>
              <a:buSzPct val="100000"/>
              <a:buNone/>
            </a:pPr>
            <a:r>
              <a:rPr lang="en-US" sz="2900">
                <a:latin typeface="Comic Sans MS"/>
                <a:ea typeface="Comic Sans MS"/>
                <a:cs typeface="Comic Sans MS"/>
                <a:sym typeface="Comic Sans MS"/>
              </a:rPr>
              <a:t>We are nearing the end of the time being spent on this in class so it is vital your child works hard and plans for each session. After this time we will move to lunchtime 30 minute sessions once per week as we must continue with the examination content.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Grade Boundaries</a:t>
            </a:r>
            <a:endParaRPr/>
          </a:p>
        </p:txBody>
      </p:sp>
      <p:pic>
        <p:nvPicPr>
          <p:cNvPr id="180" name="Google Shape;180;p12"/>
          <p:cNvPicPr preferRelativeResize="0"/>
          <p:nvPr/>
        </p:nvPicPr>
        <p:blipFill rotWithShape="1">
          <a:blip r:embed="rId3">
            <a:alphaModFix/>
          </a:blip>
          <a:srcRect b="45905" l="26681" r="5596" t="41508"/>
          <a:stretch/>
        </p:blipFill>
        <p:spPr>
          <a:xfrm>
            <a:off x="124675" y="1962541"/>
            <a:ext cx="11845652" cy="1173390"/>
          </a:xfrm>
          <a:prstGeom prst="rect">
            <a:avLst/>
          </a:prstGeom>
          <a:noFill/>
          <a:ln>
            <a:noFill/>
          </a:ln>
        </p:spPr>
      </p:pic>
      <p:sp>
        <p:nvSpPr>
          <p:cNvPr id="181" name="Google Shape;181;p12"/>
          <p:cNvSpPr txBox="1"/>
          <p:nvPr>
            <p:ph idx="1" type="body"/>
          </p:nvPr>
        </p:nvSpPr>
        <p:spPr>
          <a:xfrm>
            <a:off x="678875" y="3370727"/>
            <a:ext cx="11083500" cy="2888100"/>
          </a:xfrm>
          <a:prstGeom prst="rect">
            <a:avLst/>
          </a:prstGeom>
          <a:noFill/>
          <a:ln>
            <a:noFill/>
          </a:ln>
        </p:spPr>
        <p:txBody>
          <a:bodyPr anchorCtr="0" anchor="t" bIns="45700" lIns="0" spcFirstLastPara="1" rIns="0" wrap="square" tIns="45700">
            <a:normAutofit/>
          </a:bodyPr>
          <a:lstStyle/>
          <a:p>
            <a:pPr indent="-177800" lvl="0" marL="91440" rtl="0" algn="l">
              <a:lnSpc>
                <a:spcPct val="90000"/>
              </a:lnSpc>
              <a:spcBef>
                <a:spcPts val="0"/>
              </a:spcBef>
              <a:spcAft>
                <a:spcPts val="0"/>
              </a:spcAft>
              <a:buSzPts val="2800"/>
              <a:buChar char=" "/>
            </a:pPr>
            <a:r>
              <a:rPr lang="en-US" sz="2800">
                <a:latin typeface="Comic Sans MS"/>
                <a:ea typeface="Comic Sans MS"/>
                <a:cs typeface="Comic Sans MS"/>
                <a:sym typeface="Comic Sans MS"/>
              </a:rPr>
              <a:t>Exam 1 – Physical factors affecting performance (60 marks)</a:t>
            </a:r>
            <a:endParaRPr/>
          </a:p>
          <a:p>
            <a:pPr indent="-177800" lvl="0" marL="91440" rtl="0" algn="l">
              <a:lnSpc>
                <a:spcPct val="90000"/>
              </a:lnSpc>
              <a:spcBef>
                <a:spcPts val="1400"/>
              </a:spcBef>
              <a:spcAft>
                <a:spcPts val="0"/>
              </a:spcAft>
              <a:buSzPts val="2800"/>
              <a:buChar char=" "/>
            </a:pPr>
            <a:r>
              <a:rPr lang="en-US" sz="2800">
                <a:latin typeface="Comic Sans MS"/>
                <a:ea typeface="Comic Sans MS"/>
                <a:cs typeface="Comic Sans MS"/>
                <a:sym typeface="Comic Sans MS"/>
              </a:rPr>
              <a:t>Exam 2 – Socio-cultural issues and sports psychology (60 marks)</a:t>
            </a:r>
            <a:endParaRPr/>
          </a:p>
          <a:p>
            <a:pPr indent="-177800" lvl="0" marL="91440" rtl="0" algn="l">
              <a:lnSpc>
                <a:spcPct val="90000"/>
              </a:lnSpc>
              <a:spcBef>
                <a:spcPts val="1400"/>
              </a:spcBef>
              <a:spcAft>
                <a:spcPts val="0"/>
              </a:spcAft>
              <a:buSzPts val="2800"/>
              <a:buChar char=" "/>
            </a:pPr>
            <a:r>
              <a:rPr lang="en-US" sz="2800">
                <a:latin typeface="Comic Sans MS"/>
                <a:ea typeface="Comic Sans MS"/>
                <a:cs typeface="Comic Sans MS"/>
                <a:sym typeface="Comic Sans MS"/>
              </a:rPr>
              <a:t>Practical performance (60 marks)</a:t>
            </a:r>
            <a:endParaRPr/>
          </a:p>
          <a:p>
            <a:pPr indent="-177800" lvl="0" marL="91440" rtl="0" algn="l">
              <a:lnSpc>
                <a:spcPct val="90000"/>
              </a:lnSpc>
              <a:spcBef>
                <a:spcPts val="1400"/>
              </a:spcBef>
              <a:spcAft>
                <a:spcPts val="0"/>
              </a:spcAft>
              <a:buSzPts val="2800"/>
              <a:buChar char=" "/>
            </a:pPr>
            <a:r>
              <a:rPr lang="en-US" sz="2800">
                <a:latin typeface="Comic Sans MS"/>
                <a:ea typeface="Comic Sans MS"/>
                <a:cs typeface="Comic Sans MS"/>
                <a:sym typeface="Comic Sans MS"/>
              </a:rPr>
              <a:t>Coursework - Analysing and Evaluating Performance (20 marks)</a:t>
            </a:r>
            <a:endParaRPr sz="28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4800"/>
              <a:buFont typeface="Comic Sans MS"/>
              <a:buNone/>
            </a:pPr>
            <a:r>
              <a:rPr lang="en-US">
                <a:latin typeface="Comic Sans MS"/>
                <a:ea typeface="Comic Sans MS"/>
                <a:cs typeface="Comic Sans MS"/>
                <a:sym typeface="Comic Sans MS"/>
              </a:rPr>
              <a:t>GCSE PE Specification </a:t>
            </a:r>
            <a:br>
              <a:rPr lang="en-US"/>
            </a:br>
            <a:endParaRPr/>
          </a:p>
        </p:txBody>
      </p:sp>
      <p:sp>
        <p:nvSpPr>
          <p:cNvPr id="117" name="Google Shape;117;p2"/>
          <p:cNvSpPr txBox="1"/>
          <p:nvPr>
            <p:ph idx="1" type="body"/>
          </p:nvPr>
        </p:nvSpPr>
        <p:spPr>
          <a:xfrm>
            <a:off x="678873" y="1845734"/>
            <a:ext cx="10678688" cy="4023360"/>
          </a:xfrm>
          <a:prstGeom prst="rect">
            <a:avLst/>
          </a:prstGeom>
          <a:noFill/>
          <a:ln>
            <a:noFill/>
          </a:ln>
        </p:spPr>
        <p:txBody>
          <a:bodyPr anchorCtr="0" anchor="t" bIns="45700" lIns="0" spcFirstLastPara="1" rIns="0" wrap="square" tIns="45700">
            <a:normAutofit/>
          </a:bodyPr>
          <a:lstStyle/>
          <a:p>
            <a:pPr indent="-177800" lvl="0" marL="91440" rtl="0" algn="l">
              <a:lnSpc>
                <a:spcPct val="90000"/>
              </a:lnSpc>
              <a:spcBef>
                <a:spcPts val="0"/>
              </a:spcBef>
              <a:spcAft>
                <a:spcPts val="0"/>
              </a:spcAft>
              <a:buSzPts val="2800"/>
              <a:buChar char=" "/>
            </a:pPr>
            <a:r>
              <a:rPr lang="en-US" sz="2800">
                <a:latin typeface="Comic Sans MS"/>
                <a:ea typeface="Comic Sans MS"/>
                <a:cs typeface="Comic Sans MS"/>
                <a:sym typeface="Comic Sans MS"/>
              </a:rPr>
              <a:t>The GCSE PE specification is broken down into the following:</a:t>
            </a:r>
            <a:endParaRPr/>
          </a:p>
          <a:p>
            <a:pPr indent="0" lvl="0" marL="91440" rtl="0" algn="l">
              <a:lnSpc>
                <a:spcPct val="90000"/>
              </a:lnSpc>
              <a:spcBef>
                <a:spcPts val="1400"/>
              </a:spcBef>
              <a:spcAft>
                <a:spcPts val="0"/>
              </a:spcAft>
              <a:buSzPts val="2800"/>
              <a:buNone/>
            </a:pPr>
            <a:r>
              <a:t/>
            </a:r>
            <a:endParaRPr sz="2800">
              <a:latin typeface="Comic Sans MS"/>
              <a:ea typeface="Comic Sans MS"/>
              <a:cs typeface="Comic Sans MS"/>
              <a:sym typeface="Comic Sans MS"/>
            </a:endParaRPr>
          </a:p>
          <a:p>
            <a:pPr indent="-177800" lvl="0" marL="91440" rtl="0" algn="l">
              <a:lnSpc>
                <a:spcPct val="90000"/>
              </a:lnSpc>
              <a:spcBef>
                <a:spcPts val="1400"/>
              </a:spcBef>
              <a:spcAft>
                <a:spcPts val="0"/>
              </a:spcAft>
              <a:buSzPts val="2800"/>
              <a:buChar char=" "/>
            </a:pPr>
            <a:r>
              <a:rPr lang="en-US" sz="2800">
                <a:latin typeface="Comic Sans MS"/>
                <a:ea typeface="Comic Sans MS"/>
                <a:cs typeface="Comic Sans MS"/>
                <a:sym typeface="Comic Sans MS"/>
              </a:rPr>
              <a:t>Component 1 – Physical factors affecting performance</a:t>
            </a:r>
            <a:endParaRPr/>
          </a:p>
          <a:p>
            <a:pPr indent="-177800" lvl="0" marL="91440" rtl="0" algn="l">
              <a:lnSpc>
                <a:spcPct val="90000"/>
              </a:lnSpc>
              <a:spcBef>
                <a:spcPts val="1400"/>
              </a:spcBef>
              <a:spcAft>
                <a:spcPts val="0"/>
              </a:spcAft>
              <a:buSzPts val="2800"/>
              <a:buChar char=" "/>
            </a:pPr>
            <a:r>
              <a:rPr lang="en-US" sz="2800">
                <a:latin typeface="Comic Sans MS"/>
                <a:ea typeface="Comic Sans MS"/>
                <a:cs typeface="Comic Sans MS"/>
                <a:sym typeface="Comic Sans MS"/>
              </a:rPr>
              <a:t>Component 2 – Socio-cultural issues and sports psychology</a:t>
            </a:r>
            <a:endParaRPr/>
          </a:p>
          <a:p>
            <a:pPr indent="-177800" lvl="0" marL="91440" rtl="0" algn="l">
              <a:lnSpc>
                <a:spcPct val="90000"/>
              </a:lnSpc>
              <a:spcBef>
                <a:spcPts val="1400"/>
              </a:spcBef>
              <a:spcAft>
                <a:spcPts val="0"/>
              </a:spcAft>
              <a:buSzPts val="2800"/>
              <a:buChar char=" "/>
            </a:pPr>
            <a:r>
              <a:rPr lang="en-US" sz="2800">
                <a:latin typeface="Comic Sans MS"/>
                <a:ea typeface="Comic Sans MS"/>
                <a:cs typeface="Comic Sans MS"/>
                <a:sym typeface="Comic Sans MS"/>
              </a:rPr>
              <a:t>Component 3 – Practical performance</a:t>
            </a:r>
            <a:endParaRPr/>
          </a:p>
          <a:p>
            <a:pPr indent="-177800" lvl="0" marL="91440" rtl="0" algn="l">
              <a:lnSpc>
                <a:spcPct val="90000"/>
              </a:lnSpc>
              <a:spcBef>
                <a:spcPts val="1400"/>
              </a:spcBef>
              <a:spcAft>
                <a:spcPts val="0"/>
              </a:spcAft>
              <a:buSzPts val="2800"/>
              <a:buChar char=" "/>
            </a:pPr>
            <a:r>
              <a:rPr lang="en-US" sz="2800">
                <a:latin typeface="Comic Sans MS"/>
                <a:ea typeface="Comic Sans MS"/>
                <a:cs typeface="Comic Sans MS"/>
                <a:sym typeface="Comic Sans MS"/>
              </a:rPr>
              <a:t>Component 4 – Analysing and Evaluating Performance (AEP)</a:t>
            </a:r>
            <a:endParaRPr sz="28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type="title"/>
          </p:nvPr>
        </p:nvSpPr>
        <p:spPr>
          <a:xfrm>
            <a:off x="340004" y="0"/>
            <a:ext cx="1148069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omic Sans MS"/>
              <a:buNone/>
            </a:pPr>
            <a:r>
              <a:rPr lang="en-US" sz="3600">
                <a:latin typeface="Comic Sans MS"/>
                <a:ea typeface="Comic Sans MS"/>
                <a:cs typeface="Comic Sans MS"/>
                <a:sym typeface="Comic Sans MS"/>
              </a:rPr>
              <a:t>Component 1 – Physical factors affecting performance</a:t>
            </a:r>
            <a:endParaRPr/>
          </a:p>
        </p:txBody>
      </p:sp>
      <p:sp>
        <p:nvSpPr>
          <p:cNvPr id="123" name="Google Shape;123;p3"/>
          <p:cNvSpPr txBox="1"/>
          <p:nvPr>
            <p:ph idx="1" type="body"/>
          </p:nvPr>
        </p:nvSpPr>
        <p:spPr>
          <a:xfrm>
            <a:off x="540697" y="1838917"/>
            <a:ext cx="10508105" cy="4023360"/>
          </a:xfrm>
          <a:prstGeom prst="rect">
            <a:avLst/>
          </a:prstGeom>
          <a:noFill/>
          <a:ln>
            <a:noFill/>
          </a:ln>
        </p:spPr>
        <p:txBody>
          <a:bodyPr anchorCtr="0" anchor="t" bIns="45700" lIns="0" spcFirstLastPara="1" rIns="0" wrap="square" tIns="45700">
            <a:normAutofit lnSpcReduction="20000"/>
          </a:bodyPr>
          <a:lstStyle/>
          <a:p>
            <a:pPr indent="-152400" lvl="0" marL="91440" rtl="0" algn="l">
              <a:lnSpc>
                <a:spcPct val="90000"/>
              </a:lnSpc>
              <a:spcBef>
                <a:spcPts val="0"/>
              </a:spcBef>
              <a:spcAft>
                <a:spcPts val="0"/>
              </a:spcAft>
              <a:buSzPts val="2400"/>
              <a:buChar char=" "/>
            </a:pPr>
            <a:r>
              <a:rPr lang="en-US" sz="2400">
                <a:latin typeface="Comic Sans MS"/>
                <a:ea typeface="Comic Sans MS"/>
                <a:cs typeface="Comic Sans MS"/>
                <a:sym typeface="Comic Sans MS"/>
              </a:rPr>
              <a:t>Written examination in June 2023 (1 hour)</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This equates to 30% of your child’s final grade</a:t>
            </a:r>
            <a:endParaRPr/>
          </a:p>
          <a:p>
            <a:pPr indent="0" lvl="0" marL="91440" rtl="0" algn="l">
              <a:lnSpc>
                <a:spcPct val="90000"/>
              </a:lnSpc>
              <a:spcBef>
                <a:spcPts val="1400"/>
              </a:spcBef>
              <a:spcAft>
                <a:spcPts val="0"/>
              </a:spcAft>
              <a:buSzPts val="2400"/>
              <a:buNone/>
            </a:pPr>
            <a:r>
              <a:t/>
            </a:r>
            <a:endParaRPr sz="2400">
              <a:latin typeface="Comic Sans MS"/>
              <a:ea typeface="Comic Sans MS"/>
              <a:cs typeface="Comic Sans MS"/>
              <a:sym typeface="Comic Sans MS"/>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Content overview</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Topic 1 – Applied anatomy and physiology</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Topic 2 – Movement analysis</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Topic 3 – Physical training</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Topic 4 – Use of data</a:t>
            </a:r>
            <a:endParaRPr/>
          </a:p>
          <a:p>
            <a:pPr indent="0" lvl="0" marL="0" rtl="0" algn="l">
              <a:lnSpc>
                <a:spcPct val="90000"/>
              </a:lnSpc>
              <a:spcBef>
                <a:spcPts val="1400"/>
              </a:spcBef>
              <a:spcAft>
                <a:spcPts val="0"/>
              </a:spcAft>
              <a:buSzPts val="2000"/>
              <a:buNone/>
            </a:pPr>
            <a:r>
              <a:t/>
            </a:r>
            <a:endParaRPr/>
          </a:p>
        </p:txBody>
      </p:sp>
      <p:pic>
        <p:nvPicPr>
          <p:cNvPr id="124" name="Google Shape;124;p3"/>
          <p:cNvPicPr preferRelativeResize="0"/>
          <p:nvPr/>
        </p:nvPicPr>
        <p:blipFill rotWithShape="1">
          <a:blip r:embed="rId3">
            <a:alphaModFix/>
          </a:blip>
          <a:srcRect b="0" l="0" r="0" t="0"/>
          <a:stretch/>
        </p:blipFill>
        <p:spPr>
          <a:xfrm>
            <a:off x="7746670" y="1838917"/>
            <a:ext cx="3451761" cy="2301174"/>
          </a:xfrm>
          <a:prstGeom prst="rect">
            <a:avLst/>
          </a:prstGeom>
          <a:noFill/>
          <a:ln>
            <a:noFill/>
          </a:ln>
        </p:spPr>
      </p:pic>
      <p:pic>
        <p:nvPicPr>
          <p:cNvPr id="125" name="Google Shape;125;p3"/>
          <p:cNvPicPr preferRelativeResize="0"/>
          <p:nvPr/>
        </p:nvPicPr>
        <p:blipFill rotWithShape="1">
          <a:blip r:embed="rId4">
            <a:alphaModFix/>
          </a:blip>
          <a:srcRect b="0" l="0" r="0" t="0"/>
          <a:stretch/>
        </p:blipFill>
        <p:spPr>
          <a:xfrm>
            <a:off x="7282671" y="4246679"/>
            <a:ext cx="4021496" cy="20037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type="title"/>
          </p:nvPr>
        </p:nvSpPr>
        <p:spPr>
          <a:xfrm>
            <a:off x="0" y="-133122"/>
            <a:ext cx="124968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omic Sans MS"/>
              <a:buNone/>
            </a:pPr>
            <a:r>
              <a:rPr lang="en-US" sz="3600">
                <a:latin typeface="Comic Sans MS"/>
                <a:ea typeface="Comic Sans MS"/>
                <a:cs typeface="Comic Sans MS"/>
                <a:sym typeface="Comic Sans MS"/>
              </a:rPr>
              <a:t>Component 2 – Socio-cultural issues and sports psychology</a:t>
            </a:r>
            <a:endParaRPr/>
          </a:p>
        </p:txBody>
      </p:sp>
      <p:sp>
        <p:nvSpPr>
          <p:cNvPr id="131" name="Google Shape;131;p4"/>
          <p:cNvSpPr txBox="1"/>
          <p:nvPr>
            <p:ph idx="1" type="body"/>
          </p:nvPr>
        </p:nvSpPr>
        <p:spPr>
          <a:xfrm>
            <a:off x="307915" y="1898294"/>
            <a:ext cx="10508105" cy="4023360"/>
          </a:xfrm>
          <a:prstGeom prst="rect">
            <a:avLst/>
          </a:prstGeom>
          <a:noFill/>
          <a:ln>
            <a:noFill/>
          </a:ln>
        </p:spPr>
        <p:txBody>
          <a:bodyPr anchorCtr="0" anchor="t" bIns="45700" lIns="0" spcFirstLastPara="1" rIns="0" wrap="square" tIns="45700">
            <a:normAutofit lnSpcReduction="20000"/>
          </a:bodyPr>
          <a:lstStyle/>
          <a:p>
            <a:pPr indent="-152400" lvl="0" marL="91440" rtl="0" algn="l">
              <a:lnSpc>
                <a:spcPct val="90000"/>
              </a:lnSpc>
              <a:spcBef>
                <a:spcPts val="0"/>
              </a:spcBef>
              <a:spcAft>
                <a:spcPts val="0"/>
              </a:spcAft>
              <a:buSzPts val="2400"/>
              <a:buChar char=" "/>
            </a:pPr>
            <a:r>
              <a:rPr lang="en-US" sz="2400">
                <a:latin typeface="Comic Sans MS"/>
                <a:ea typeface="Comic Sans MS"/>
                <a:cs typeface="Comic Sans MS"/>
                <a:sym typeface="Comic Sans MS"/>
              </a:rPr>
              <a:t>Written examination in June 2023 (1 hour)</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This equates to 30% of your child’s final grade</a:t>
            </a:r>
            <a:endParaRPr/>
          </a:p>
          <a:p>
            <a:pPr indent="0" lvl="0" marL="91440" rtl="0" algn="l">
              <a:lnSpc>
                <a:spcPct val="90000"/>
              </a:lnSpc>
              <a:spcBef>
                <a:spcPts val="1400"/>
              </a:spcBef>
              <a:spcAft>
                <a:spcPts val="0"/>
              </a:spcAft>
              <a:buSzPts val="2400"/>
              <a:buNone/>
            </a:pPr>
            <a:r>
              <a:t/>
            </a:r>
            <a:endParaRPr sz="2400">
              <a:latin typeface="Comic Sans MS"/>
              <a:ea typeface="Comic Sans MS"/>
              <a:cs typeface="Comic Sans MS"/>
              <a:sym typeface="Comic Sans MS"/>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Content overview</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Topic 1 – Health, fitness and well-being</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Topic 2 – Sport psychology </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Topic 3 – Socio-cultural influences</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Topic 4 – Use of data</a:t>
            </a:r>
            <a:endParaRPr/>
          </a:p>
          <a:p>
            <a:pPr indent="0" lvl="0" marL="91440" rtl="0" algn="l">
              <a:lnSpc>
                <a:spcPct val="90000"/>
              </a:lnSpc>
              <a:spcBef>
                <a:spcPts val="1400"/>
              </a:spcBef>
              <a:spcAft>
                <a:spcPts val="0"/>
              </a:spcAft>
              <a:buSzPts val="2000"/>
              <a:buNone/>
            </a:pPr>
            <a:r>
              <a:t/>
            </a:r>
            <a:endParaRPr/>
          </a:p>
        </p:txBody>
      </p:sp>
      <p:pic>
        <p:nvPicPr>
          <p:cNvPr id="132" name="Google Shape;132;p4"/>
          <p:cNvPicPr preferRelativeResize="0"/>
          <p:nvPr/>
        </p:nvPicPr>
        <p:blipFill rotWithShape="1">
          <a:blip r:embed="rId3">
            <a:alphaModFix/>
          </a:blip>
          <a:srcRect b="0" l="0" r="0" t="0"/>
          <a:stretch/>
        </p:blipFill>
        <p:spPr>
          <a:xfrm>
            <a:off x="6545024" y="3028208"/>
            <a:ext cx="2216320" cy="2430564"/>
          </a:xfrm>
          <a:prstGeom prst="rect">
            <a:avLst/>
          </a:prstGeom>
          <a:noFill/>
          <a:ln>
            <a:noFill/>
          </a:ln>
        </p:spPr>
      </p:pic>
      <p:pic>
        <p:nvPicPr>
          <p:cNvPr id="133" name="Google Shape;133;p4"/>
          <p:cNvPicPr preferRelativeResize="0"/>
          <p:nvPr/>
        </p:nvPicPr>
        <p:blipFill rotWithShape="1">
          <a:blip r:embed="rId4">
            <a:alphaModFix/>
          </a:blip>
          <a:srcRect b="0" l="0" r="0" t="0"/>
          <a:stretch/>
        </p:blipFill>
        <p:spPr>
          <a:xfrm>
            <a:off x="8918999" y="3469679"/>
            <a:ext cx="3162836" cy="19802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Revision guides and materials</a:t>
            </a:r>
            <a:endParaRPr/>
          </a:p>
        </p:txBody>
      </p:sp>
      <p:pic>
        <p:nvPicPr>
          <p:cNvPr descr="Reddish Vale High School - GCSEPod" id="139" name="Google Shape;139;p5"/>
          <p:cNvPicPr preferRelativeResize="0"/>
          <p:nvPr/>
        </p:nvPicPr>
        <p:blipFill rotWithShape="1">
          <a:blip r:embed="rId3">
            <a:alphaModFix/>
          </a:blip>
          <a:srcRect b="0" l="0" r="0" t="0"/>
          <a:stretch/>
        </p:blipFill>
        <p:spPr>
          <a:xfrm>
            <a:off x="1280563" y="2010915"/>
            <a:ext cx="3686175" cy="1495426"/>
          </a:xfrm>
          <a:prstGeom prst="rect">
            <a:avLst/>
          </a:prstGeom>
          <a:noFill/>
          <a:ln>
            <a:noFill/>
          </a:ln>
        </p:spPr>
      </p:pic>
      <p:pic>
        <p:nvPicPr>
          <p:cNvPr descr="My Revision Notes: OCR GCSE (9-1) PE 2nd Edition: Hodder Education" id="140" name="Google Shape;140;p5"/>
          <p:cNvPicPr preferRelativeResize="0"/>
          <p:nvPr/>
        </p:nvPicPr>
        <p:blipFill rotWithShape="1">
          <a:blip r:embed="rId4">
            <a:alphaModFix/>
          </a:blip>
          <a:srcRect b="0" l="0" r="0" t="0"/>
          <a:stretch/>
        </p:blipFill>
        <p:spPr>
          <a:xfrm>
            <a:off x="9015642" y="1931324"/>
            <a:ext cx="2902470" cy="4134573"/>
          </a:xfrm>
          <a:prstGeom prst="rect">
            <a:avLst/>
          </a:prstGeom>
          <a:noFill/>
          <a:ln>
            <a:noFill/>
          </a:ln>
        </p:spPr>
      </p:pic>
      <p:pic>
        <p:nvPicPr>
          <p:cNvPr descr="PE and Sport Workbooks and Resources" id="141" name="Google Shape;141;p5"/>
          <p:cNvPicPr preferRelativeResize="0"/>
          <p:nvPr/>
        </p:nvPicPr>
        <p:blipFill rotWithShape="1">
          <a:blip r:embed="rId5">
            <a:alphaModFix/>
          </a:blip>
          <a:srcRect b="0" l="0" r="0" t="0"/>
          <a:stretch/>
        </p:blipFill>
        <p:spPr>
          <a:xfrm>
            <a:off x="1599651" y="3779896"/>
            <a:ext cx="3048000" cy="2286001"/>
          </a:xfrm>
          <a:prstGeom prst="rect">
            <a:avLst/>
          </a:prstGeom>
          <a:noFill/>
          <a:ln>
            <a:noFill/>
          </a:ln>
        </p:spPr>
      </p:pic>
      <p:pic>
        <p:nvPicPr>
          <p:cNvPr descr="Exercise Books for School | WHSmith" id="142" name="Google Shape;142;p5"/>
          <p:cNvPicPr preferRelativeResize="0"/>
          <p:nvPr/>
        </p:nvPicPr>
        <p:blipFill rotWithShape="1">
          <a:blip r:embed="rId6">
            <a:alphaModFix/>
          </a:blip>
          <a:srcRect b="0" l="0" r="0" t="0"/>
          <a:stretch/>
        </p:blipFill>
        <p:spPr>
          <a:xfrm>
            <a:off x="5888181" y="2010915"/>
            <a:ext cx="2057557" cy="2057558"/>
          </a:xfrm>
          <a:prstGeom prst="rect">
            <a:avLst/>
          </a:prstGeom>
          <a:noFill/>
          <a:ln>
            <a:noFill/>
          </a:ln>
        </p:spPr>
      </p:pic>
      <p:pic>
        <p:nvPicPr>
          <p:cNvPr descr="GCSE Key Revision – Huntington School" id="143" name="Google Shape;143;p5"/>
          <p:cNvPicPr preferRelativeResize="0"/>
          <p:nvPr/>
        </p:nvPicPr>
        <p:blipFill rotWithShape="1">
          <a:blip r:embed="rId7">
            <a:alphaModFix/>
          </a:blip>
          <a:srcRect b="0" l="0" r="0" t="17683"/>
          <a:stretch/>
        </p:blipFill>
        <p:spPr>
          <a:xfrm>
            <a:off x="5001733" y="4523103"/>
            <a:ext cx="3331933" cy="15427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5768a13db9_0_0"/>
          <p:cNvSpPr txBox="1"/>
          <p:nvPr>
            <p:ph type="title"/>
          </p:nvPr>
        </p:nvSpPr>
        <p:spPr>
          <a:xfrm>
            <a:off x="1097275" y="918851"/>
            <a:ext cx="10058400" cy="8184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Revision guides and materials</a:t>
            </a:r>
            <a:endParaRPr/>
          </a:p>
        </p:txBody>
      </p:sp>
      <p:pic>
        <p:nvPicPr>
          <p:cNvPr id="149" name="Google Shape;149;g15768a13db9_0_0"/>
          <p:cNvPicPr preferRelativeResize="0"/>
          <p:nvPr/>
        </p:nvPicPr>
        <p:blipFill>
          <a:blip r:embed="rId3">
            <a:alphaModFix/>
          </a:blip>
          <a:stretch>
            <a:fillRect/>
          </a:stretch>
        </p:blipFill>
        <p:spPr>
          <a:xfrm>
            <a:off x="932149" y="1997125"/>
            <a:ext cx="7254576" cy="4215774"/>
          </a:xfrm>
          <a:prstGeom prst="rect">
            <a:avLst/>
          </a:prstGeom>
          <a:noFill/>
          <a:ln>
            <a:noFill/>
          </a:ln>
        </p:spPr>
      </p:pic>
      <p:sp>
        <p:nvSpPr>
          <p:cNvPr id="150" name="Google Shape;150;g15768a13db9_0_0"/>
          <p:cNvSpPr txBox="1"/>
          <p:nvPr>
            <p:ph idx="1" type="body"/>
          </p:nvPr>
        </p:nvSpPr>
        <p:spPr>
          <a:xfrm>
            <a:off x="8336125" y="1898300"/>
            <a:ext cx="3741900" cy="4314600"/>
          </a:xfrm>
          <a:prstGeom prst="rect">
            <a:avLst/>
          </a:prstGeom>
          <a:noFill/>
          <a:ln>
            <a:noFill/>
          </a:ln>
        </p:spPr>
        <p:txBody>
          <a:bodyPr anchorCtr="0" anchor="t" bIns="45700" lIns="0" spcFirstLastPara="1" rIns="0" wrap="square" tIns="45700">
            <a:normAutofit lnSpcReduction="10000"/>
          </a:bodyPr>
          <a:lstStyle/>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I have created bespoke flash cards for OCR GCSE PE and I have set these as homework to create. Please ensure your child has all seven sets.</a:t>
            </a:r>
            <a:endParaRPr sz="2400">
              <a:latin typeface="Comic Sans MS"/>
              <a:ea typeface="Comic Sans MS"/>
              <a:cs typeface="Comic Sans MS"/>
              <a:sym typeface="Comic Sans MS"/>
            </a:endParaRPr>
          </a:p>
          <a:p>
            <a:pPr indent="-152400" lvl="0" marL="91440" rtl="0" algn="l">
              <a:lnSpc>
                <a:spcPct val="90000"/>
              </a:lnSpc>
              <a:spcBef>
                <a:spcPts val="1400"/>
              </a:spcBef>
              <a:spcAft>
                <a:spcPts val="0"/>
              </a:spcAft>
              <a:buSzPts val="2400"/>
              <a:buFont typeface="Comic Sans MS"/>
              <a:buChar char=" "/>
            </a:pPr>
            <a:r>
              <a:rPr lang="en-US" sz="2400">
                <a:latin typeface="Comic Sans MS"/>
                <a:ea typeface="Comic Sans MS"/>
                <a:cs typeface="Comic Sans MS"/>
                <a:sym typeface="Comic Sans MS"/>
              </a:rPr>
              <a:t>These are great for little and often revision and testing your child with these regularly will really help improve exam grades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type="title"/>
          </p:nvPr>
        </p:nvSpPr>
        <p:spPr>
          <a:xfrm>
            <a:off x="1086962" y="-133122"/>
            <a:ext cx="1095781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omic Sans MS"/>
              <a:buNone/>
            </a:pPr>
            <a:r>
              <a:rPr lang="en-US" sz="3600">
                <a:latin typeface="Comic Sans MS"/>
                <a:ea typeface="Comic Sans MS"/>
                <a:cs typeface="Comic Sans MS"/>
                <a:sym typeface="Comic Sans MS"/>
              </a:rPr>
              <a:t>Component 3 – Practical performance </a:t>
            </a:r>
            <a:endParaRPr sz="3600">
              <a:latin typeface="Comic Sans MS"/>
              <a:ea typeface="Comic Sans MS"/>
              <a:cs typeface="Comic Sans MS"/>
              <a:sym typeface="Comic Sans MS"/>
            </a:endParaRPr>
          </a:p>
        </p:txBody>
      </p:sp>
      <p:sp>
        <p:nvSpPr>
          <p:cNvPr id="156" name="Google Shape;156;p6"/>
          <p:cNvSpPr txBox="1"/>
          <p:nvPr>
            <p:ph idx="1" type="body"/>
          </p:nvPr>
        </p:nvSpPr>
        <p:spPr>
          <a:xfrm>
            <a:off x="849456" y="1845733"/>
            <a:ext cx="10508105" cy="4624339"/>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Char char=" "/>
            </a:pPr>
            <a:r>
              <a:rPr lang="en-US" sz="2400">
                <a:latin typeface="Comic Sans MS"/>
                <a:ea typeface="Comic Sans MS"/>
                <a:cs typeface="Comic Sans MS"/>
                <a:sym typeface="Comic Sans MS"/>
              </a:rPr>
              <a:t>Practical examinations in 2023 in </a:t>
            </a:r>
            <a:r>
              <a:rPr b="1" lang="en-US" sz="2400">
                <a:latin typeface="Comic Sans MS"/>
                <a:ea typeface="Comic Sans MS"/>
                <a:cs typeface="Comic Sans MS"/>
                <a:sym typeface="Comic Sans MS"/>
              </a:rPr>
              <a:t>three</a:t>
            </a:r>
            <a:r>
              <a:rPr lang="en-US" sz="2400">
                <a:latin typeface="Comic Sans MS"/>
                <a:ea typeface="Comic Sans MS"/>
                <a:cs typeface="Comic Sans MS"/>
                <a:sym typeface="Comic Sans MS"/>
              </a:rPr>
              <a:t> different sports/activities. </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This equates to 30% of your final grade</a:t>
            </a:r>
            <a:endParaRPr/>
          </a:p>
          <a:p>
            <a:pPr indent="0" lvl="0" marL="91440" rtl="0" algn="l">
              <a:lnSpc>
                <a:spcPct val="90000"/>
              </a:lnSpc>
              <a:spcBef>
                <a:spcPts val="1400"/>
              </a:spcBef>
              <a:spcAft>
                <a:spcPts val="0"/>
              </a:spcAft>
              <a:buSzPts val="2400"/>
              <a:buNone/>
            </a:pPr>
            <a:r>
              <a:t/>
            </a:r>
            <a:endParaRPr sz="2400">
              <a:latin typeface="Comic Sans MS"/>
              <a:ea typeface="Comic Sans MS"/>
              <a:cs typeface="Comic Sans MS"/>
              <a:sym typeface="Comic Sans MS"/>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Assessment overview</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Activity 1 – Team activity</a:t>
            </a:r>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Activity 2 – Individual activity</a:t>
            </a:r>
            <a:endParaRPr sz="2400">
              <a:latin typeface="Comic Sans MS"/>
              <a:ea typeface="Comic Sans MS"/>
              <a:cs typeface="Comic Sans MS"/>
              <a:sym typeface="Comic Sans MS"/>
            </a:endParaRPr>
          </a:p>
          <a:p>
            <a:pPr indent="-152400" lvl="0" marL="91440" rtl="0" algn="l">
              <a:lnSpc>
                <a:spcPct val="90000"/>
              </a:lnSpc>
              <a:spcBef>
                <a:spcPts val="1400"/>
              </a:spcBef>
              <a:spcAft>
                <a:spcPts val="0"/>
              </a:spcAft>
              <a:buSzPts val="2400"/>
              <a:buChar char=" "/>
            </a:pPr>
            <a:r>
              <a:rPr lang="en-US" sz="2400">
                <a:latin typeface="Comic Sans MS"/>
                <a:ea typeface="Comic Sans MS"/>
                <a:cs typeface="Comic Sans MS"/>
                <a:sym typeface="Comic Sans MS"/>
              </a:rPr>
              <a:t>Activity 3 - Free Choice </a:t>
            </a:r>
            <a:endParaRPr/>
          </a:p>
          <a:p>
            <a:pPr indent="0" lvl="0" marL="91440" rtl="0" algn="l">
              <a:lnSpc>
                <a:spcPct val="90000"/>
              </a:lnSpc>
              <a:spcBef>
                <a:spcPts val="1400"/>
              </a:spcBef>
              <a:spcAft>
                <a:spcPts val="0"/>
              </a:spcAft>
              <a:buSzPts val="2500"/>
              <a:buNone/>
            </a:pPr>
            <a:r>
              <a:t/>
            </a:r>
            <a:endParaRPr b="1" sz="2500">
              <a:latin typeface="Comic Sans MS"/>
              <a:ea typeface="Comic Sans MS"/>
              <a:cs typeface="Comic Sans MS"/>
              <a:sym typeface="Comic Sans MS"/>
            </a:endParaRPr>
          </a:p>
          <a:p>
            <a:pPr indent="0" lvl="0" marL="91440" rtl="0" algn="l">
              <a:lnSpc>
                <a:spcPct val="90000"/>
              </a:lnSpc>
              <a:spcBef>
                <a:spcPts val="1400"/>
              </a:spcBef>
              <a:spcAft>
                <a:spcPts val="0"/>
              </a:spcAft>
              <a:buSzPts val="2500"/>
              <a:buNone/>
            </a:pPr>
            <a:r>
              <a:t/>
            </a:r>
            <a:endParaRPr b="1" sz="25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Key information for practical assessment</a:t>
            </a:r>
            <a:endParaRPr/>
          </a:p>
        </p:txBody>
      </p:sp>
      <p:sp>
        <p:nvSpPr>
          <p:cNvPr id="162" name="Google Shape;162;p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latin typeface="Comic Sans MS"/>
                <a:ea typeface="Comic Sans MS"/>
                <a:cs typeface="Comic Sans MS"/>
                <a:sym typeface="Comic Sans MS"/>
              </a:rPr>
              <a:t>The internal assessment day is in early March 2023. I then submit marks to OCR before 31</a:t>
            </a:r>
            <a:r>
              <a:rPr baseline="30000" lang="en-US">
                <a:latin typeface="Comic Sans MS"/>
                <a:ea typeface="Comic Sans MS"/>
                <a:cs typeface="Comic Sans MS"/>
                <a:sym typeface="Comic Sans MS"/>
              </a:rPr>
              <a:t>st</a:t>
            </a:r>
            <a:r>
              <a:rPr lang="en-US">
                <a:latin typeface="Comic Sans MS"/>
                <a:ea typeface="Comic Sans MS"/>
                <a:cs typeface="Comic Sans MS"/>
                <a:sym typeface="Comic Sans MS"/>
              </a:rPr>
              <a:t> March and then a sample from 5 different sports is selected by them.</a:t>
            </a:r>
            <a:endParaRPr/>
          </a:p>
          <a:p>
            <a:pPr indent="-127000" lvl="0" marL="91440" rtl="0" algn="l">
              <a:lnSpc>
                <a:spcPct val="90000"/>
              </a:lnSpc>
              <a:spcBef>
                <a:spcPts val="1400"/>
              </a:spcBef>
              <a:spcAft>
                <a:spcPts val="0"/>
              </a:spcAft>
              <a:buSzPts val="2000"/>
              <a:buChar char=" "/>
            </a:pPr>
            <a:r>
              <a:rPr lang="en-US">
                <a:latin typeface="Comic Sans MS"/>
                <a:ea typeface="Comic Sans MS"/>
                <a:cs typeface="Comic Sans MS"/>
                <a:sym typeface="Comic Sans MS"/>
              </a:rPr>
              <a:t>T</a:t>
            </a:r>
            <a:r>
              <a:rPr lang="en-US">
                <a:latin typeface="Comic Sans MS"/>
                <a:ea typeface="Comic Sans MS"/>
                <a:cs typeface="Comic Sans MS"/>
                <a:sym typeface="Comic Sans MS"/>
              </a:rPr>
              <a:t>his will be live moderation (at a hub school) or video evidence (if offsite activities)</a:t>
            </a:r>
            <a:endParaRPr/>
          </a:p>
          <a:p>
            <a:pPr indent="-127000" lvl="0" marL="91440" rtl="0" algn="l">
              <a:lnSpc>
                <a:spcPct val="90000"/>
              </a:lnSpc>
              <a:spcBef>
                <a:spcPts val="1400"/>
              </a:spcBef>
              <a:spcAft>
                <a:spcPts val="0"/>
              </a:spcAft>
              <a:buSzPts val="2000"/>
              <a:buChar char=" "/>
            </a:pPr>
            <a:r>
              <a:rPr lang="en-US">
                <a:latin typeface="Comic Sans MS"/>
                <a:ea typeface="Comic Sans MS"/>
                <a:cs typeface="Comic Sans MS"/>
                <a:sym typeface="Comic Sans MS"/>
              </a:rPr>
              <a:t>This will consist of 1 hour assessments on different sports</a:t>
            </a:r>
            <a:endParaRPr/>
          </a:p>
          <a:p>
            <a:pPr indent="-127000" lvl="0" marL="91440" rtl="0" algn="l">
              <a:lnSpc>
                <a:spcPct val="90000"/>
              </a:lnSpc>
              <a:spcBef>
                <a:spcPts val="1400"/>
              </a:spcBef>
              <a:spcAft>
                <a:spcPts val="0"/>
              </a:spcAft>
              <a:buSzPts val="2000"/>
              <a:buChar char=" "/>
            </a:pPr>
            <a:r>
              <a:rPr lang="en-US">
                <a:latin typeface="Comic Sans MS"/>
                <a:ea typeface="Comic Sans MS"/>
                <a:cs typeface="Comic Sans MS"/>
                <a:sym typeface="Comic Sans MS"/>
              </a:rPr>
              <a:t>Students will leave lessons for their assessment slot (please arrive 10 minutes before to be prepared)</a:t>
            </a:r>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Key information for practical assessment</a:t>
            </a:r>
            <a:endParaRPr/>
          </a:p>
        </p:txBody>
      </p:sp>
      <p:sp>
        <p:nvSpPr>
          <p:cNvPr id="168" name="Google Shape;168;p1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lnSpcReduction="20000"/>
          </a:bodyPr>
          <a:lstStyle/>
          <a:p>
            <a:pPr indent="-127000" lvl="0" marL="91440" rtl="0" algn="l">
              <a:lnSpc>
                <a:spcPct val="90000"/>
              </a:lnSpc>
              <a:spcBef>
                <a:spcPts val="0"/>
              </a:spcBef>
              <a:spcAft>
                <a:spcPts val="0"/>
              </a:spcAft>
              <a:buSzPts val="2000"/>
              <a:buChar char=" "/>
            </a:pPr>
            <a:r>
              <a:rPr lang="en-US">
                <a:latin typeface="Comic Sans MS"/>
                <a:ea typeface="Comic Sans MS"/>
                <a:cs typeface="Comic Sans MS"/>
                <a:sym typeface="Comic Sans MS"/>
              </a:rPr>
              <a:t>Off-site activities videos will need to submitted by February Half Term (e.g. equestrian, swimming and skiing)</a:t>
            </a:r>
            <a:endParaRPr/>
          </a:p>
          <a:p>
            <a:pPr indent="-127000" lvl="0" marL="91440" rtl="0" algn="l">
              <a:lnSpc>
                <a:spcPct val="90000"/>
              </a:lnSpc>
              <a:spcBef>
                <a:spcPts val="1400"/>
              </a:spcBef>
              <a:spcAft>
                <a:spcPts val="0"/>
              </a:spcAft>
              <a:buSzPts val="2000"/>
              <a:buChar char=" "/>
            </a:pPr>
            <a:r>
              <a:rPr lang="en-US">
                <a:latin typeface="Comic Sans MS"/>
                <a:ea typeface="Comic Sans MS"/>
                <a:cs typeface="Comic Sans MS"/>
                <a:sym typeface="Comic Sans MS"/>
              </a:rPr>
              <a:t>I have been in contact with parents regarding some activities which are classed as onsite but may need to be observed in their club or specialist setting (e.g. girls rugby, squash, gymnastics)</a:t>
            </a:r>
            <a:endParaRPr/>
          </a:p>
          <a:p>
            <a:pPr indent="-127000" lvl="0" marL="91440" rtl="0" algn="l">
              <a:lnSpc>
                <a:spcPct val="90000"/>
              </a:lnSpc>
              <a:spcBef>
                <a:spcPts val="1400"/>
              </a:spcBef>
              <a:spcAft>
                <a:spcPts val="0"/>
              </a:spcAft>
              <a:buSzPts val="2000"/>
              <a:buChar char=" "/>
            </a:pPr>
            <a:r>
              <a:rPr lang="en-US">
                <a:latin typeface="Comic Sans MS"/>
                <a:ea typeface="Comic Sans MS"/>
                <a:cs typeface="Comic Sans MS"/>
                <a:sym typeface="Comic Sans MS"/>
              </a:rPr>
              <a:t>If you feel your child needs me to come and observe in different settings then please contact me.</a:t>
            </a:r>
            <a:endParaRPr/>
          </a:p>
          <a:p>
            <a:pPr indent="-127000" lvl="0" marL="91440" rtl="0" algn="l">
              <a:lnSpc>
                <a:spcPct val="90000"/>
              </a:lnSpc>
              <a:spcBef>
                <a:spcPts val="1400"/>
              </a:spcBef>
              <a:spcAft>
                <a:spcPts val="0"/>
              </a:spcAft>
              <a:buSzPts val="2000"/>
              <a:buChar char=" "/>
            </a:pPr>
            <a:r>
              <a:rPr b="1" lang="en-US">
                <a:latin typeface="Comic Sans MS"/>
                <a:ea typeface="Comic Sans MS"/>
                <a:cs typeface="Comic Sans MS"/>
                <a:sym typeface="Comic Sans MS"/>
              </a:rPr>
              <a:t>I would strongly advise gathering club or county footage of your child performing to assist with marking.</a:t>
            </a:r>
            <a:endParaRPr/>
          </a:p>
          <a:p>
            <a:pPr indent="-127000" lvl="0" marL="91440" rtl="0" algn="l">
              <a:lnSpc>
                <a:spcPct val="90000"/>
              </a:lnSpc>
              <a:spcBef>
                <a:spcPts val="1400"/>
              </a:spcBef>
              <a:spcAft>
                <a:spcPts val="0"/>
              </a:spcAft>
              <a:buSzPts val="2000"/>
              <a:buChar char=" "/>
            </a:pPr>
            <a:r>
              <a:rPr b="1" lang="en-US">
                <a:latin typeface="Comic Sans MS"/>
                <a:ea typeface="Comic Sans MS"/>
                <a:cs typeface="Comic Sans MS"/>
                <a:sym typeface="Comic Sans MS"/>
              </a:rPr>
              <a:t>**Please remember to seek the appropriate permission to film the matches/performances from both teams/competitors. </a:t>
            </a:r>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2016-02-01T17:49:17Z</dcterms:created>
  <dc:creator>zoe schofield</dc:creator>
</cp:coreProperties>
</file>