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Arial Narr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iI2QiSV+mBVfhLUSGcGNEm4+Br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bold.fntdata"/><Relationship Id="rId11" Type="http://schemas.openxmlformats.org/officeDocument/2006/relationships/slide" Target="slides/slide6.xml"/><Relationship Id="rId22" Type="http://schemas.openxmlformats.org/officeDocument/2006/relationships/font" Target="fonts/ArialNarrow-boldItalic.fntdata"/><Relationship Id="rId10" Type="http://schemas.openxmlformats.org/officeDocument/2006/relationships/slide" Target="slides/slide5.xml"/><Relationship Id="rId21" Type="http://schemas.openxmlformats.org/officeDocument/2006/relationships/font" Target="fonts/ArialNarrow-italic.fntdata"/><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ArialNarrow-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5" name="Google Shape;15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1" name="Google Shape;16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 name="Google Shape;11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0" name="Google Shape;130;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pic>
        <p:nvPicPr>
          <p:cNvPr descr="horizon.png" id="13" name="Google Shape;13;p20"/>
          <p:cNvPicPr preferRelativeResize="0"/>
          <p:nvPr/>
        </p:nvPicPr>
        <p:blipFill rotWithShape="1">
          <a:blip r:embed="rId2">
            <a:alphaModFix/>
          </a:blip>
          <a:srcRect b="0" l="0" r="0" t="33333"/>
          <a:stretch/>
        </p:blipFill>
        <p:spPr>
          <a:xfrm>
            <a:off x="0" y="0"/>
            <a:ext cx="9144000" cy="4572000"/>
          </a:xfrm>
          <a:prstGeom prst="rect">
            <a:avLst/>
          </a:prstGeom>
          <a:noFill/>
          <a:ln>
            <a:noFill/>
          </a:ln>
        </p:spPr>
      </p:pic>
      <p:sp>
        <p:nvSpPr>
          <p:cNvPr id="14" name="Google Shape;14;p2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
        <p:nvSpPr>
          <p:cNvPr id="17" name="Google Shape;17;p20"/>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340"/>
              </a:spcBef>
              <a:spcAft>
                <a:spcPts val="0"/>
              </a:spcAft>
              <a:buSzPts val="1700"/>
              <a:buNone/>
              <a:defRPr sz="1700">
                <a:solidFill>
                  <a:schemeClr val="lt2"/>
                </a:solidFill>
              </a:defRPr>
            </a:lvl1pPr>
            <a:lvl2pPr lvl="1" algn="ctr">
              <a:lnSpc>
                <a:spcPct val="100000"/>
              </a:lnSpc>
              <a:spcBef>
                <a:spcPts val="600"/>
              </a:spcBef>
              <a:spcAft>
                <a:spcPts val="0"/>
              </a:spcAft>
              <a:buSzPts val="1700"/>
              <a:buNone/>
              <a:defRPr>
                <a:solidFill>
                  <a:schemeClr val="lt1"/>
                </a:solidFill>
              </a:defRPr>
            </a:lvl2pPr>
            <a:lvl3pPr lvl="2" algn="ctr">
              <a:lnSpc>
                <a:spcPct val="100000"/>
              </a:lnSpc>
              <a:spcBef>
                <a:spcPts val="600"/>
              </a:spcBef>
              <a:spcAft>
                <a:spcPts val="0"/>
              </a:spcAft>
              <a:buSzPts val="1700"/>
              <a:buNone/>
              <a:defRPr>
                <a:solidFill>
                  <a:schemeClr val="lt1"/>
                </a:solidFill>
              </a:defRPr>
            </a:lvl3pPr>
            <a:lvl4pPr lvl="3" algn="ctr">
              <a:lnSpc>
                <a:spcPct val="100000"/>
              </a:lnSpc>
              <a:spcBef>
                <a:spcPts val="600"/>
              </a:spcBef>
              <a:spcAft>
                <a:spcPts val="0"/>
              </a:spcAft>
              <a:buSzPts val="1700"/>
              <a:buNone/>
              <a:defRPr>
                <a:solidFill>
                  <a:schemeClr val="lt1"/>
                </a:solidFill>
              </a:defRPr>
            </a:lvl4pPr>
            <a:lvl5pPr lvl="4" algn="ctr">
              <a:lnSpc>
                <a:spcPct val="100000"/>
              </a:lnSpc>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p:txBody>
      </p:sp>
      <p:sp>
        <p:nvSpPr>
          <p:cNvPr id="18" name="Google Shape;18;p20"/>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chemeClr val="lt1"/>
              </a:buClr>
              <a:buSzPts val="3200"/>
              <a:buFont typeface="Arial Narrow"/>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30"/>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76" name="Google Shape;76;p3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
        <p:nvSpPr>
          <p:cNvPr id="24" name="Google Shape;24;p21"/>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 name="Shape 25"/>
        <p:cNvGrpSpPr/>
        <p:nvPr/>
      </p:nvGrpSpPr>
      <p:grpSpPr>
        <a:xfrm>
          <a:off x="0" y="0"/>
          <a:ext cx="0" cy="0"/>
          <a:chOff x="0" y="0"/>
          <a:chExt cx="0" cy="0"/>
        </a:xfrm>
      </p:grpSpPr>
      <p:sp>
        <p:nvSpPr>
          <p:cNvPr id="26" name="Google Shape;26;p23"/>
          <p:cNvSpPr txBox="1"/>
          <p:nvPr>
            <p:ph type="title"/>
          </p:nvPr>
        </p:nvSpPr>
        <p:spPr>
          <a:xfrm>
            <a:off x="609600" y="4962525"/>
            <a:ext cx="7885113"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3200"/>
              <a:buFont typeface="Arial Narrow"/>
              <a:buNone/>
              <a:defRPr b="0" i="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 type="body"/>
          </p:nvPr>
        </p:nvSpPr>
        <p:spPr>
          <a:xfrm>
            <a:off x="609600" y="3462338"/>
            <a:ext cx="7885113"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sz="1700">
                <a:solidFill>
                  <a:schemeClr val="lt2"/>
                </a:solidFill>
              </a:defRPr>
            </a:lvl1pPr>
            <a:lvl2pPr indent="-228600" lvl="1" marL="914400" algn="l">
              <a:lnSpc>
                <a:spcPct val="100000"/>
              </a:lnSpc>
              <a:spcBef>
                <a:spcPts val="600"/>
              </a:spcBef>
              <a:spcAft>
                <a:spcPts val="0"/>
              </a:spcAft>
              <a:buSzPts val="1800"/>
              <a:buNone/>
              <a:defRPr sz="1800">
                <a:solidFill>
                  <a:schemeClr val="lt1"/>
                </a:solidFill>
              </a:defRPr>
            </a:lvl2pPr>
            <a:lvl3pPr indent="-228600" lvl="2" marL="1371600" algn="l">
              <a:lnSpc>
                <a:spcPct val="100000"/>
              </a:lnSpc>
              <a:spcBef>
                <a:spcPts val="600"/>
              </a:spcBef>
              <a:spcAft>
                <a:spcPts val="0"/>
              </a:spcAft>
              <a:buSzPts val="1600"/>
              <a:buNone/>
              <a:defRPr sz="1600">
                <a:solidFill>
                  <a:schemeClr val="lt1"/>
                </a:solidFill>
              </a:defRPr>
            </a:lvl3pPr>
            <a:lvl4pPr indent="-228600" lvl="3" marL="1828800" algn="l">
              <a:lnSpc>
                <a:spcPct val="100000"/>
              </a:lnSpc>
              <a:spcBef>
                <a:spcPts val="600"/>
              </a:spcBef>
              <a:spcAft>
                <a:spcPts val="0"/>
              </a:spcAft>
              <a:buSzPts val="1400"/>
              <a:buNone/>
              <a:defRPr sz="1400">
                <a:solidFill>
                  <a:schemeClr val="lt1"/>
                </a:solidFill>
              </a:defRPr>
            </a:lvl4pPr>
            <a:lvl5pPr indent="-228600" lvl="4" marL="2286000" algn="l">
              <a:lnSpc>
                <a:spcPct val="100000"/>
              </a:lnSpc>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28" name="Google Shape;28;p23"/>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4"/>
          <p:cNvSpPr txBox="1"/>
          <p:nvPr>
            <p:ph idx="1" type="body"/>
          </p:nvPr>
        </p:nvSpPr>
        <p:spPr>
          <a:xfrm>
            <a:off x="609600" y="1600200"/>
            <a:ext cx="3733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36550" lvl="4" marL="2286000" algn="l">
              <a:lnSpc>
                <a:spcPct val="100000"/>
              </a:lnSpc>
              <a:spcBef>
                <a:spcPts val="600"/>
              </a:spcBef>
              <a:spcAft>
                <a:spcPts val="0"/>
              </a:spcAft>
              <a:buSzPts val="1700"/>
              <a:buChar char="•"/>
              <a:defRPr/>
            </a:lvl5pPr>
            <a:lvl6pPr indent="-336550" lvl="5" marL="2743200" algn="l">
              <a:lnSpc>
                <a:spcPct val="100000"/>
              </a:lnSpc>
              <a:spcBef>
                <a:spcPts val="600"/>
              </a:spcBef>
              <a:spcAft>
                <a:spcPts val="0"/>
              </a:spcAft>
              <a:buClr>
                <a:schemeClr val="lt2"/>
              </a:buClr>
              <a:buSzPts val="1700"/>
              <a:buFont typeface="Arial"/>
              <a:buChar char="•"/>
              <a:defRPr/>
            </a:lvl6pPr>
            <a:lvl7pPr indent="-336550" lvl="6" marL="3200400" algn="l">
              <a:lnSpc>
                <a:spcPct val="100000"/>
              </a:lnSpc>
              <a:spcBef>
                <a:spcPts val="600"/>
              </a:spcBef>
              <a:spcAft>
                <a:spcPts val="0"/>
              </a:spcAft>
              <a:buClr>
                <a:schemeClr val="lt2"/>
              </a:buClr>
              <a:buSzPts val="1700"/>
              <a:buFont typeface="Arial"/>
              <a:buChar char="•"/>
              <a:defRPr/>
            </a:lvl7pPr>
            <a:lvl8pPr indent="-336550" lvl="7" marL="3657600" algn="l">
              <a:lnSpc>
                <a:spcPct val="100000"/>
              </a:lnSpc>
              <a:spcBef>
                <a:spcPts val="600"/>
              </a:spcBef>
              <a:spcAft>
                <a:spcPts val="0"/>
              </a:spcAft>
              <a:buClr>
                <a:schemeClr val="lt2"/>
              </a:buClr>
              <a:buSzPts val="1700"/>
              <a:buFont typeface="Arial"/>
              <a:buChar char="•"/>
              <a:defRPr/>
            </a:lvl8pPr>
            <a:lvl9pPr indent="-336550" lvl="8" marL="4114800" algn="l">
              <a:lnSpc>
                <a:spcPct val="100000"/>
              </a:lnSpc>
              <a:spcBef>
                <a:spcPts val="600"/>
              </a:spcBef>
              <a:spcAft>
                <a:spcPts val="600"/>
              </a:spcAft>
              <a:buClr>
                <a:schemeClr val="lt2"/>
              </a:buClr>
              <a:buSzPts val="1700"/>
              <a:buFont typeface="Arial"/>
              <a:buChar char="•"/>
              <a:defRPr/>
            </a:lvl9pPr>
          </a:lstStyle>
          <a:p/>
        </p:txBody>
      </p:sp>
      <p:sp>
        <p:nvSpPr>
          <p:cNvPr id="33" name="Google Shape;33;p24"/>
          <p:cNvSpPr txBox="1"/>
          <p:nvPr>
            <p:ph idx="2" type="body"/>
          </p:nvPr>
        </p:nvSpPr>
        <p:spPr>
          <a:xfrm>
            <a:off x="4800600" y="1600200"/>
            <a:ext cx="3733800" cy="411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34" name="Google Shape;34;p24"/>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4"/>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4"/>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5"/>
          <p:cNvSpPr txBox="1"/>
          <p:nvPr>
            <p:ph idx="1" type="body"/>
          </p:nvPr>
        </p:nvSpPr>
        <p:spPr>
          <a:xfrm>
            <a:off x="4800600" y="2209800"/>
            <a:ext cx="3733800" cy="3505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40" name="Google Shape;40;p25"/>
          <p:cNvSpPr txBox="1"/>
          <p:nvPr>
            <p:ph idx="2" type="body"/>
          </p:nvPr>
        </p:nvSpPr>
        <p:spPr>
          <a:xfrm>
            <a:off x="609600" y="2209800"/>
            <a:ext cx="3733800" cy="3505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41" name="Google Shape;41;p25"/>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3000"/>
              <a:buFont typeface="Arial Narrow"/>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5"/>
          <p:cNvSpPr txBox="1"/>
          <p:nvPr>
            <p:ph idx="3" type="body"/>
          </p:nvPr>
        </p:nvSpPr>
        <p:spPr>
          <a:xfrm>
            <a:off x="609600" y="1600199"/>
            <a:ext cx="3733800" cy="57467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b="0" i="0" sz="1700">
                <a:solidFill>
                  <a:schemeClr val="lt2"/>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43" name="Google Shape;43;p25"/>
          <p:cNvSpPr txBox="1"/>
          <p:nvPr>
            <p:ph idx="4" type="body"/>
          </p:nvPr>
        </p:nvSpPr>
        <p:spPr>
          <a:xfrm>
            <a:off x="4800600" y="1600199"/>
            <a:ext cx="3733800" cy="574675"/>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40"/>
              </a:spcBef>
              <a:spcAft>
                <a:spcPts val="0"/>
              </a:spcAft>
              <a:buSzPts val="1700"/>
              <a:buNone/>
              <a:defRPr b="0" i="0" sz="1700">
                <a:solidFill>
                  <a:schemeClr val="lt2"/>
                </a:solidFill>
              </a:defRPr>
            </a:lvl1pPr>
            <a:lvl2pPr indent="-228600" lvl="1" marL="914400" algn="l">
              <a:lnSpc>
                <a:spcPct val="100000"/>
              </a:lnSpc>
              <a:spcBef>
                <a:spcPts val="600"/>
              </a:spcBef>
              <a:spcAft>
                <a:spcPts val="0"/>
              </a:spcAft>
              <a:buSzPts val="2000"/>
              <a:buNone/>
              <a:defRPr b="1" sz="2000"/>
            </a:lvl2pPr>
            <a:lvl3pPr indent="-228600" lvl="2" marL="1371600" algn="l">
              <a:lnSpc>
                <a:spcPct val="100000"/>
              </a:lnSpc>
              <a:spcBef>
                <a:spcPts val="600"/>
              </a:spcBef>
              <a:spcAft>
                <a:spcPts val="0"/>
              </a:spcAft>
              <a:buSzPts val="1800"/>
              <a:buNone/>
              <a:defRPr b="1" sz="1800"/>
            </a:lvl3pPr>
            <a:lvl4pPr indent="-228600" lvl="3" marL="1828800" algn="l">
              <a:lnSpc>
                <a:spcPct val="100000"/>
              </a:lnSpc>
              <a:spcBef>
                <a:spcPts val="600"/>
              </a:spcBef>
              <a:spcAft>
                <a:spcPts val="0"/>
              </a:spcAft>
              <a:buSzPts val="1600"/>
              <a:buNone/>
              <a:defRPr b="1" sz="1600"/>
            </a:lvl4pPr>
            <a:lvl5pPr indent="-228600" lvl="4" marL="2286000" algn="l">
              <a:lnSpc>
                <a:spcPct val="100000"/>
              </a:lnSpc>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44" name="Google Shape;44;p25"/>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5"/>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5"/>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6"/>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6"/>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6"/>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7"/>
          <p:cNvSpPr txBox="1"/>
          <p:nvPr>
            <p:ph idx="1" type="body"/>
          </p:nvPr>
        </p:nvSpPr>
        <p:spPr>
          <a:xfrm>
            <a:off x="3962400" y="1447800"/>
            <a:ext cx="4648200" cy="426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54" name="Google Shape;54;p27"/>
          <p:cNvSpPr txBox="1"/>
          <p:nvPr>
            <p:ph type="title"/>
          </p:nvPr>
        </p:nvSpPr>
        <p:spPr>
          <a:xfrm>
            <a:off x="612648" y="1447800"/>
            <a:ext cx="2971800" cy="10972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Font typeface="Arial Narrow"/>
              <a:buNone/>
              <a:defRPr b="0" i="0" sz="1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7"/>
          <p:cNvSpPr txBox="1"/>
          <p:nvPr>
            <p:ph idx="2" type="body"/>
          </p:nvPr>
        </p:nvSpPr>
        <p:spPr>
          <a:xfrm>
            <a:off x="612648" y="2547891"/>
            <a:ext cx="2971800" cy="3167109"/>
          </a:xfrm>
          <a:prstGeom prst="rect">
            <a:avLst/>
          </a:prstGeom>
          <a:noFill/>
          <a:ln>
            <a:noFill/>
          </a:ln>
        </p:spPr>
        <p:txBody>
          <a:bodyPr anchorCtr="0" anchor="t" bIns="45700" lIns="91425" spcFirstLastPara="1" rIns="91425" wrap="square" tIns="9125">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56" name="Google Shape;56;p27"/>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7"/>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7"/>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59" name="Shape 59"/>
        <p:cNvGrpSpPr/>
        <p:nvPr/>
      </p:nvGrpSpPr>
      <p:grpSpPr>
        <a:xfrm>
          <a:off x="0" y="0"/>
          <a:ext cx="0" cy="0"/>
          <a:chOff x="0" y="0"/>
          <a:chExt cx="0" cy="0"/>
        </a:xfrm>
      </p:grpSpPr>
      <p:pic>
        <p:nvPicPr>
          <p:cNvPr descr="horizon.png" id="60" name="Google Shape;60;p2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1" name="Google Shape;61;p28"/>
          <p:cNvSpPr txBox="1"/>
          <p:nvPr>
            <p:ph type="title"/>
          </p:nvPr>
        </p:nvSpPr>
        <p:spPr>
          <a:xfrm>
            <a:off x="609600" y="1447800"/>
            <a:ext cx="2971800" cy="10972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Font typeface="Arial Narrow"/>
              <a:buNone/>
              <a:defRPr b="0" i="0" sz="18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8"/>
          <p:cNvSpPr/>
          <p:nvPr>
            <p:ph idx="2" type="pic"/>
          </p:nvPr>
        </p:nvSpPr>
        <p:spPr>
          <a:xfrm>
            <a:off x="4657344" y="1447800"/>
            <a:ext cx="3419856" cy="3474720"/>
          </a:xfrm>
          <a:prstGeom prst="rect">
            <a:avLst/>
          </a:prstGeom>
          <a:noFill/>
          <a:ln>
            <a:noFill/>
          </a:ln>
        </p:spPr>
      </p:sp>
      <p:sp>
        <p:nvSpPr>
          <p:cNvPr id="63" name="Google Shape;63;p28"/>
          <p:cNvSpPr txBox="1"/>
          <p:nvPr>
            <p:ph idx="1" type="body"/>
          </p:nvPr>
        </p:nvSpPr>
        <p:spPr>
          <a:xfrm>
            <a:off x="609600" y="2547890"/>
            <a:ext cx="2971800" cy="2405109"/>
          </a:xfrm>
          <a:prstGeom prst="rect">
            <a:avLst/>
          </a:prstGeom>
          <a:noFill/>
          <a:ln>
            <a:noFill/>
          </a:ln>
        </p:spPr>
        <p:txBody>
          <a:bodyPr anchorCtr="0" anchor="t" bIns="45700" lIns="91425" spcFirstLastPara="1" rIns="91425" wrap="square" tIns="9125">
            <a:normAutofit/>
          </a:bodyPr>
          <a:lstStyle>
            <a:lvl1pPr indent="-228600" lvl="0" marL="457200" algn="l">
              <a:lnSpc>
                <a:spcPct val="100000"/>
              </a:lnSpc>
              <a:spcBef>
                <a:spcPts val="280"/>
              </a:spcBef>
              <a:spcAft>
                <a:spcPts val="0"/>
              </a:spcAft>
              <a:buSzPts val="1400"/>
              <a:buNone/>
              <a:defRPr sz="1400"/>
            </a:lvl1pPr>
            <a:lvl2pPr indent="-228600" lvl="1" marL="914400" algn="l">
              <a:lnSpc>
                <a:spcPct val="100000"/>
              </a:lnSpc>
              <a:spcBef>
                <a:spcPts val="600"/>
              </a:spcBef>
              <a:spcAft>
                <a:spcPts val="0"/>
              </a:spcAft>
              <a:buSzPts val="1200"/>
              <a:buNone/>
              <a:defRPr sz="1200"/>
            </a:lvl2pPr>
            <a:lvl3pPr indent="-228600" lvl="2" marL="1371600" algn="l">
              <a:lnSpc>
                <a:spcPct val="100000"/>
              </a:lnSpc>
              <a:spcBef>
                <a:spcPts val="600"/>
              </a:spcBef>
              <a:spcAft>
                <a:spcPts val="0"/>
              </a:spcAft>
              <a:buSzPts val="1000"/>
              <a:buNone/>
              <a:defRPr sz="1000"/>
            </a:lvl3pPr>
            <a:lvl4pPr indent="-228600" lvl="3" marL="1828800" algn="l">
              <a:lnSpc>
                <a:spcPct val="100000"/>
              </a:lnSpc>
              <a:spcBef>
                <a:spcPts val="600"/>
              </a:spcBef>
              <a:spcAft>
                <a:spcPts val="0"/>
              </a:spcAft>
              <a:buSzPts val="900"/>
              <a:buNone/>
              <a:defRPr sz="900"/>
            </a:lvl4pPr>
            <a:lvl5pPr indent="-228600" lvl="4" marL="2286000" algn="l">
              <a:lnSpc>
                <a:spcPct val="100000"/>
              </a:lnSpc>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64" name="Google Shape;64;p28"/>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8"/>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8"/>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7" name="Shape 67"/>
        <p:cNvGrpSpPr/>
        <p:nvPr/>
      </p:nvGrpSpPr>
      <p:grpSpPr>
        <a:xfrm>
          <a:off x="0" y="0"/>
          <a:ext cx="0" cy="0"/>
          <a:chOff x="0" y="0"/>
          <a:chExt cx="0" cy="0"/>
        </a:xfrm>
      </p:grpSpPr>
      <p:sp>
        <p:nvSpPr>
          <p:cNvPr id="68" name="Google Shape;68;p29"/>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9"/>
          <p:cNvSpPr txBox="1"/>
          <p:nvPr>
            <p:ph idx="1" type="body"/>
          </p:nvPr>
        </p:nvSpPr>
        <p:spPr>
          <a:xfrm rot="5400000">
            <a:off x="2309019" y="-99218"/>
            <a:ext cx="4525963" cy="7924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70" name="Google Shape;70;p2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B3B3B"/>
            </a:gs>
            <a:gs pos="31000">
              <a:schemeClr val="dk1"/>
            </a:gs>
            <a:gs pos="100000">
              <a:schemeClr val="dk1"/>
            </a:gs>
          </a:gsLst>
          <a:lin ang="5400000" scaled="0"/>
        </a:gradFill>
      </p:bgPr>
    </p:bg>
    <p:spTree>
      <p:nvGrpSpPr>
        <p:cNvPr id="5" name="Shape 5"/>
        <p:cNvGrpSpPr/>
        <p:nvPr/>
      </p:nvGrpSpPr>
      <p:grpSpPr>
        <a:xfrm>
          <a:off x="0" y="0"/>
          <a:ext cx="0" cy="0"/>
          <a:chOff x="0" y="0"/>
          <a:chExt cx="0" cy="0"/>
        </a:xfrm>
      </p:grpSpPr>
      <p:pic>
        <p:nvPicPr>
          <p:cNvPr descr="horizon.png" id="6" name="Google Shape;6;p1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Google Shape;7;p19"/>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000"/>
              <a:buFont typeface="Arial Narrow"/>
              <a:buNone/>
              <a:defRPr b="0" i="0" sz="3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8" name="Google Shape;8;p19"/>
          <p:cNvSpPr txBox="1"/>
          <p:nvPr>
            <p:ph idx="1" type="body"/>
          </p:nvPr>
        </p:nvSpPr>
        <p:spPr>
          <a:xfrm>
            <a:off x="609600" y="1600200"/>
            <a:ext cx="7924800" cy="4525963"/>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00000"/>
              </a:lnSpc>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 name="Google Shape;9;p1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9pPr>
          </a:lstStyle>
          <a:p/>
        </p:txBody>
      </p:sp>
      <p:sp>
        <p:nvSpPr>
          <p:cNvPr id="10" name="Google Shape;10;p1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Narrow"/>
                <a:ea typeface="Arial Narrow"/>
                <a:cs typeface="Arial Narrow"/>
                <a:sym typeface="Arial Narrow"/>
              </a:defRPr>
            </a:lvl9pPr>
          </a:lstStyle>
          <a:p/>
        </p:txBody>
      </p:sp>
      <p:sp>
        <p:nvSpPr>
          <p:cNvPr id="11" name="Google Shape;11;p1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None/>
            </a:pPr>
            <a:r>
              <a:rPr lang="en-GB" sz="2800"/>
              <a:t>YEAR 11 REVISION INFORMATION</a:t>
            </a:r>
            <a:endParaRPr sz="2800"/>
          </a:p>
        </p:txBody>
      </p:sp>
      <p:sp>
        <p:nvSpPr>
          <p:cNvPr id="84" name="Google Shape;84;p1"/>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WELCOME TO MATHS</a:t>
            </a:r>
            <a:endParaRPr sz="6000"/>
          </a:p>
        </p:txBody>
      </p:sp>
      <p:pic>
        <p:nvPicPr>
          <p:cNvPr descr="C:\Users\mfreeman.ACLEHS\AppData\Local\Microsoft\Windows\Temporary Internet Files\Content.IE5\Z26MIGLY\mathematics[1].jpg" id="85" name="Google Shape;85;p1"/>
          <p:cNvPicPr preferRelativeResize="0"/>
          <p:nvPr/>
        </p:nvPicPr>
        <p:blipFill rotWithShape="1">
          <a:blip r:embed="rId3">
            <a:alphaModFix/>
          </a:blip>
          <a:srcRect b="0" l="0" r="0" t="0"/>
          <a:stretch/>
        </p:blipFill>
        <p:spPr>
          <a:xfrm>
            <a:off x="467544" y="4725144"/>
            <a:ext cx="1989878" cy="1488777"/>
          </a:xfrm>
          <a:prstGeom prst="rect">
            <a:avLst/>
          </a:prstGeom>
          <a:noFill/>
          <a:ln>
            <a:noFill/>
          </a:ln>
        </p:spPr>
      </p:pic>
      <p:pic>
        <p:nvPicPr>
          <p:cNvPr descr="C:\Users\mfreeman.ACLEHS\AppData\Local\Microsoft\Windows\Temporary Internet Files\Content.IE5\02TZX5Z4\mathematics.preview[1].jpg" id="86" name="Google Shape;86;p1"/>
          <p:cNvPicPr preferRelativeResize="0"/>
          <p:nvPr/>
        </p:nvPicPr>
        <p:blipFill rotWithShape="1">
          <a:blip r:embed="rId4">
            <a:alphaModFix/>
          </a:blip>
          <a:srcRect b="0" l="0" r="0" t="0"/>
          <a:stretch/>
        </p:blipFill>
        <p:spPr>
          <a:xfrm>
            <a:off x="7092280" y="4725144"/>
            <a:ext cx="1628800" cy="162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Arial Narrow"/>
              <a:buNone/>
            </a:pPr>
            <a:r>
              <a:rPr lang="en-GB" sz="4400"/>
              <a:t>IN HOUSE REVISION SESSIONS</a:t>
            </a:r>
            <a:br>
              <a:rPr lang="en-GB" sz="4400"/>
            </a:br>
            <a:endParaRPr sz="2800"/>
          </a:p>
        </p:txBody>
      </p:sp>
      <p:sp>
        <p:nvSpPr>
          <p:cNvPr id="146" name="Google Shape;146;p15"/>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3200"/>
              <a:buChar char="•"/>
            </a:pPr>
            <a:r>
              <a:rPr lang="en-GB" sz="3200"/>
              <a:t>The Maths department staff regularly give up their time to help students on an ad hoc basis.</a:t>
            </a:r>
            <a:endParaRPr/>
          </a:p>
          <a:p>
            <a:pPr indent="-342900" lvl="0" marL="342900" rtl="0" algn="l">
              <a:lnSpc>
                <a:spcPct val="100000"/>
              </a:lnSpc>
              <a:spcBef>
                <a:spcPts val="1240"/>
              </a:spcBef>
              <a:spcAft>
                <a:spcPts val="0"/>
              </a:spcAft>
              <a:buSzPts val="3200"/>
              <a:buChar char="•"/>
            </a:pPr>
            <a:r>
              <a:rPr lang="en-GB" sz="3200"/>
              <a:t>In addition, we provide the opportunity for students to attend a number of sessions throughout the week.</a:t>
            </a:r>
            <a:endParaRPr/>
          </a:p>
          <a:p>
            <a:pPr indent="-342900" lvl="0" marL="342900" rtl="0" algn="l">
              <a:lnSpc>
                <a:spcPct val="100000"/>
              </a:lnSpc>
              <a:spcBef>
                <a:spcPts val="1240"/>
              </a:spcBef>
              <a:spcAft>
                <a:spcPts val="0"/>
              </a:spcAft>
              <a:buSzPts val="3200"/>
              <a:buChar char="•"/>
            </a:pPr>
            <a:r>
              <a:rPr lang="en-GB" sz="3200"/>
              <a:t>We also provide period 6 Tuesday sessions for selected students where exam questions are presented in a WTM style.</a:t>
            </a:r>
            <a:endParaRPr sz="3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THE EXAM - REMINDER</a:t>
            </a:r>
            <a:endParaRPr sz="6000"/>
          </a:p>
        </p:txBody>
      </p:sp>
      <p:sp>
        <p:nvSpPr>
          <p:cNvPr id="152" name="Google Shape;152;p16"/>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000"/>
              <a:buChar char="•"/>
            </a:pPr>
            <a:r>
              <a:rPr lang="en-GB" sz="2000"/>
              <a:t>The exams comprise 3 papers, 1 non-calculator and two calculator.</a:t>
            </a:r>
            <a:endParaRPr/>
          </a:p>
          <a:p>
            <a:pPr indent="-342900" lvl="0" marL="342900" rtl="0" algn="l">
              <a:lnSpc>
                <a:spcPct val="100000"/>
              </a:lnSpc>
              <a:spcBef>
                <a:spcPts val="1000"/>
              </a:spcBef>
              <a:spcAft>
                <a:spcPts val="0"/>
              </a:spcAft>
              <a:buSzPts val="2000"/>
              <a:buChar char="•"/>
            </a:pPr>
            <a:r>
              <a:rPr lang="en-GB" sz="2000"/>
              <a:t>Each paper is worth 80 marks and lasts for 90 minutes.</a:t>
            </a:r>
            <a:endParaRPr/>
          </a:p>
          <a:p>
            <a:pPr indent="-342900" lvl="0" marL="342900" rtl="0" algn="l">
              <a:lnSpc>
                <a:spcPct val="100000"/>
              </a:lnSpc>
              <a:spcBef>
                <a:spcPts val="1000"/>
              </a:spcBef>
              <a:spcAft>
                <a:spcPts val="0"/>
              </a:spcAft>
              <a:buSzPts val="2000"/>
              <a:buChar char="•"/>
            </a:pPr>
            <a:r>
              <a:rPr lang="en-GB" sz="2000"/>
              <a:t>Students should have their own Maths equipment including a scientific calculator. This is so they are familiar with how these things work since invigilators cannot help with these, and we cannot guarantee enough equipment for everybody in the exam.</a:t>
            </a:r>
            <a:endParaRPr/>
          </a:p>
          <a:p>
            <a:pPr indent="-342900" lvl="0" marL="342900" rtl="0" algn="l">
              <a:lnSpc>
                <a:spcPct val="100000"/>
              </a:lnSpc>
              <a:spcBef>
                <a:spcPts val="1000"/>
              </a:spcBef>
              <a:spcAft>
                <a:spcPts val="0"/>
              </a:spcAft>
              <a:buSzPts val="2000"/>
              <a:buChar char="•"/>
            </a:pPr>
            <a:r>
              <a:rPr lang="en-GB" sz="2000"/>
              <a:t>It’s good practice to skim the paper first and then to start with easy questions to help settle nerves and get the exam underway.</a:t>
            </a:r>
            <a:endParaRPr/>
          </a:p>
          <a:p>
            <a:pPr indent="-342900" lvl="0" marL="342900" rtl="0" algn="l">
              <a:lnSpc>
                <a:spcPct val="100000"/>
              </a:lnSpc>
              <a:spcBef>
                <a:spcPts val="1000"/>
              </a:spcBef>
              <a:spcAft>
                <a:spcPts val="0"/>
              </a:spcAft>
              <a:buSzPts val="2000"/>
              <a:buChar char="•"/>
            </a:pPr>
            <a:r>
              <a:rPr lang="en-GB" sz="2000"/>
              <a:t>Never sit and do nothing. Spare time should always be used to gain more marks and check answers.</a:t>
            </a:r>
            <a:endParaRPr/>
          </a:p>
          <a:p>
            <a:pPr indent="-342900" lvl="0" marL="342900" rtl="0" algn="l">
              <a:lnSpc>
                <a:spcPct val="100000"/>
              </a:lnSpc>
              <a:spcBef>
                <a:spcPts val="1000"/>
              </a:spcBef>
              <a:spcAft>
                <a:spcPts val="0"/>
              </a:spcAft>
              <a:buSzPts val="2000"/>
              <a:buChar char="•"/>
            </a:pPr>
            <a:r>
              <a:rPr lang="en-GB" sz="2000"/>
              <a:t>Have a go. You cannot lose marks, they can only be gained.</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107504" y="274638"/>
            <a:ext cx="8784976" cy="178621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5400"/>
              <a:buFont typeface="Arial Narrow"/>
              <a:buNone/>
            </a:pPr>
            <a:r>
              <a:rPr lang="en-GB" sz="5400"/>
              <a:t>USEFUL RESOURCES SHEET </a:t>
            </a:r>
            <a:r>
              <a:rPr lang="en-GB" sz="4000"/>
              <a:t>(AVAILABLE VIA GOOGLE CLASSROOM).</a:t>
            </a:r>
            <a:endParaRPr sz="4000"/>
          </a:p>
        </p:txBody>
      </p:sp>
      <p:pic>
        <p:nvPicPr>
          <p:cNvPr id="158" name="Google Shape;158;p17"/>
          <p:cNvPicPr preferRelativeResize="0"/>
          <p:nvPr>
            <p:ph idx="1" type="body"/>
          </p:nvPr>
        </p:nvPicPr>
        <p:blipFill rotWithShape="1">
          <a:blip r:embed="rId3">
            <a:alphaModFix/>
          </a:blip>
          <a:srcRect b="13555" l="23750" r="27688" t="19944"/>
          <a:stretch/>
        </p:blipFill>
        <p:spPr>
          <a:xfrm>
            <a:off x="2051720" y="2060848"/>
            <a:ext cx="4464496" cy="45851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8"/>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700"/>
              <a:buNone/>
            </a:pPr>
            <a:r>
              <a:t/>
            </a:r>
            <a:endParaRPr/>
          </a:p>
        </p:txBody>
      </p:sp>
      <p:sp>
        <p:nvSpPr>
          <p:cNvPr id="164" name="Google Shape;164;p18"/>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7200"/>
              <a:buFont typeface="Arial Narrow"/>
              <a:buNone/>
            </a:pPr>
            <a:r>
              <a:rPr lang="en-GB" sz="7200"/>
              <a:t>THANK YOU!</a:t>
            </a:r>
            <a:endParaRPr sz="7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3000"/>
              <a:buFont typeface="Arial Narrow"/>
              <a:buNone/>
            </a:pPr>
            <a:r>
              <a:rPr lang="en-GB"/>
              <a:t>AIMS OF THIS POWERPOINT</a:t>
            </a:r>
            <a:endParaRPr/>
          </a:p>
        </p:txBody>
      </p:sp>
      <p:sp>
        <p:nvSpPr>
          <p:cNvPr id="92" name="Google Shape;92;p2"/>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2800"/>
              <a:buChar char="•"/>
            </a:pPr>
            <a:r>
              <a:rPr lang="en-GB" sz="2800"/>
              <a:t>The main aim of this session is to re-familiarise yourselves with the various resources available to you during your revision for your Maths GCSE exam.</a:t>
            </a:r>
            <a:endParaRPr/>
          </a:p>
          <a:p>
            <a:pPr indent="-342900" lvl="0" marL="342900" rtl="0" algn="l">
              <a:lnSpc>
                <a:spcPct val="100000"/>
              </a:lnSpc>
              <a:spcBef>
                <a:spcPts val="1160"/>
              </a:spcBef>
              <a:spcAft>
                <a:spcPts val="0"/>
              </a:spcAft>
              <a:buSzPts val="2800"/>
              <a:buChar char="•"/>
            </a:pPr>
            <a:r>
              <a:rPr lang="en-GB" sz="2800"/>
              <a:t>During the session, various websites and other resources will be highlighted and login information will be provided. </a:t>
            </a:r>
            <a:endParaRPr/>
          </a:p>
          <a:p>
            <a:pPr indent="-342900" lvl="0" marL="342900" rtl="0" algn="l">
              <a:lnSpc>
                <a:spcPct val="100000"/>
              </a:lnSpc>
              <a:spcBef>
                <a:spcPts val="1160"/>
              </a:spcBef>
              <a:spcAft>
                <a:spcPts val="0"/>
              </a:spcAft>
              <a:buSzPts val="2800"/>
              <a:buChar char="•"/>
            </a:pPr>
            <a:r>
              <a:rPr lang="en-GB" sz="2800"/>
              <a:t>All resources will be available from the “Revision Folder”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MATHSWATCH</a:t>
            </a:r>
            <a:endParaRPr/>
          </a:p>
        </p:txBody>
      </p:sp>
      <p:pic>
        <p:nvPicPr>
          <p:cNvPr id="98" name="Google Shape;98;p5"/>
          <p:cNvPicPr preferRelativeResize="0"/>
          <p:nvPr/>
        </p:nvPicPr>
        <p:blipFill rotWithShape="1">
          <a:blip r:embed="rId3">
            <a:alphaModFix/>
          </a:blip>
          <a:srcRect b="78406" l="573" r="74633" t="12612"/>
          <a:stretch/>
        </p:blipFill>
        <p:spPr>
          <a:xfrm>
            <a:off x="202285" y="1633610"/>
            <a:ext cx="2880320" cy="1296144"/>
          </a:xfrm>
          <a:prstGeom prst="rect">
            <a:avLst/>
          </a:prstGeom>
          <a:noFill/>
          <a:ln>
            <a:noFill/>
          </a:ln>
        </p:spPr>
      </p:pic>
      <p:sp>
        <p:nvSpPr>
          <p:cNvPr id="99" name="Google Shape;99;p5"/>
          <p:cNvSpPr txBox="1"/>
          <p:nvPr/>
        </p:nvSpPr>
        <p:spPr>
          <a:xfrm>
            <a:off x="3228109" y="1849582"/>
            <a:ext cx="5444836" cy="4114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lt2"/>
              </a:buClr>
              <a:buSzPts val="2800"/>
              <a:buFont typeface="Arial"/>
              <a:buChar char="•"/>
            </a:pPr>
            <a:r>
              <a:rPr b="0" i="0" lang="en-GB" sz="2800" u="none" cap="none" strike="noStrike">
                <a:solidFill>
                  <a:schemeClr val="lt1"/>
                </a:solidFill>
                <a:latin typeface="Arial Narrow"/>
                <a:ea typeface="Arial Narrow"/>
                <a:cs typeface="Arial Narrow"/>
                <a:sym typeface="Arial Narrow"/>
              </a:rPr>
              <a:t>Regularly used to aid the recall of core concepts as well as support the development of new material</a:t>
            </a:r>
            <a:endParaRPr b="0" i="0" sz="1700" u="none" cap="none" strike="noStrike">
              <a:solidFill>
                <a:schemeClr val="lt1"/>
              </a:solidFill>
              <a:latin typeface="Arial Narrow"/>
              <a:ea typeface="Arial Narrow"/>
              <a:cs typeface="Arial Narrow"/>
              <a:sym typeface="Arial Narrow"/>
            </a:endParaRPr>
          </a:p>
          <a:p>
            <a:pPr indent="-342900" lvl="0" marL="342900" marR="0" rtl="0" algn="l">
              <a:lnSpc>
                <a:spcPct val="100000"/>
              </a:lnSpc>
              <a:spcBef>
                <a:spcPts val="1160"/>
              </a:spcBef>
              <a:spcAft>
                <a:spcPts val="0"/>
              </a:spcAft>
              <a:buClr>
                <a:schemeClr val="lt2"/>
              </a:buClr>
              <a:buSzPts val="2800"/>
              <a:buFont typeface="Arial"/>
              <a:buChar char="•"/>
            </a:pPr>
            <a:r>
              <a:rPr b="0" i="0" lang="en-GB" sz="2800" u="none" cap="none" strike="noStrike">
                <a:solidFill>
                  <a:schemeClr val="lt1"/>
                </a:solidFill>
                <a:latin typeface="Arial Narrow"/>
                <a:ea typeface="Arial Narrow"/>
                <a:cs typeface="Arial Narrow"/>
                <a:sym typeface="Arial Narrow"/>
              </a:rPr>
              <a:t>Questions follow the same style as the GCSE papers</a:t>
            </a:r>
            <a:endParaRPr/>
          </a:p>
          <a:p>
            <a:pPr indent="-342900" lvl="0" marL="342900" marR="0" rtl="0" algn="l">
              <a:lnSpc>
                <a:spcPct val="100000"/>
              </a:lnSpc>
              <a:spcBef>
                <a:spcPts val="1160"/>
              </a:spcBef>
              <a:spcAft>
                <a:spcPts val="0"/>
              </a:spcAft>
              <a:buClr>
                <a:schemeClr val="lt2"/>
              </a:buClr>
              <a:buSzPts val="2800"/>
              <a:buFont typeface="Arial"/>
              <a:buChar char="•"/>
            </a:pPr>
            <a:r>
              <a:rPr b="0" i="0" lang="en-GB" sz="2800" u="none" cap="none" strike="noStrike">
                <a:solidFill>
                  <a:schemeClr val="lt1"/>
                </a:solidFill>
                <a:latin typeface="Arial Narrow"/>
                <a:ea typeface="Arial Narrow"/>
                <a:cs typeface="Arial Narrow"/>
                <a:sym typeface="Arial Narrow"/>
              </a:rPr>
              <a:t>Longer support videos or ‘one minute maths’ videos for a quick reminder.</a:t>
            </a:r>
            <a:endParaRPr/>
          </a:p>
          <a:p>
            <a:pPr indent="-165100" lvl="0" marL="342900" marR="0" rtl="0" algn="l">
              <a:lnSpc>
                <a:spcPct val="100000"/>
              </a:lnSpc>
              <a:spcBef>
                <a:spcPts val="1160"/>
              </a:spcBef>
              <a:spcAft>
                <a:spcPts val="0"/>
              </a:spcAft>
              <a:buClr>
                <a:schemeClr val="lt2"/>
              </a:buClr>
              <a:buSzPts val="2800"/>
              <a:buFont typeface="Arial"/>
              <a:buNone/>
            </a:pPr>
            <a:r>
              <a:t/>
            </a:r>
            <a:endParaRPr b="0" i="0" sz="17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1160"/>
              </a:spcBef>
              <a:spcAft>
                <a:spcPts val="0"/>
              </a:spcAft>
              <a:buClr>
                <a:schemeClr val="lt2"/>
              </a:buClr>
              <a:buSzPts val="28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100" name="Google Shape;100;p5"/>
          <p:cNvSpPr txBox="1"/>
          <p:nvPr>
            <p:ph idx="1" type="body"/>
          </p:nvPr>
        </p:nvSpPr>
        <p:spPr>
          <a:xfrm>
            <a:off x="202285" y="2065554"/>
            <a:ext cx="3275206" cy="41148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SzPts val="1800"/>
              <a:buNone/>
            </a:pPr>
            <a:r>
              <a:t/>
            </a:r>
            <a:endParaRPr/>
          </a:p>
        </p:txBody>
      </p:sp>
      <p:pic>
        <p:nvPicPr>
          <p:cNvPr id="101" name="Google Shape;101;p5"/>
          <p:cNvPicPr preferRelativeResize="0"/>
          <p:nvPr/>
        </p:nvPicPr>
        <p:blipFill rotWithShape="1">
          <a:blip r:embed="rId4">
            <a:alphaModFix/>
          </a:blip>
          <a:srcRect b="0" l="0" r="0" t="0"/>
          <a:stretch/>
        </p:blipFill>
        <p:spPr>
          <a:xfrm>
            <a:off x="202285" y="3309423"/>
            <a:ext cx="3025824" cy="24912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1"/>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KERBOODLE</a:t>
            </a:r>
            <a:endParaRPr sz="6000"/>
          </a:p>
        </p:txBody>
      </p:sp>
      <p:sp>
        <p:nvSpPr>
          <p:cNvPr id="107" name="Google Shape;107;p31"/>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lnSpc>
                <a:spcPct val="100000"/>
              </a:lnSpc>
              <a:spcBef>
                <a:spcPts val="0"/>
              </a:spcBef>
              <a:spcAft>
                <a:spcPts val="0"/>
              </a:spcAft>
              <a:buSzPct val="100000"/>
              <a:buChar char="•"/>
            </a:pPr>
            <a:r>
              <a:rPr lang="en-GB" sz="2400"/>
              <a:t>This is a website that the school subscribes to that gives all GCSE students access to their actual textbooks, live online. This means that students can access any page of their textbook as well as many linked resources including video clips that explain strategies and concepts clearly.</a:t>
            </a:r>
            <a:endParaRPr/>
          </a:p>
          <a:p>
            <a:pPr indent="-342900" lvl="0" marL="342900" rtl="0" algn="l">
              <a:lnSpc>
                <a:spcPct val="100000"/>
              </a:lnSpc>
              <a:spcBef>
                <a:spcPts val="1044"/>
              </a:spcBef>
              <a:spcAft>
                <a:spcPts val="0"/>
              </a:spcAft>
              <a:buSzPct val="100000"/>
              <a:buChar char="•"/>
            </a:pPr>
            <a:r>
              <a:rPr lang="en-GB" sz="2400"/>
              <a:t>The books include the solutions to all problems.</a:t>
            </a:r>
            <a:endParaRPr/>
          </a:p>
          <a:p>
            <a:pPr indent="-342900" lvl="0" marL="342900" rtl="0" algn="l">
              <a:lnSpc>
                <a:spcPct val="100000"/>
              </a:lnSpc>
              <a:spcBef>
                <a:spcPts val="1044"/>
              </a:spcBef>
              <a:spcAft>
                <a:spcPts val="0"/>
              </a:spcAft>
              <a:buSzPct val="100000"/>
              <a:buChar char="•"/>
            </a:pPr>
            <a:r>
              <a:rPr lang="en-GB" sz="2400"/>
              <a:t>There is also a homework book online, useful for extra practice.</a:t>
            </a:r>
            <a:endParaRPr/>
          </a:p>
          <a:p>
            <a:pPr indent="-342900" lvl="0" marL="342900" rtl="0" algn="l">
              <a:lnSpc>
                <a:spcPct val="100000"/>
              </a:lnSpc>
              <a:spcBef>
                <a:spcPts val="1044"/>
              </a:spcBef>
              <a:spcAft>
                <a:spcPts val="0"/>
              </a:spcAft>
              <a:buSzPct val="100000"/>
              <a:buChar char="•"/>
            </a:pPr>
            <a:r>
              <a:rPr lang="en-GB" sz="2400"/>
              <a:t>Each exercise page of the text books has 4 digit references to MyMaths activities for further explanation and practice.</a:t>
            </a:r>
            <a:endParaRPr/>
          </a:p>
          <a:p>
            <a:pPr indent="-342900" lvl="0" marL="342900" rtl="0" algn="l">
              <a:lnSpc>
                <a:spcPct val="100000"/>
              </a:lnSpc>
              <a:spcBef>
                <a:spcPts val="1044"/>
              </a:spcBef>
              <a:spcAft>
                <a:spcPts val="0"/>
              </a:spcAft>
              <a:buSzPct val="100000"/>
              <a:buChar char="•"/>
            </a:pPr>
            <a:r>
              <a:rPr lang="en-GB" sz="2400"/>
              <a:t>Students will also have links to Geography resources through the same login.</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latin typeface="Arial Narrow"/>
                <a:ea typeface="Arial Narrow"/>
                <a:cs typeface="Arial Narrow"/>
                <a:sym typeface="Arial Narrow"/>
              </a:rPr>
              <a:t>PIXL</a:t>
            </a:r>
            <a:endParaRPr sz="6000">
              <a:latin typeface="Arial Narrow"/>
              <a:ea typeface="Arial Narrow"/>
              <a:cs typeface="Arial Narrow"/>
              <a:sym typeface="Arial Narrow"/>
            </a:endParaRPr>
          </a:p>
        </p:txBody>
      </p:sp>
      <p:sp>
        <p:nvSpPr>
          <p:cNvPr id="113" name="Google Shape;113;p10"/>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Char char="•"/>
            </a:pPr>
            <a:r>
              <a:rPr lang="en-GB" sz="2100"/>
              <a:t>PiXL is an organisation set up by teachers for teachers. </a:t>
            </a:r>
            <a:endParaRPr/>
          </a:p>
          <a:p>
            <a:pPr indent="-342900" lvl="0" marL="342900" rtl="0" algn="l">
              <a:lnSpc>
                <a:spcPct val="100000"/>
              </a:lnSpc>
              <a:spcBef>
                <a:spcPts val="1020"/>
              </a:spcBef>
              <a:spcAft>
                <a:spcPts val="0"/>
              </a:spcAft>
              <a:buSzPts val="2100"/>
              <a:buChar char="•"/>
            </a:pPr>
            <a:r>
              <a:rPr lang="en-GB" sz="2100"/>
              <a:t>There is a wealth of resources they have developed for multiple subjects.</a:t>
            </a:r>
            <a:endParaRPr/>
          </a:p>
          <a:p>
            <a:pPr indent="-342900" lvl="0" marL="342900" rtl="0" algn="l">
              <a:lnSpc>
                <a:spcPct val="100000"/>
              </a:lnSpc>
              <a:spcBef>
                <a:spcPts val="1020"/>
              </a:spcBef>
              <a:spcAft>
                <a:spcPts val="0"/>
              </a:spcAft>
              <a:buSzPts val="2100"/>
              <a:buChar char="•"/>
            </a:pPr>
            <a:r>
              <a:rPr lang="en-GB" sz="2100"/>
              <a:t>They have also developed the “PiXL Maths App” which is downloadable on any Windows, Apple or Android device or desktop computer.</a:t>
            </a:r>
            <a:endParaRPr/>
          </a:p>
          <a:p>
            <a:pPr indent="-342900" lvl="0" marL="342900" rtl="0" algn="l">
              <a:lnSpc>
                <a:spcPct val="100000"/>
              </a:lnSpc>
              <a:spcBef>
                <a:spcPts val="1020"/>
              </a:spcBef>
              <a:spcAft>
                <a:spcPts val="0"/>
              </a:spcAft>
              <a:buSzPts val="2100"/>
              <a:buChar char="•"/>
            </a:pPr>
            <a:r>
              <a:rPr lang="en-GB" sz="2100"/>
              <a:t>EVERY student in the school has access to this.</a:t>
            </a:r>
            <a:endParaRPr/>
          </a:p>
          <a:p>
            <a:pPr indent="-342900" lvl="0" marL="342900" rtl="0" algn="l">
              <a:lnSpc>
                <a:spcPct val="100000"/>
              </a:lnSpc>
              <a:spcBef>
                <a:spcPts val="1020"/>
              </a:spcBef>
              <a:spcAft>
                <a:spcPts val="0"/>
              </a:spcAft>
              <a:buSzPts val="2100"/>
              <a:buChar char="•"/>
            </a:pPr>
            <a:r>
              <a:rPr lang="en-GB" sz="2100"/>
              <a:t>In particular, for year 11, there are “Walking Talking Mocks” (WTMs) which have past papers and videos of someone working through them.</a:t>
            </a:r>
            <a:endParaRPr/>
          </a:p>
          <a:p>
            <a:pPr indent="-342900" lvl="0" marL="342900" rtl="0" algn="l">
              <a:lnSpc>
                <a:spcPct val="100000"/>
              </a:lnSpc>
              <a:spcBef>
                <a:spcPts val="1020"/>
              </a:spcBef>
              <a:spcAft>
                <a:spcPts val="0"/>
              </a:spcAft>
              <a:buSzPts val="2100"/>
              <a:buChar char="•"/>
            </a:pPr>
            <a:r>
              <a:rPr lang="en-GB" sz="2100"/>
              <a:t>Besides this, there are tests, challenges and activities designed to help with any part of the curriculum, including a useful Arithmetic section.</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2"/>
          <p:cNvSpPr txBox="1"/>
          <p:nvPr>
            <p:ph type="title"/>
          </p:nvPr>
        </p:nvSpPr>
        <p:spPr>
          <a:xfrm>
            <a:off x="609600" y="0"/>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latin typeface="Arial Narrow"/>
                <a:ea typeface="Arial Narrow"/>
                <a:cs typeface="Arial Narrow"/>
                <a:sym typeface="Arial Narrow"/>
              </a:rPr>
              <a:t>DFM – Dr Frost Maths</a:t>
            </a:r>
            <a:endParaRPr sz="6000">
              <a:latin typeface="Arial Narrow"/>
              <a:ea typeface="Arial Narrow"/>
              <a:cs typeface="Arial Narrow"/>
              <a:sym typeface="Arial Narrow"/>
            </a:endParaRPr>
          </a:p>
        </p:txBody>
      </p:sp>
      <p:sp>
        <p:nvSpPr>
          <p:cNvPr id="119" name="Google Shape;119;p32"/>
          <p:cNvSpPr txBox="1"/>
          <p:nvPr>
            <p:ph idx="1" type="body"/>
          </p:nvPr>
        </p:nvSpPr>
        <p:spPr>
          <a:xfrm>
            <a:off x="609600" y="1461655"/>
            <a:ext cx="7924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100"/>
              <a:buChar char="•"/>
            </a:pPr>
            <a:r>
              <a:rPr lang="en-GB" sz="2100"/>
              <a:t>All pupils can register with their school email address, speak with Mr Scott if you need any support with this.  </a:t>
            </a:r>
            <a:endParaRPr/>
          </a:p>
          <a:p>
            <a:pPr indent="-342900" lvl="0" marL="342900" rtl="0" algn="l">
              <a:lnSpc>
                <a:spcPct val="100000"/>
              </a:lnSpc>
              <a:spcBef>
                <a:spcPts val="1020"/>
              </a:spcBef>
              <a:spcAft>
                <a:spcPts val="0"/>
              </a:spcAft>
              <a:buSzPts val="2100"/>
              <a:buChar char="•"/>
            </a:pPr>
            <a:r>
              <a:rPr lang="en-GB" sz="2100"/>
              <a:t>Topics broken down into small units</a:t>
            </a:r>
            <a:endParaRPr/>
          </a:p>
          <a:p>
            <a:pPr indent="-342900" lvl="0" marL="342900" rtl="0" algn="l">
              <a:lnSpc>
                <a:spcPct val="100000"/>
              </a:lnSpc>
              <a:spcBef>
                <a:spcPts val="1020"/>
              </a:spcBef>
              <a:spcAft>
                <a:spcPts val="0"/>
              </a:spcAft>
              <a:buSzPts val="2100"/>
              <a:buChar char="•"/>
            </a:pPr>
            <a:r>
              <a:rPr lang="en-GB" sz="2100"/>
              <a:t>Pupils have the ability to focus their revision exactly where it is needed, whether that need is key skill practice, problem solving or exam questions.</a:t>
            </a:r>
            <a:endParaRPr/>
          </a:p>
          <a:p>
            <a:pPr indent="-342900" lvl="0" marL="342900" rtl="0" algn="l">
              <a:lnSpc>
                <a:spcPct val="100000"/>
              </a:lnSpc>
              <a:spcBef>
                <a:spcPts val="1020"/>
              </a:spcBef>
              <a:spcAft>
                <a:spcPts val="0"/>
              </a:spcAft>
              <a:buSzPts val="2100"/>
              <a:buChar char="•"/>
            </a:pPr>
            <a:r>
              <a:rPr lang="en-GB" sz="2100"/>
              <a:t>Creates a ‘clean up’ folder of all tasks where mistakes have been made so that you can revisit at a later date.</a:t>
            </a:r>
            <a:endParaRPr/>
          </a:p>
          <a:p>
            <a:pPr indent="-342900" lvl="0" marL="342900" rtl="0" algn="l">
              <a:lnSpc>
                <a:spcPct val="100000"/>
              </a:lnSpc>
              <a:spcBef>
                <a:spcPts val="1020"/>
              </a:spcBef>
              <a:spcAft>
                <a:spcPts val="0"/>
              </a:spcAft>
              <a:buSzPts val="2100"/>
              <a:buChar char="•"/>
            </a:pPr>
            <a:r>
              <a:rPr lang="en-GB" sz="2100"/>
              <a:t>Help videos available alongside questions and skills have a code which can help with identifying the key topic if it needs further revision</a:t>
            </a:r>
            <a:endParaRPr/>
          </a:p>
          <a:p>
            <a:pPr indent="-342900" lvl="0" marL="342900" rtl="0" algn="l">
              <a:lnSpc>
                <a:spcPct val="100000"/>
              </a:lnSpc>
              <a:spcBef>
                <a:spcPts val="1020"/>
              </a:spcBef>
              <a:spcAft>
                <a:spcPts val="0"/>
              </a:spcAft>
              <a:buSzPts val="2100"/>
              <a:buChar char="•"/>
            </a:pPr>
            <a:r>
              <a:rPr lang="en-GB" sz="2100"/>
              <a:t>Past papers and solutions available</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3"/>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latin typeface="Arial Narrow"/>
                <a:ea typeface="Arial Narrow"/>
                <a:cs typeface="Arial Narrow"/>
                <a:sym typeface="Arial Narrow"/>
              </a:rPr>
              <a:t>DFM – Dr Frost Maths</a:t>
            </a:r>
            <a:endParaRPr sz="6000">
              <a:latin typeface="Arial Narrow"/>
              <a:ea typeface="Arial Narrow"/>
              <a:cs typeface="Arial Narrow"/>
              <a:sym typeface="Arial Narrow"/>
            </a:endParaRPr>
          </a:p>
        </p:txBody>
      </p:sp>
      <p:pic>
        <p:nvPicPr>
          <p:cNvPr id="125" name="Google Shape;125;p33"/>
          <p:cNvPicPr preferRelativeResize="0"/>
          <p:nvPr/>
        </p:nvPicPr>
        <p:blipFill rotWithShape="1">
          <a:blip r:embed="rId3">
            <a:alphaModFix/>
          </a:blip>
          <a:srcRect b="0" l="0" r="0" t="0"/>
          <a:stretch/>
        </p:blipFill>
        <p:spPr>
          <a:xfrm>
            <a:off x="72303" y="2318471"/>
            <a:ext cx="2541876" cy="1312092"/>
          </a:xfrm>
          <a:prstGeom prst="rect">
            <a:avLst/>
          </a:prstGeom>
          <a:noFill/>
          <a:ln>
            <a:noFill/>
          </a:ln>
        </p:spPr>
      </p:pic>
      <p:pic>
        <p:nvPicPr>
          <p:cNvPr id="126" name="Google Shape;126;p33"/>
          <p:cNvPicPr preferRelativeResize="0"/>
          <p:nvPr/>
        </p:nvPicPr>
        <p:blipFill rotWithShape="1">
          <a:blip r:embed="rId4">
            <a:alphaModFix/>
          </a:blip>
          <a:srcRect b="0" l="0" r="0" t="0"/>
          <a:stretch/>
        </p:blipFill>
        <p:spPr>
          <a:xfrm>
            <a:off x="2614179" y="2318471"/>
            <a:ext cx="3121603" cy="2115898"/>
          </a:xfrm>
          <a:prstGeom prst="rect">
            <a:avLst/>
          </a:prstGeom>
          <a:noFill/>
          <a:ln>
            <a:noFill/>
          </a:ln>
        </p:spPr>
      </p:pic>
      <p:pic>
        <p:nvPicPr>
          <p:cNvPr id="127" name="Google Shape;127;p33"/>
          <p:cNvPicPr preferRelativeResize="0"/>
          <p:nvPr/>
        </p:nvPicPr>
        <p:blipFill rotWithShape="1">
          <a:blip r:embed="rId5">
            <a:alphaModFix/>
          </a:blip>
          <a:srcRect b="0" l="0" r="0" t="0"/>
          <a:stretch/>
        </p:blipFill>
        <p:spPr>
          <a:xfrm>
            <a:off x="5385852" y="2318471"/>
            <a:ext cx="3758148" cy="3009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3"/>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PAST PAPERS</a:t>
            </a:r>
            <a:endParaRPr sz="6000"/>
          </a:p>
        </p:txBody>
      </p:sp>
      <p:sp>
        <p:nvSpPr>
          <p:cNvPr id="133" name="Google Shape;133;p13"/>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00000"/>
              </a:lnSpc>
              <a:spcBef>
                <a:spcPts val="0"/>
              </a:spcBef>
              <a:spcAft>
                <a:spcPts val="0"/>
              </a:spcAft>
              <a:buSzPct val="100000"/>
              <a:buNone/>
            </a:pPr>
            <a:r>
              <a:rPr lang="en-GB" sz="2800"/>
              <a:t>AQA are the exam board that Acle Academy uses for its Maths GCSEs.</a:t>
            </a:r>
            <a:endParaRPr/>
          </a:p>
          <a:p>
            <a:pPr indent="-342900" lvl="0" marL="342900" rtl="0" algn="l">
              <a:lnSpc>
                <a:spcPct val="100000"/>
              </a:lnSpc>
              <a:spcBef>
                <a:spcPts val="1034"/>
              </a:spcBef>
              <a:spcAft>
                <a:spcPts val="0"/>
              </a:spcAft>
              <a:buSzPct val="100000"/>
              <a:buChar char="•"/>
            </a:pPr>
            <a:r>
              <a:rPr lang="en-GB" sz="2800"/>
              <a:t>They have a website where students can get access to past papers and solutions without the need for a login. (Login needed for latest papers but these will be given in class). Choose “Mathematics 8300”.</a:t>
            </a:r>
            <a:endParaRPr/>
          </a:p>
          <a:p>
            <a:pPr indent="-342900" lvl="0" marL="342900" rtl="0" algn="l">
              <a:lnSpc>
                <a:spcPct val="100000"/>
              </a:lnSpc>
              <a:spcBef>
                <a:spcPts val="1034"/>
              </a:spcBef>
              <a:spcAft>
                <a:spcPts val="0"/>
              </a:spcAft>
              <a:buSzPct val="100000"/>
              <a:buChar char="•"/>
            </a:pPr>
            <a:r>
              <a:rPr lang="en-GB" sz="2800"/>
              <a:t>They also have other resources accessible by students and parents.</a:t>
            </a:r>
            <a:endParaRPr/>
          </a:p>
          <a:p>
            <a:pPr indent="-342900" lvl="0" marL="342900" rtl="0" algn="l">
              <a:lnSpc>
                <a:spcPct val="100000"/>
              </a:lnSpc>
              <a:spcBef>
                <a:spcPts val="1034"/>
              </a:spcBef>
              <a:spcAft>
                <a:spcPts val="0"/>
              </a:spcAft>
              <a:buSzPct val="100000"/>
              <a:buChar char="•"/>
            </a:pPr>
            <a:r>
              <a:rPr lang="en-GB" sz="2800"/>
              <a:t>This is probably one of the most effective ways to revise for Maths!</a:t>
            </a:r>
            <a:endParaRPr/>
          </a:p>
          <a:p>
            <a:pPr indent="-342900" lvl="0" marL="342900" rtl="0" algn="l">
              <a:lnSpc>
                <a:spcPct val="100000"/>
              </a:lnSpc>
              <a:spcBef>
                <a:spcPts val="1034"/>
              </a:spcBef>
              <a:spcAft>
                <a:spcPts val="0"/>
              </a:spcAft>
              <a:buSzPct val="100000"/>
              <a:buChar char="•"/>
            </a:pPr>
            <a:r>
              <a:rPr lang="en-GB" sz="2800"/>
              <a:t>It’s worth trying past papers from other exam boards too, such as Edexcel.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4"/>
          <p:cNvSpPr txBox="1"/>
          <p:nvPr>
            <p:ph type="title"/>
          </p:nvPr>
        </p:nvSpPr>
        <p:spPr>
          <a:xfrm>
            <a:off x="595744" y="139299"/>
            <a:ext cx="7924800" cy="11430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lt1"/>
              </a:buClr>
              <a:buSzPts val="6000"/>
              <a:buFont typeface="Arial Narrow"/>
              <a:buNone/>
            </a:pPr>
            <a:r>
              <a:rPr lang="en-GB" sz="6000"/>
              <a:t>PAST PAPERS</a:t>
            </a:r>
            <a:endParaRPr sz="6000"/>
          </a:p>
        </p:txBody>
      </p:sp>
      <p:sp>
        <p:nvSpPr>
          <p:cNvPr id="139" name="Google Shape;139;p34"/>
          <p:cNvSpPr txBox="1"/>
          <p:nvPr>
            <p:ph idx="1" type="body"/>
          </p:nvPr>
        </p:nvSpPr>
        <p:spPr>
          <a:xfrm>
            <a:off x="415634" y="1392382"/>
            <a:ext cx="8285019" cy="4114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800"/>
              <a:buNone/>
            </a:pPr>
            <a:r>
              <a:rPr lang="en-GB" sz="2800"/>
              <a:t>A tracking sheet is available to keep a record of your progress.</a:t>
            </a:r>
            <a:endParaRPr/>
          </a:p>
        </p:txBody>
      </p:sp>
      <p:pic>
        <p:nvPicPr>
          <p:cNvPr id="140" name="Google Shape;140;p34"/>
          <p:cNvPicPr preferRelativeResize="0"/>
          <p:nvPr/>
        </p:nvPicPr>
        <p:blipFill rotWithShape="1">
          <a:blip r:embed="rId3">
            <a:alphaModFix/>
          </a:blip>
          <a:srcRect b="0" l="0" r="0" t="0"/>
          <a:stretch/>
        </p:blipFill>
        <p:spPr>
          <a:xfrm>
            <a:off x="1200583" y="2072009"/>
            <a:ext cx="6170036" cy="42105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2017-01-27T14:05:36Z</dcterms:created>
  <dc:creator>mfreeman</dc:creator>
</cp:coreProperties>
</file>