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2" r:id="rId4"/>
    <p:sldId id="258" r:id="rId5"/>
    <p:sldId id="261" r:id="rId6"/>
    <p:sldId id="272" r:id="rId7"/>
    <p:sldId id="271" r:id="rId8"/>
    <p:sldId id="270" r:id="rId9"/>
    <p:sldId id="269" r:id="rId10"/>
    <p:sldId id="268" r:id="rId11"/>
    <p:sldId id="267" r:id="rId12"/>
    <p:sldId id="266" r:id="rId13"/>
    <p:sldId id="265" r:id="rId14"/>
    <p:sldId id="278" r:id="rId15"/>
    <p:sldId id="277" r:id="rId16"/>
    <p:sldId id="276" r:id="rId17"/>
    <p:sldId id="275" r:id="rId18"/>
    <p:sldId id="274" r:id="rId19"/>
    <p:sldId id="273" r:id="rId20"/>
    <p:sldId id="279" r:id="rId21"/>
    <p:sldId id="282" r:id="rId22"/>
    <p:sldId id="280" r:id="rId23"/>
    <p:sldId id="288" r:id="rId24"/>
    <p:sldId id="287" r:id="rId25"/>
    <p:sldId id="286" r:id="rId26"/>
    <p:sldId id="285" r:id="rId27"/>
    <p:sldId id="293" r:id="rId28"/>
    <p:sldId id="284" r:id="rId29"/>
    <p:sldId id="292" r:id="rId30"/>
    <p:sldId id="291" r:id="rId31"/>
    <p:sldId id="290" r:id="rId32"/>
    <p:sldId id="289" r:id="rId33"/>
    <p:sldId id="28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A6D9"/>
    <a:srgbClr val="6BD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15" d="100"/>
          <a:sy n="115" d="100"/>
        </p:scale>
        <p:origin x="43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r>
              <a:rPr lang="en-GB"/>
              <a:t>A graph showing the percentages of the SEND register covering the four areas of need</a:t>
            </a:r>
          </a:p>
        </c:rich>
      </c:tx>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dPt>
            <c:idx val="0"/>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1-0C6B-4A20-8B22-BC30F5CFB721}"/>
              </c:ext>
            </c:extLst>
          </c:dPt>
          <c:dPt>
            <c:idx val="1"/>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3-0C6B-4A20-8B22-BC30F5CFB721}"/>
              </c:ext>
            </c:extLst>
          </c:dPt>
          <c:dPt>
            <c:idx val="2"/>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5-0C6B-4A20-8B22-BC30F5CFB721}"/>
              </c:ext>
            </c:extLst>
          </c:dPt>
          <c:dPt>
            <c:idx val="3"/>
            <c:bubble3D val="0"/>
            <c:spPr>
              <a:gradFill>
                <a:gsLst>
                  <a:gs pos="100000">
                    <a:schemeClr val="accent6">
                      <a:lumMod val="60000"/>
                      <a:lumMod val="60000"/>
                      <a:lumOff val="40000"/>
                    </a:schemeClr>
                  </a:gs>
                  <a:gs pos="0">
                    <a:schemeClr val="accent6">
                      <a:lumMod val="60000"/>
                    </a:schemeClr>
                  </a:gs>
                </a:gsLst>
                <a:lin ang="5400000" scaled="0"/>
              </a:gradFill>
              <a:ln w="19050">
                <a:solidFill>
                  <a:schemeClr val="lt1"/>
                </a:solidFill>
              </a:ln>
              <a:effectLst/>
            </c:spPr>
            <c:extLst>
              <c:ext xmlns:c16="http://schemas.microsoft.com/office/drawing/2014/chart" uri="{C3380CC4-5D6E-409C-BE32-E72D297353CC}">
                <c16:uniqueId val="{00000007-0C6B-4A20-8B22-BC30F5CFB72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'23-24 SEN REGISTER'!$J$13:$J$16</c:f>
              <c:strCache>
                <c:ptCount val="4"/>
                <c:pt idx="0">
                  <c:v>Cognition &amp; Learning</c:v>
                </c:pt>
                <c:pt idx="1">
                  <c:v>Communication &amp; Interaction</c:v>
                </c:pt>
                <c:pt idx="2">
                  <c:v>SEMH</c:v>
                </c:pt>
                <c:pt idx="3">
                  <c:v>Physical &amp; Sensory</c:v>
                </c:pt>
              </c:strCache>
            </c:strRef>
          </c:cat>
          <c:val>
            <c:numRef>
              <c:f>'23-24 SEN REGISTER'!$K$13:$K$16</c:f>
              <c:numCache>
                <c:formatCode>0%</c:formatCode>
                <c:ptCount val="4"/>
                <c:pt idx="0">
                  <c:v>0.27</c:v>
                </c:pt>
                <c:pt idx="1">
                  <c:v>0.33</c:v>
                </c:pt>
                <c:pt idx="2">
                  <c:v>0.2</c:v>
                </c:pt>
                <c:pt idx="3">
                  <c:v>0.2</c:v>
                </c:pt>
              </c:numCache>
            </c:numRef>
          </c:val>
          <c:extLst>
            <c:ext xmlns:c16="http://schemas.microsoft.com/office/drawing/2014/chart" uri="{C3380CC4-5D6E-409C-BE32-E72D297353CC}">
              <c16:uniqueId val="{00000008-0C6B-4A20-8B22-BC30F5CFB72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982FB5F-8B08-407B-B0D3-779C8B3B9FFF}"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BC0F3-E048-4896-9315-266238BCAA0C}" type="slidenum">
              <a:rPr lang="en-GB" smtClean="0"/>
              <a:t>‹#›</a:t>
            </a:fld>
            <a:endParaRPr lang="en-GB"/>
          </a:p>
        </p:txBody>
      </p:sp>
    </p:spTree>
    <p:extLst>
      <p:ext uri="{BB962C8B-B14F-4D97-AF65-F5344CB8AC3E}">
        <p14:creationId xmlns:p14="http://schemas.microsoft.com/office/powerpoint/2010/main" val="2488634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82FB5F-8B08-407B-B0D3-779C8B3B9FFF}"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BC0F3-E048-4896-9315-266238BCAA0C}" type="slidenum">
              <a:rPr lang="en-GB" smtClean="0"/>
              <a:t>‹#›</a:t>
            </a:fld>
            <a:endParaRPr lang="en-GB"/>
          </a:p>
        </p:txBody>
      </p:sp>
    </p:spTree>
    <p:extLst>
      <p:ext uri="{BB962C8B-B14F-4D97-AF65-F5344CB8AC3E}">
        <p14:creationId xmlns:p14="http://schemas.microsoft.com/office/powerpoint/2010/main" val="1972430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82FB5F-8B08-407B-B0D3-779C8B3B9FFF}"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BC0F3-E048-4896-9315-266238BCAA0C}" type="slidenum">
              <a:rPr lang="en-GB" smtClean="0"/>
              <a:t>‹#›</a:t>
            </a:fld>
            <a:endParaRPr lang="en-GB"/>
          </a:p>
        </p:txBody>
      </p:sp>
    </p:spTree>
    <p:extLst>
      <p:ext uri="{BB962C8B-B14F-4D97-AF65-F5344CB8AC3E}">
        <p14:creationId xmlns:p14="http://schemas.microsoft.com/office/powerpoint/2010/main" val="1864655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82FB5F-8B08-407B-B0D3-779C8B3B9FFF}"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BC0F3-E048-4896-9315-266238BCAA0C}" type="slidenum">
              <a:rPr lang="en-GB" smtClean="0"/>
              <a:t>‹#›</a:t>
            </a:fld>
            <a:endParaRPr lang="en-GB"/>
          </a:p>
        </p:txBody>
      </p:sp>
    </p:spTree>
    <p:extLst>
      <p:ext uri="{BB962C8B-B14F-4D97-AF65-F5344CB8AC3E}">
        <p14:creationId xmlns:p14="http://schemas.microsoft.com/office/powerpoint/2010/main" val="1538012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82FB5F-8B08-407B-B0D3-779C8B3B9FFF}"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BC0F3-E048-4896-9315-266238BCAA0C}" type="slidenum">
              <a:rPr lang="en-GB" smtClean="0"/>
              <a:t>‹#›</a:t>
            </a:fld>
            <a:endParaRPr lang="en-GB"/>
          </a:p>
        </p:txBody>
      </p:sp>
    </p:spTree>
    <p:extLst>
      <p:ext uri="{BB962C8B-B14F-4D97-AF65-F5344CB8AC3E}">
        <p14:creationId xmlns:p14="http://schemas.microsoft.com/office/powerpoint/2010/main" val="1281049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982FB5F-8B08-407B-B0D3-779C8B3B9FFF}" type="datetimeFigureOut">
              <a:rPr lang="en-GB" smtClean="0"/>
              <a:t>08/11/2023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1BC0F3-E048-4896-9315-266238BCAA0C}" type="slidenum">
              <a:rPr lang="en-GB" smtClean="0"/>
              <a:t>‹#›</a:t>
            </a:fld>
            <a:endParaRPr lang="en-GB"/>
          </a:p>
        </p:txBody>
      </p:sp>
    </p:spTree>
    <p:extLst>
      <p:ext uri="{BB962C8B-B14F-4D97-AF65-F5344CB8AC3E}">
        <p14:creationId xmlns:p14="http://schemas.microsoft.com/office/powerpoint/2010/main" val="461567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982FB5F-8B08-407B-B0D3-779C8B3B9FFF}" type="datetimeFigureOut">
              <a:rPr lang="en-GB" smtClean="0"/>
              <a:t>08/11/2023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31BC0F3-E048-4896-9315-266238BCAA0C}" type="slidenum">
              <a:rPr lang="en-GB" smtClean="0"/>
              <a:t>‹#›</a:t>
            </a:fld>
            <a:endParaRPr lang="en-GB"/>
          </a:p>
        </p:txBody>
      </p:sp>
    </p:spTree>
    <p:extLst>
      <p:ext uri="{BB962C8B-B14F-4D97-AF65-F5344CB8AC3E}">
        <p14:creationId xmlns:p14="http://schemas.microsoft.com/office/powerpoint/2010/main" val="2511243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982FB5F-8B08-407B-B0D3-779C8B3B9FFF}" type="datetimeFigureOut">
              <a:rPr lang="en-GB" smtClean="0"/>
              <a:t>08/11/2023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31BC0F3-E048-4896-9315-266238BCAA0C}" type="slidenum">
              <a:rPr lang="en-GB" smtClean="0"/>
              <a:t>‹#›</a:t>
            </a:fld>
            <a:endParaRPr lang="en-GB"/>
          </a:p>
        </p:txBody>
      </p:sp>
    </p:spTree>
    <p:extLst>
      <p:ext uri="{BB962C8B-B14F-4D97-AF65-F5344CB8AC3E}">
        <p14:creationId xmlns:p14="http://schemas.microsoft.com/office/powerpoint/2010/main" val="2837327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2FB5F-8B08-407B-B0D3-779C8B3B9FFF}" type="datetimeFigureOut">
              <a:rPr lang="en-GB" smtClean="0"/>
              <a:t>08/11/2023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31BC0F3-E048-4896-9315-266238BCAA0C}" type="slidenum">
              <a:rPr lang="en-GB" smtClean="0"/>
              <a:t>‹#›</a:t>
            </a:fld>
            <a:endParaRPr lang="en-GB"/>
          </a:p>
        </p:txBody>
      </p:sp>
    </p:spTree>
    <p:extLst>
      <p:ext uri="{BB962C8B-B14F-4D97-AF65-F5344CB8AC3E}">
        <p14:creationId xmlns:p14="http://schemas.microsoft.com/office/powerpoint/2010/main" val="2205579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82FB5F-8B08-407B-B0D3-779C8B3B9FFF}" type="datetimeFigureOut">
              <a:rPr lang="en-GB" smtClean="0"/>
              <a:t>08/11/2023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1BC0F3-E048-4896-9315-266238BCAA0C}" type="slidenum">
              <a:rPr lang="en-GB" smtClean="0"/>
              <a:t>‹#›</a:t>
            </a:fld>
            <a:endParaRPr lang="en-GB"/>
          </a:p>
        </p:txBody>
      </p:sp>
    </p:spTree>
    <p:extLst>
      <p:ext uri="{BB962C8B-B14F-4D97-AF65-F5344CB8AC3E}">
        <p14:creationId xmlns:p14="http://schemas.microsoft.com/office/powerpoint/2010/main" val="333154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82FB5F-8B08-407B-B0D3-779C8B3B9FFF}" type="datetimeFigureOut">
              <a:rPr lang="en-GB" smtClean="0"/>
              <a:t>08/11/2023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1BC0F3-E048-4896-9315-266238BCAA0C}" type="slidenum">
              <a:rPr lang="en-GB" smtClean="0"/>
              <a:t>‹#›</a:t>
            </a:fld>
            <a:endParaRPr lang="en-GB"/>
          </a:p>
        </p:txBody>
      </p:sp>
    </p:spTree>
    <p:extLst>
      <p:ext uri="{BB962C8B-B14F-4D97-AF65-F5344CB8AC3E}">
        <p14:creationId xmlns:p14="http://schemas.microsoft.com/office/powerpoint/2010/main" val="233429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2FB5F-8B08-407B-B0D3-779C8B3B9FFF}" type="datetimeFigureOut">
              <a:rPr lang="en-GB" smtClean="0"/>
              <a:t>08/11/2023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BC0F3-E048-4896-9315-266238BCAA0C}" type="slidenum">
              <a:rPr lang="en-GB" smtClean="0"/>
              <a:t>‹#›</a:t>
            </a:fld>
            <a:endParaRPr lang="en-GB"/>
          </a:p>
        </p:txBody>
      </p:sp>
    </p:spTree>
    <p:extLst>
      <p:ext uri="{BB962C8B-B14F-4D97-AF65-F5344CB8AC3E}">
        <p14:creationId xmlns:p14="http://schemas.microsoft.com/office/powerpoint/2010/main" val="2120752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29.xml"/><Relationship Id="rId7" Type="http://schemas.openxmlformats.org/officeDocument/2006/relationships/slide" Target="slide31.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28.xml"/><Relationship Id="rId4" Type="http://schemas.openxmlformats.org/officeDocument/2006/relationships/slide" Target="slide32.xml"/><Relationship Id="rId9" Type="http://schemas.openxmlformats.org/officeDocument/2006/relationships/slide" Target="slide2.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senco@sprowstoninfant.norfolk.sch.uk" TargetMode="External"/><Relationship Id="rId2" Type="http://schemas.openxmlformats.org/officeDocument/2006/relationships/hyperlink" Target="mailto:senco@sprowstonjunior.norfolk.sch.uk" TargetMode="Externa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2.xml"/><Relationship Id="rId3" Type="http://schemas.openxmlformats.org/officeDocument/2006/relationships/slide" Target="slide13.xml"/><Relationship Id="rId7" Type="http://schemas.openxmlformats.org/officeDocument/2006/relationships/slide" Target="slide20.xml"/><Relationship Id="rId12"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10.xml"/><Relationship Id="rId5" Type="http://schemas.openxmlformats.org/officeDocument/2006/relationships/slide" Target="slide5.xml"/><Relationship Id="rId15" Type="http://schemas.openxmlformats.org/officeDocument/2006/relationships/slide" Target="slide19.xml"/><Relationship Id="rId10" Type="http://schemas.openxmlformats.org/officeDocument/2006/relationships/slide" Target="slide21.xml"/><Relationship Id="rId4" Type="http://schemas.openxmlformats.org/officeDocument/2006/relationships/slide" Target="slide18.xml"/><Relationship Id="rId9" Type="http://schemas.openxmlformats.org/officeDocument/2006/relationships/slide" Target="slide15.xml"/><Relationship Id="rId14" Type="http://schemas.openxmlformats.org/officeDocument/2006/relationships/slide" Target="slide12.xml"/></Relationships>
</file>

<file path=ppt/slides/_rels/slide20.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26.xml"/><Relationship Id="rId4" Type="http://schemas.openxmlformats.org/officeDocument/2006/relationships/slide" Target="slide25.xml"/></Relationships>
</file>

<file path=ppt/slides/_rels/slide21.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hyperlink" Target="http://www.legislation.gov.uk/ukpga/2010/15/contents" TargetMode="External"/><Relationship Id="rId7" Type="http://schemas.openxmlformats.org/officeDocument/2006/relationships/hyperlink" Target="http://www.garrickgreen.co.uk/wp-content/uploads/2018/10/CLUSTER-SEND-POLICY-2018-2019.pdf" TargetMode="External"/><Relationship Id="rId2" Type="http://schemas.openxmlformats.org/officeDocument/2006/relationships/hyperlink" Target="https://www.gov.uk/government/publications/send-code-of-practice-0-25" TargetMode="External"/><Relationship Id="rId1" Type="http://schemas.openxmlformats.org/officeDocument/2006/relationships/slideLayout" Target="../slideLayouts/slideLayout2.xml"/><Relationship Id="rId6" Type="http://schemas.openxmlformats.org/officeDocument/2006/relationships/hyperlink" Target="https://www.norfolk.gov.uk/children-and-families/send-local-offer" TargetMode="External"/><Relationship Id="rId5" Type="http://schemas.openxmlformats.org/officeDocument/2006/relationships/hyperlink" Target="http://www.norfolksendiass.org.uk/" TargetMode="External"/><Relationship Id="rId4" Type="http://schemas.openxmlformats.org/officeDocument/2006/relationships/hyperlink" Target="https://www.norfolksendpartnershipiass.org.uk/" TargetMode="External"/></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mailto:senco@garrickgreen.Norfolk.sch.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86;p1"/>
          <p:cNvSpPr txBox="1">
            <a:spLocks noGrp="1"/>
          </p:cNvSpPr>
          <p:nvPr>
            <p:ph type="ctrTitle"/>
          </p:nvPr>
        </p:nvSpPr>
        <p:spPr>
          <a:xfrm>
            <a:off x="1524000" y="1284288"/>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6000"/>
              <a:buNone/>
            </a:pPr>
            <a:r>
              <a:rPr lang="en-GB" sz="6600" b="1" smtClean="0">
                <a:solidFill>
                  <a:srgbClr val="1E4E79"/>
                </a:solidFill>
                <a:latin typeface="Twentieth Century"/>
                <a:ea typeface="Twentieth Century"/>
                <a:cs typeface="Twentieth Century"/>
                <a:sym typeface="Twentieth Century"/>
              </a:rPr>
              <a:t>SEND </a:t>
            </a:r>
            <a:r>
              <a:rPr lang="en-GB" sz="6600" b="1" dirty="0">
                <a:solidFill>
                  <a:srgbClr val="1E4E79"/>
                </a:solidFill>
                <a:latin typeface="Twentieth Century"/>
                <a:ea typeface="Twentieth Century"/>
                <a:cs typeface="Twentieth Century"/>
                <a:sym typeface="Twentieth Century"/>
              </a:rPr>
              <a:t>INFORMATION REPORT</a:t>
            </a:r>
            <a:endParaRPr sz="6600" b="1" dirty="0">
              <a:solidFill>
                <a:srgbClr val="1E4E79"/>
              </a:solidFill>
              <a:latin typeface="Twentieth Century"/>
              <a:ea typeface="Twentieth Century"/>
              <a:cs typeface="Twentieth Century"/>
              <a:sym typeface="Twentieth Century"/>
            </a:endParaRPr>
          </a:p>
        </p:txBody>
      </p:sp>
      <p:sp>
        <p:nvSpPr>
          <p:cNvPr id="6" name="Google Shape;87;p1"/>
          <p:cNvSpPr txBox="1">
            <a:spLocks noGrp="1"/>
          </p:cNvSpPr>
          <p:nvPr>
            <p:ph type="subTitle" idx="1"/>
          </p:nvPr>
        </p:nvSpPr>
        <p:spPr>
          <a:xfrm>
            <a:off x="1524000" y="3602051"/>
            <a:ext cx="9144000" cy="1769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2400"/>
              <a:buNone/>
            </a:pPr>
            <a:r>
              <a:rPr lang="en-GB" sz="4800" b="1" dirty="0">
                <a:solidFill>
                  <a:srgbClr val="1E4E79"/>
                </a:solidFill>
                <a:latin typeface="Twentieth Century"/>
                <a:ea typeface="Twentieth Century"/>
                <a:cs typeface="Twentieth Century"/>
                <a:sym typeface="Twentieth Century"/>
              </a:rPr>
              <a:t>2023 – 24</a:t>
            </a:r>
            <a:endParaRPr sz="4800" b="1" dirty="0">
              <a:solidFill>
                <a:srgbClr val="1E4E79"/>
              </a:solidFill>
              <a:latin typeface="Twentieth Century"/>
              <a:ea typeface="Twentieth Century"/>
              <a:cs typeface="Twentieth Century"/>
              <a:sym typeface="Twentieth Century"/>
            </a:endParaRPr>
          </a:p>
          <a:p>
            <a:pPr marL="0" lvl="0" indent="0" algn="ctr" rtl="0">
              <a:lnSpc>
                <a:spcPct val="90000"/>
              </a:lnSpc>
              <a:spcBef>
                <a:spcPts val="1000"/>
              </a:spcBef>
              <a:spcAft>
                <a:spcPts val="0"/>
              </a:spcAft>
              <a:buSzPts val="2400"/>
              <a:buNone/>
            </a:pPr>
            <a:endParaRPr sz="2800" b="1" dirty="0">
              <a:solidFill>
                <a:srgbClr val="1E4E79"/>
              </a:solidFill>
              <a:latin typeface="Twentieth Century"/>
              <a:ea typeface="Twentieth Century"/>
              <a:cs typeface="Twentieth Century"/>
              <a:sym typeface="Twentieth Century"/>
            </a:endParaRPr>
          </a:p>
          <a:p>
            <a:pPr marL="0" lvl="0" indent="0" algn="ctr" rtl="0">
              <a:lnSpc>
                <a:spcPct val="90000"/>
              </a:lnSpc>
              <a:spcBef>
                <a:spcPts val="1000"/>
              </a:spcBef>
              <a:spcAft>
                <a:spcPts val="0"/>
              </a:spcAft>
              <a:buSzPts val="2400"/>
              <a:buNone/>
            </a:pPr>
            <a:r>
              <a:rPr lang="en-GB" sz="1800" b="1" dirty="0">
                <a:solidFill>
                  <a:srgbClr val="1E4E79"/>
                </a:solidFill>
                <a:latin typeface="Twentieth Century"/>
                <a:ea typeface="Twentieth Century"/>
                <a:cs typeface="Twentieth Century"/>
                <a:sym typeface="Twentieth Century"/>
              </a:rPr>
              <a:t>To be reviewed:  October 24</a:t>
            </a:r>
            <a:endParaRPr sz="1800" b="1" dirty="0">
              <a:solidFill>
                <a:srgbClr val="1E4E79"/>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1215052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0;p10"/>
          <p:cNvSpPr txBox="1">
            <a:spLocks noGrp="1"/>
          </p:cNvSpPr>
          <p:nvPr>
            <p:ph type="title"/>
          </p:nvPr>
        </p:nvSpPr>
        <p:spPr>
          <a:xfrm>
            <a:off x="1462171" y="1515874"/>
            <a:ext cx="9267650" cy="88068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GB" sz="4000" b="1" u="sng" dirty="0">
                <a:solidFill>
                  <a:srgbClr val="1E4E79"/>
                </a:solidFill>
                <a:latin typeface="Twentieth Century"/>
                <a:ea typeface="Twentieth Century"/>
                <a:cs typeface="Twentieth Century"/>
                <a:sym typeface="Twentieth Century"/>
              </a:rPr>
              <a:t>HOW WE SUPPORT SEND</a:t>
            </a:r>
            <a:endParaRPr dirty="0"/>
          </a:p>
        </p:txBody>
      </p:sp>
      <p:sp>
        <p:nvSpPr>
          <p:cNvPr id="3" name="Google Shape;203;p10"/>
          <p:cNvSpPr/>
          <p:nvPr/>
        </p:nvSpPr>
        <p:spPr>
          <a:xfrm>
            <a:off x="356380" y="2396562"/>
            <a:ext cx="11479237" cy="1170301"/>
          </a:xfrm>
          <a:prstGeom prst="roundRect">
            <a:avLst>
              <a:gd name="adj" fmla="val 16667"/>
            </a:avLst>
          </a:prstGeom>
          <a:solidFill>
            <a:srgbClr val="6BD7F9">
              <a:alpha val="90000"/>
            </a:srgbClr>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700" b="1" i="0" u="none" strike="noStrike" cap="none" dirty="0">
                <a:solidFill>
                  <a:schemeClr val="lt1"/>
                </a:solidFill>
                <a:latin typeface="Twentieth Century"/>
                <a:ea typeface="Twentieth Century"/>
                <a:cs typeface="Twentieth Century"/>
                <a:sym typeface="Twentieth Century"/>
              </a:rPr>
              <a:t>We like to support our children with a flexible, holistic approach and to achieve this we work closely with both learners and their parents.  Through this collaborative way of working we provide the best opportunity for learners to reach their potential.  </a:t>
            </a:r>
            <a:endParaRPr sz="1700" dirty="0"/>
          </a:p>
        </p:txBody>
      </p:sp>
      <p:sp>
        <p:nvSpPr>
          <p:cNvPr id="4" name="Google Shape;201;p10"/>
          <p:cNvSpPr/>
          <p:nvPr/>
        </p:nvSpPr>
        <p:spPr>
          <a:xfrm>
            <a:off x="356379" y="3788222"/>
            <a:ext cx="11479237" cy="859912"/>
          </a:xfrm>
          <a:prstGeom prst="roundRect">
            <a:avLst>
              <a:gd name="adj" fmla="val 16667"/>
            </a:avLst>
          </a:prstGeom>
          <a:solidFill>
            <a:srgbClr val="6DA6D9">
              <a:alpha val="87000"/>
            </a:srgbClr>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700" b="1" i="0" u="none" strike="noStrike" cap="none" dirty="0">
                <a:solidFill>
                  <a:schemeClr val="lt1"/>
                </a:solidFill>
                <a:latin typeface="Twentieth Century"/>
                <a:ea typeface="Twentieth Century"/>
                <a:cs typeface="Twentieth Century"/>
                <a:sym typeface="Twentieth Century"/>
              </a:rPr>
              <a:t>Children with SEND are primarily taught through Quality Teaching first, and this means that the class teacher will differentiate the learning to enable the child with SEND to access the curriculum on a level that is suited to their needs.  </a:t>
            </a:r>
            <a:endParaRPr sz="1700" dirty="0"/>
          </a:p>
        </p:txBody>
      </p:sp>
      <p:sp>
        <p:nvSpPr>
          <p:cNvPr id="5" name="Google Shape;204;p10"/>
          <p:cNvSpPr/>
          <p:nvPr/>
        </p:nvSpPr>
        <p:spPr>
          <a:xfrm>
            <a:off x="356378" y="4891384"/>
            <a:ext cx="11479237" cy="992728"/>
          </a:xfrm>
          <a:prstGeom prst="roundRect">
            <a:avLst>
              <a:gd name="adj" fmla="val 16667"/>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700" b="1" i="0" u="none" strike="noStrike" cap="none" dirty="0">
                <a:solidFill>
                  <a:schemeClr val="lt1"/>
                </a:solidFill>
                <a:latin typeface="Twentieth Century"/>
                <a:ea typeface="Twentieth Century"/>
                <a:cs typeface="Twentieth Century"/>
                <a:sym typeface="Twentieth Century"/>
              </a:rPr>
              <a:t>Sometimes, this involves the child working with other adults with specific skills to help support their learning further.  Any further reasonable adjustments are made and supported through discussions between the class teacher, the SENDCO, the child, and their parents.</a:t>
            </a:r>
            <a:endParaRPr sz="1700" dirty="0"/>
          </a:p>
        </p:txBody>
      </p:sp>
      <p:sp>
        <p:nvSpPr>
          <p:cNvPr id="6" name="Google Shape;202;p10">
            <a:hlinkClick r:id="rId2" action="ppaction://hlinksldjump"/>
          </p:cNvPr>
          <p:cNvSpPr/>
          <p:nvPr/>
        </p:nvSpPr>
        <p:spPr>
          <a:xfrm>
            <a:off x="10872618" y="1575794"/>
            <a:ext cx="962999" cy="499596"/>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lt1"/>
                </a:solidFill>
                <a:latin typeface="Twentieth Century"/>
                <a:ea typeface="Twentieth Century"/>
                <a:cs typeface="Twentieth Century"/>
                <a:sym typeface="Twentieth Century"/>
              </a:rPr>
              <a:t>NEXT</a:t>
            </a:r>
            <a:endParaRPr dirty="0"/>
          </a:p>
        </p:txBody>
      </p:sp>
    </p:spTree>
    <p:extLst>
      <p:ext uri="{BB962C8B-B14F-4D97-AF65-F5344CB8AC3E}">
        <p14:creationId xmlns:p14="http://schemas.microsoft.com/office/powerpoint/2010/main" val="1267244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13;p11"/>
          <p:cNvSpPr txBox="1">
            <a:spLocks noGrp="1"/>
          </p:cNvSpPr>
          <p:nvPr>
            <p:ph type="title"/>
          </p:nvPr>
        </p:nvSpPr>
        <p:spPr>
          <a:xfrm>
            <a:off x="218927" y="1686771"/>
            <a:ext cx="10515600" cy="72439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GB" sz="2800" b="1" u="sng" dirty="0">
                <a:solidFill>
                  <a:srgbClr val="1E4E79"/>
                </a:solidFill>
                <a:latin typeface="Twentieth Century"/>
                <a:ea typeface="Twentieth Century"/>
                <a:cs typeface="Twentieth Century"/>
                <a:sym typeface="Twentieth Century"/>
              </a:rPr>
              <a:t>HOW WE SUPPORT SEND </a:t>
            </a:r>
            <a:r>
              <a:rPr lang="en-GB" sz="2800" b="1" u="sng" dirty="0" err="1">
                <a:solidFill>
                  <a:srgbClr val="1E4E79"/>
                </a:solidFill>
                <a:latin typeface="Twentieth Century"/>
                <a:ea typeface="Twentieth Century"/>
                <a:cs typeface="Twentieth Century"/>
                <a:sym typeface="Twentieth Century"/>
              </a:rPr>
              <a:t>cont</a:t>
            </a:r>
            <a:r>
              <a:rPr lang="en-GB" sz="2800" b="1" u="sng" dirty="0">
                <a:solidFill>
                  <a:srgbClr val="1E4E79"/>
                </a:solidFill>
                <a:latin typeface="Twentieth Century"/>
                <a:ea typeface="Twentieth Century"/>
                <a:cs typeface="Twentieth Century"/>
                <a:sym typeface="Twentieth Century"/>
              </a:rPr>
              <a:t>…</a:t>
            </a:r>
            <a:endParaRPr dirty="0"/>
          </a:p>
        </p:txBody>
      </p:sp>
      <p:sp>
        <p:nvSpPr>
          <p:cNvPr id="3" name="Google Shape;214;p11"/>
          <p:cNvSpPr/>
          <p:nvPr/>
        </p:nvSpPr>
        <p:spPr>
          <a:xfrm>
            <a:off x="281450" y="2411164"/>
            <a:ext cx="11802631" cy="1048963"/>
          </a:xfrm>
          <a:prstGeom prst="roundRect">
            <a:avLst>
              <a:gd name="adj" fmla="val 16667"/>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500" b="1" i="0" u="none" strike="noStrike" cap="none" dirty="0">
                <a:solidFill>
                  <a:schemeClr val="lt1"/>
                </a:solidFill>
                <a:latin typeface="Twentieth Century"/>
                <a:ea typeface="Twentieth Century"/>
                <a:cs typeface="Twentieth Century"/>
                <a:sym typeface="Twentieth Century"/>
              </a:rPr>
              <a:t>All children identified as having SEND will have a Support Plan (SP), which is created with them along with their class teacher, and </a:t>
            </a:r>
            <a:r>
              <a:rPr lang="en-GB" sz="1500" b="1" i="1" u="sng" strike="noStrike" cap="none" dirty="0">
                <a:solidFill>
                  <a:schemeClr val="lt1"/>
                </a:solidFill>
                <a:latin typeface="Twentieth Century"/>
                <a:ea typeface="Twentieth Century"/>
                <a:cs typeface="Twentieth Century"/>
                <a:sym typeface="Twentieth Century"/>
              </a:rPr>
              <a:t>parents</a:t>
            </a:r>
            <a:r>
              <a:rPr lang="en-GB" sz="1500" b="1" i="0" u="none" strike="noStrike" cap="none" dirty="0">
                <a:solidFill>
                  <a:schemeClr val="lt1"/>
                </a:solidFill>
                <a:latin typeface="Twentieth Century"/>
                <a:ea typeface="Twentieth Century"/>
                <a:cs typeface="Twentieth Century"/>
                <a:sym typeface="Twentieth Century"/>
              </a:rPr>
              <a:t>.  This is a strengths based plan of support where staff will address barriers to learning using the 7Cs approach (for more information about the 7Cs approach, please refer to the next slide or click the hyperlink to take you there).  For more information on this They may also have a one-page profile which tells adults what they like and how best to support them.</a:t>
            </a:r>
            <a:endParaRPr sz="1500" dirty="0"/>
          </a:p>
        </p:txBody>
      </p:sp>
      <p:sp>
        <p:nvSpPr>
          <p:cNvPr id="4" name="Google Shape;216;p11"/>
          <p:cNvSpPr/>
          <p:nvPr/>
        </p:nvSpPr>
        <p:spPr>
          <a:xfrm rot="505127">
            <a:off x="0" y="3782331"/>
            <a:ext cx="4990298" cy="2011094"/>
          </a:xfrm>
          <a:prstGeom prst="flowChartPreparation">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700" b="1" i="0" u="none" strike="noStrike" cap="none" dirty="0">
                <a:solidFill>
                  <a:schemeClr val="lt1"/>
                </a:solidFill>
                <a:latin typeface="Twentieth Century"/>
                <a:ea typeface="Twentieth Century"/>
                <a:cs typeface="Twentieth Century"/>
                <a:sym typeface="Twentieth Century"/>
              </a:rPr>
              <a:t>SPs are used by all the staff in the class and are overseen by the SENDCO.  They are shared and reviewed with parents on a termly basis or sooner if necessary.</a:t>
            </a:r>
            <a:endParaRPr sz="1700" b="1" i="0" u="none" strike="noStrike" cap="none" dirty="0">
              <a:solidFill>
                <a:schemeClr val="lt1"/>
              </a:solidFill>
              <a:latin typeface="Twentieth Century"/>
              <a:ea typeface="Twentieth Century"/>
              <a:cs typeface="Twentieth Century"/>
              <a:sym typeface="Twentieth Century"/>
            </a:endParaRPr>
          </a:p>
        </p:txBody>
      </p:sp>
      <p:sp>
        <p:nvSpPr>
          <p:cNvPr id="5" name="Google Shape;217;p11"/>
          <p:cNvSpPr/>
          <p:nvPr/>
        </p:nvSpPr>
        <p:spPr>
          <a:xfrm>
            <a:off x="3889322" y="4535569"/>
            <a:ext cx="4586885" cy="1713895"/>
          </a:xfrm>
          <a:prstGeom prst="flowChartPreparation">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dirty="0">
                <a:solidFill>
                  <a:schemeClr val="lt1"/>
                </a:solidFill>
                <a:latin typeface="Twentieth Century"/>
                <a:ea typeface="Twentieth Century"/>
                <a:cs typeface="Twentieth Century"/>
                <a:sym typeface="Twentieth Century"/>
              </a:rPr>
              <a:t>Targets are discussed for both school and home so everyone works towards the same goal.</a:t>
            </a:r>
            <a:endParaRPr sz="1800" b="1" i="0" u="none" strike="noStrike" cap="none" dirty="0">
              <a:solidFill>
                <a:schemeClr val="lt1"/>
              </a:solidFill>
              <a:latin typeface="Twentieth Century"/>
              <a:ea typeface="Twentieth Century"/>
              <a:cs typeface="Twentieth Century"/>
              <a:sym typeface="Twentieth Century"/>
            </a:endParaRPr>
          </a:p>
        </p:txBody>
      </p:sp>
      <p:sp>
        <p:nvSpPr>
          <p:cNvPr id="6" name="Google Shape;218;p11"/>
          <p:cNvSpPr/>
          <p:nvPr/>
        </p:nvSpPr>
        <p:spPr>
          <a:xfrm rot="-447892">
            <a:off x="7588254" y="3757395"/>
            <a:ext cx="3849882" cy="1884256"/>
          </a:xfrm>
          <a:prstGeom prst="flowChartPreparation">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7Cs</a:t>
            </a:r>
            <a:endParaRPr sz="1600" dirty="0"/>
          </a:p>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Cognition, Communication, Creativity, Curriculum, Compassion, Control,</a:t>
            </a:r>
            <a:endParaRPr sz="1600" dirty="0"/>
          </a:p>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Co-ordination.</a:t>
            </a:r>
            <a:endParaRPr sz="1600" b="1" i="0" u="none" strike="noStrike" cap="none" dirty="0">
              <a:solidFill>
                <a:schemeClr val="lt1"/>
              </a:solidFill>
              <a:latin typeface="Twentieth Century"/>
              <a:ea typeface="Twentieth Century"/>
              <a:cs typeface="Twentieth Century"/>
              <a:sym typeface="Twentieth Century"/>
            </a:endParaRPr>
          </a:p>
        </p:txBody>
      </p:sp>
      <p:sp>
        <p:nvSpPr>
          <p:cNvPr id="7" name="Google Shape;215;p11">
            <a:hlinkClick r:id="rId2" action="ppaction://hlinksldjump"/>
          </p:cNvPr>
          <p:cNvSpPr/>
          <p:nvPr/>
        </p:nvSpPr>
        <p:spPr>
          <a:xfrm>
            <a:off x="10734527" y="1499870"/>
            <a:ext cx="1014990" cy="601162"/>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lt1"/>
                </a:solidFill>
                <a:latin typeface="Twentieth Century"/>
                <a:ea typeface="Twentieth Century"/>
                <a:cs typeface="Twentieth Century"/>
                <a:sym typeface="Twentieth Century"/>
              </a:rPr>
              <a:t>BACK</a:t>
            </a:r>
            <a:endParaRPr sz="2000" b="1" i="0" u="sng" strike="noStrike" cap="none" dirty="0">
              <a:solidFill>
                <a:schemeClr val="lt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2103909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7;p12"/>
          <p:cNvSpPr txBox="1">
            <a:spLocks noGrp="1"/>
          </p:cNvSpPr>
          <p:nvPr>
            <p:ph type="title"/>
          </p:nvPr>
        </p:nvSpPr>
        <p:spPr>
          <a:xfrm>
            <a:off x="1521899" y="1725367"/>
            <a:ext cx="1804842" cy="78538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GB" sz="3600" b="1" u="sng" dirty="0">
                <a:solidFill>
                  <a:srgbClr val="1E4E79"/>
                </a:solidFill>
                <a:latin typeface="Twentieth Century"/>
                <a:ea typeface="Twentieth Century"/>
                <a:cs typeface="Twentieth Century"/>
                <a:sym typeface="Twentieth Century"/>
              </a:rPr>
              <a:t>7Cs</a:t>
            </a:r>
            <a:endParaRPr sz="3600" b="1" u="sng" dirty="0">
              <a:solidFill>
                <a:srgbClr val="1E4E79"/>
              </a:solidFill>
              <a:latin typeface="Twentieth Century"/>
              <a:ea typeface="Twentieth Century"/>
              <a:cs typeface="Twentieth Century"/>
              <a:sym typeface="Twentieth Century"/>
            </a:endParaRPr>
          </a:p>
        </p:txBody>
      </p:sp>
      <p:sp>
        <p:nvSpPr>
          <p:cNvPr id="3" name="Google Shape;228;p12"/>
          <p:cNvSpPr/>
          <p:nvPr/>
        </p:nvSpPr>
        <p:spPr>
          <a:xfrm>
            <a:off x="198790" y="2600325"/>
            <a:ext cx="3935060" cy="3265903"/>
          </a:xfrm>
          <a:prstGeom prst="roundRect">
            <a:avLst>
              <a:gd name="adj" fmla="val 16667"/>
            </a:avLst>
          </a:prstGeom>
          <a:solidFill>
            <a:srgbClr val="FF0000">
              <a:alpha val="66000"/>
            </a:srgbClr>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Each area of the 7Cs is broken down into 7 skills in which learners will have both strengths and difficulties in.  We assess these and then work on removing the barriers to learning by using the child’s strengths.  There is a shared language of assessment and a progress tracker to monitor the progress of the learner. Click on each area of the 7Cs to find out  the 7 skills.</a:t>
            </a:r>
            <a:endParaRPr sz="1600" b="1" i="0" u="none" strike="noStrike" cap="none" dirty="0">
              <a:solidFill>
                <a:schemeClr val="lt1"/>
              </a:solidFill>
              <a:latin typeface="Twentieth Century"/>
              <a:ea typeface="Twentieth Century"/>
              <a:cs typeface="Twentieth Century"/>
              <a:sym typeface="Twentieth Century"/>
            </a:endParaRPr>
          </a:p>
        </p:txBody>
      </p:sp>
      <p:sp>
        <p:nvSpPr>
          <p:cNvPr id="4" name="Google Shape;233;p12">
            <a:hlinkClick r:id="rId2" action="ppaction://hlinksldjump"/>
          </p:cNvPr>
          <p:cNvSpPr/>
          <p:nvPr/>
        </p:nvSpPr>
        <p:spPr>
          <a:xfrm>
            <a:off x="6521467" y="2490338"/>
            <a:ext cx="2747221" cy="2015312"/>
          </a:xfrm>
          <a:prstGeom prst="flowChartPreparation">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a:solidFill>
                  <a:schemeClr val="lt1"/>
                </a:solidFill>
                <a:latin typeface="Twentieth Century"/>
                <a:ea typeface="Twentieth Century"/>
                <a:cs typeface="Twentieth Century"/>
                <a:sym typeface="Twentieth Century"/>
              </a:rPr>
              <a:t>CURRICULUM</a:t>
            </a:r>
            <a:endParaRPr sz="1400" b="1" i="0" u="none" strike="noStrike" cap="none">
              <a:solidFill>
                <a:schemeClr val="lt1"/>
              </a:solidFill>
              <a:latin typeface="Twentieth Century"/>
              <a:ea typeface="Twentieth Century"/>
              <a:cs typeface="Twentieth Century"/>
              <a:sym typeface="Twentieth Century"/>
            </a:endParaRPr>
          </a:p>
        </p:txBody>
      </p:sp>
      <p:sp>
        <p:nvSpPr>
          <p:cNvPr id="5" name="Google Shape;230;p12">
            <a:hlinkClick r:id="rId3" action="ppaction://hlinksldjump"/>
          </p:cNvPr>
          <p:cNvSpPr/>
          <p:nvPr/>
        </p:nvSpPr>
        <p:spPr>
          <a:xfrm>
            <a:off x="6521467" y="495437"/>
            <a:ext cx="2747221" cy="2015312"/>
          </a:xfrm>
          <a:prstGeom prst="flowChartPreparation">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300" b="1" i="0" u="none" strike="noStrike" cap="none" dirty="0">
                <a:solidFill>
                  <a:schemeClr val="lt1"/>
                </a:solidFill>
                <a:latin typeface="Twentieth Century"/>
                <a:ea typeface="Twentieth Century"/>
                <a:cs typeface="Twentieth Century"/>
                <a:sym typeface="Twentieth Century"/>
              </a:rPr>
              <a:t>COMMUNICATION</a:t>
            </a:r>
            <a:endParaRPr sz="1300" b="1" i="0" u="none" strike="noStrike" cap="none" dirty="0">
              <a:solidFill>
                <a:schemeClr val="lt1"/>
              </a:solidFill>
              <a:latin typeface="Twentieth Century"/>
              <a:ea typeface="Twentieth Century"/>
              <a:cs typeface="Twentieth Century"/>
              <a:sym typeface="Twentieth Century"/>
            </a:endParaRPr>
          </a:p>
        </p:txBody>
      </p:sp>
      <p:sp>
        <p:nvSpPr>
          <p:cNvPr id="6" name="Google Shape;232;p12">
            <a:hlinkClick r:id="rId4" action="ppaction://hlinksldjump"/>
          </p:cNvPr>
          <p:cNvSpPr/>
          <p:nvPr/>
        </p:nvSpPr>
        <p:spPr>
          <a:xfrm>
            <a:off x="8718461" y="1506404"/>
            <a:ext cx="2747221" cy="2015312"/>
          </a:xfrm>
          <a:prstGeom prst="flowChartPreparat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a:solidFill>
                  <a:schemeClr val="lt1"/>
                </a:solidFill>
                <a:latin typeface="Twentieth Century"/>
                <a:ea typeface="Twentieth Century"/>
                <a:cs typeface="Twentieth Century"/>
                <a:sym typeface="Twentieth Century"/>
              </a:rPr>
              <a:t>COMPASSION</a:t>
            </a:r>
            <a:endParaRPr sz="1400" b="1" i="0" u="none" strike="noStrike" cap="none">
              <a:solidFill>
                <a:schemeClr val="lt1"/>
              </a:solidFill>
              <a:latin typeface="Twentieth Century"/>
              <a:ea typeface="Twentieth Century"/>
              <a:cs typeface="Twentieth Century"/>
              <a:sym typeface="Twentieth Century"/>
            </a:endParaRPr>
          </a:p>
        </p:txBody>
      </p:sp>
      <p:sp>
        <p:nvSpPr>
          <p:cNvPr id="7" name="Google Shape;231;p12">
            <a:hlinkClick r:id="rId5" action="ppaction://hlinksldjump"/>
          </p:cNvPr>
          <p:cNvSpPr/>
          <p:nvPr/>
        </p:nvSpPr>
        <p:spPr>
          <a:xfrm>
            <a:off x="8718461" y="3504617"/>
            <a:ext cx="2747221" cy="2015312"/>
          </a:xfrm>
          <a:prstGeom prst="flowChartPreparation">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a:solidFill>
                  <a:schemeClr val="lt1"/>
                </a:solidFill>
                <a:latin typeface="Twentieth Century"/>
                <a:ea typeface="Twentieth Century"/>
                <a:cs typeface="Twentieth Century"/>
                <a:sym typeface="Twentieth Century"/>
              </a:rPr>
              <a:t>COGNITION</a:t>
            </a:r>
            <a:endParaRPr sz="1400" b="1" i="0" u="none" strike="noStrike" cap="none">
              <a:solidFill>
                <a:schemeClr val="lt1"/>
              </a:solidFill>
              <a:latin typeface="Twentieth Century"/>
              <a:ea typeface="Twentieth Century"/>
              <a:cs typeface="Twentieth Century"/>
              <a:sym typeface="Twentieth Century"/>
            </a:endParaRPr>
          </a:p>
        </p:txBody>
      </p:sp>
      <p:sp>
        <p:nvSpPr>
          <p:cNvPr id="9" name="Google Shape;234;p12">
            <a:hlinkClick r:id="rId6" action="ppaction://hlinksldjump"/>
          </p:cNvPr>
          <p:cNvSpPr/>
          <p:nvPr/>
        </p:nvSpPr>
        <p:spPr>
          <a:xfrm>
            <a:off x="6521467" y="4483950"/>
            <a:ext cx="2747221" cy="2015312"/>
          </a:xfrm>
          <a:prstGeom prst="flowChartPreparat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1" i="0" u="none" strike="noStrike" cap="none" dirty="0">
                <a:solidFill>
                  <a:schemeClr val="lt1"/>
                </a:solidFill>
                <a:latin typeface="Twentieth Century"/>
                <a:ea typeface="Twentieth Century"/>
                <a:cs typeface="Twentieth Century"/>
                <a:sym typeface="Twentieth Century"/>
              </a:rPr>
              <a:t>CO-ORDINATION</a:t>
            </a:r>
            <a:endParaRPr sz="1400" b="1" i="0" u="none" strike="noStrike" cap="none" dirty="0">
              <a:solidFill>
                <a:schemeClr val="lt1"/>
              </a:solidFill>
              <a:latin typeface="Twentieth Century"/>
              <a:ea typeface="Twentieth Century"/>
              <a:cs typeface="Twentieth Century"/>
              <a:sym typeface="Twentieth Century"/>
            </a:endParaRPr>
          </a:p>
        </p:txBody>
      </p:sp>
      <p:sp>
        <p:nvSpPr>
          <p:cNvPr id="10" name="Google Shape;236;p12">
            <a:hlinkClick r:id="rId7" action="ppaction://hlinksldjump"/>
          </p:cNvPr>
          <p:cNvSpPr/>
          <p:nvPr/>
        </p:nvSpPr>
        <p:spPr>
          <a:xfrm>
            <a:off x="4324472" y="3491101"/>
            <a:ext cx="2747221" cy="2015312"/>
          </a:xfrm>
          <a:prstGeom prst="flowChartPreparation">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a:solidFill>
                  <a:schemeClr val="lt1"/>
                </a:solidFill>
                <a:latin typeface="Twentieth Century"/>
                <a:ea typeface="Twentieth Century"/>
                <a:cs typeface="Twentieth Century"/>
                <a:sym typeface="Twentieth Century"/>
              </a:rPr>
              <a:t>CONTROL</a:t>
            </a:r>
            <a:endParaRPr sz="1400" b="1" i="0" u="none" strike="noStrike" cap="none">
              <a:solidFill>
                <a:schemeClr val="lt1"/>
              </a:solidFill>
              <a:latin typeface="Twentieth Century"/>
              <a:ea typeface="Twentieth Century"/>
              <a:cs typeface="Twentieth Century"/>
              <a:sym typeface="Twentieth Century"/>
            </a:endParaRPr>
          </a:p>
        </p:txBody>
      </p:sp>
      <p:sp>
        <p:nvSpPr>
          <p:cNvPr id="11" name="Google Shape;235;p12">
            <a:hlinkClick r:id="rId8" action="ppaction://hlinksldjump"/>
          </p:cNvPr>
          <p:cNvSpPr/>
          <p:nvPr/>
        </p:nvSpPr>
        <p:spPr>
          <a:xfrm>
            <a:off x="4324473" y="1492888"/>
            <a:ext cx="2747221" cy="2015312"/>
          </a:xfrm>
          <a:prstGeom prst="flowChartPreparat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a:solidFill>
                  <a:schemeClr val="lt1"/>
                </a:solidFill>
                <a:latin typeface="Twentieth Century"/>
                <a:ea typeface="Twentieth Century"/>
                <a:cs typeface="Twentieth Century"/>
                <a:sym typeface="Twentieth Century"/>
              </a:rPr>
              <a:t>CREATIVITY</a:t>
            </a:r>
            <a:endParaRPr sz="1400" b="1" i="0" u="none" strike="noStrike" cap="none">
              <a:solidFill>
                <a:schemeClr val="lt1"/>
              </a:solidFill>
              <a:latin typeface="Twentieth Century"/>
              <a:ea typeface="Twentieth Century"/>
              <a:cs typeface="Twentieth Century"/>
              <a:sym typeface="Twentieth Century"/>
            </a:endParaRPr>
          </a:p>
        </p:txBody>
      </p:sp>
      <p:sp>
        <p:nvSpPr>
          <p:cNvPr id="12" name="Google Shape;229;p12">
            <a:hlinkClick r:id="rId9" action="ppaction://hlinksldjump"/>
          </p:cNvPr>
          <p:cNvSpPr/>
          <p:nvPr/>
        </p:nvSpPr>
        <p:spPr>
          <a:xfrm>
            <a:off x="10958187" y="736992"/>
            <a:ext cx="1014990" cy="524545"/>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lt1"/>
                </a:solidFill>
                <a:latin typeface="Twentieth Century"/>
                <a:ea typeface="Twentieth Century"/>
                <a:cs typeface="Twentieth Century"/>
                <a:sym typeface="Twentieth Century"/>
              </a:rPr>
              <a:t>BACK</a:t>
            </a:r>
            <a:endParaRPr sz="2000" b="1" i="0" u="sng" strike="noStrike" cap="none" dirty="0">
              <a:solidFill>
                <a:schemeClr val="lt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167840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7;p13"/>
          <p:cNvSpPr txBox="1">
            <a:spLocks noGrp="1"/>
          </p:cNvSpPr>
          <p:nvPr>
            <p:ph type="title"/>
          </p:nvPr>
        </p:nvSpPr>
        <p:spPr>
          <a:xfrm>
            <a:off x="2130258" y="1289873"/>
            <a:ext cx="8486854" cy="100150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GB" sz="4000" b="1" u="sng">
                <a:solidFill>
                  <a:srgbClr val="1E4E79"/>
                </a:solidFill>
                <a:latin typeface="Twentieth Century"/>
                <a:ea typeface="Twentieth Century"/>
                <a:cs typeface="Twentieth Century"/>
                <a:sym typeface="Twentieth Century"/>
              </a:rPr>
              <a:t>HOW WE MONITOR PROGRESS</a:t>
            </a:r>
            <a:endParaRPr dirty="0"/>
          </a:p>
        </p:txBody>
      </p:sp>
      <p:sp>
        <p:nvSpPr>
          <p:cNvPr id="3" name="Google Shape;248;p13"/>
          <p:cNvSpPr/>
          <p:nvPr/>
        </p:nvSpPr>
        <p:spPr>
          <a:xfrm>
            <a:off x="506437" y="2377717"/>
            <a:ext cx="11327491" cy="759181"/>
          </a:xfrm>
          <a:prstGeom prst="roundRect">
            <a:avLst>
              <a:gd name="adj" fmla="val 16667"/>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a:solidFill>
                  <a:schemeClr val="lt1"/>
                </a:solidFill>
                <a:latin typeface="Twentieth Century"/>
                <a:ea typeface="Twentieth Century"/>
                <a:cs typeface="Twentieth Century"/>
                <a:sym typeface="Twentieth Century"/>
              </a:rPr>
              <a:t>The class teacher is responsible for the progress of children with SEND in their class.  This is monitored by the Head Teacher, the SENDCO, and the School Governing Body.</a:t>
            </a:r>
            <a:endParaRPr/>
          </a:p>
        </p:txBody>
      </p:sp>
      <p:sp>
        <p:nvSpPr>
          <p:cNvPr id="4" name="Google Shape;249;p13"/>
          <p:cNvSpPr/>
          <p:nvPr/>
        </p:nvSpPr>
        <p:spPr>
          <a:xfrm rot="20240241">
            <a:off x="278277" y="3193179"/>
            <a:ext cx="3029130" cy="3129005"/>
          </a:xfrm>
          <a:prstGeom prst="star6">
            <a:avLst>
              <a:gd name="adj" fmla="val 28868"/>
              <a:gd name="hf" fmla="val 115470"/>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The SENDCO prepares a report for Governors, three times a year, with three further updates.</a:t>
            </a:r>
            <a:endParaRPr sz="1100" dirty="0"/>
          </a:p>
        </p:txBody>
      </p:sp>
      <p:sp>
        <p:nvSpPr>
          <p:cNvPr id="5" name="Google Shape;250;p13"/>
          <p:cNvSpPr/>
          <p:nvPr/>
        </p:nvSpPr>
        <p:spPr>
          <a:xfrm rot="603041">
            <a:off x="2741934" y="3344519"/>
            <a:ext cx="3339391" cy="2826324"/>
          </a:xfrm>
          <a:prstGeom prst="star6">
            <a:avLst>
              <a:gd name="adj" fmla="val 28868"/>
              <a:gd name="hf" fmla="val 115470"/>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Each term, the </a:t>
            </a:r>
            <a:r>
              <a:rPr lang="en-GB" sz="1600" b="1" i="0" u="none" strike="noStrike" cap="none" dirty="0" smtClean="0">
                <a:solidFill>
                  <a:schemeClr val="lt1"/>
                </a:solidFill>
                <a:latin typeface="Twentieth Century"/>
                <a:ea typeface="Twentieth Century"/>
                <a:cs typeface="Twentieth Century"/>
                <a:sym typeface="Twentieth Century"/>
              </a:rPr>
              <a:t>SENDCO meets with the Class Teacher  </a:t>
            </a:r>
            <a:r>
              <a:rPr lang="en-GB" sz="1600" b="1" i="0" u="none" strike="noStrike" cap="none" dirty="0">
                <a:solidFill>
                  <a:schemeClr val="lt1"/>
                </a:solidFill>
                <a:latin typeface="Twentieth Century"/>
                <a:ea typeface="Twentieth Century"/>
                <a:cs typeface="Twentieth Century"/>
                <a:sym typeface="Twentieth Century"/>
              </a:rPr>
              <a:t>to discuss pupil progress.</a:t>
            </a:r>
            <a:endParaRPr dirty="0"/>
          </a:p>
        </p:txBody>
      </p:sp>
      <p:sp>
        <p:nvSpPr>
          <p:cNvPr id="6" name="Google Shape;241;p13"/>
          <p:cNvSpPr/>
          <p:nvPr/>
        </p:nvSpPr>
        <p:spPr>
          <a:xfrm rot="21286950">
            <a:off x="5665471" y="3547095"/>
            <a:ext cx="3237173" cy="2631782"/>
          </a:xfrm>
          <a:prstGeom prst="star6">
            <a:avLst>
              <a:gd name="adj" fmla="val 28868"/>
              <a:gd name="hf" fmla="val 115470"/>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The school uses an online data tracking system to monitor the progress of children.</a:t>
            </a:r>
            <a:endParaRPr dirty="0"/>
          </a:p>
        </p:txBody>
      </p:sp>
      <p:sp>
        <p:nvSpPr>
          <p:cNvPr id="7" name="Google Shape;242;p13"/>
          <p:cNvSpPr/>
          <p:nvPr/>
        </p:nvSpPr>
        <p:spPr>
          <a:xfrm rot="379718">
            <a:off x="8582026" y="3217614"/>
            <a:ext cx="2732140" cy="2553351"/>
          </a:xfrm>
          <a:prstGeom prst="star6">
            <a:avLst>
              <a:gd name="adj" fmla="val 28868"/>
              <a:gd name="hf" fmla="val 115470"/>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a:solidFill>
                  <a:schemeClr val="lt1"/>
                </a:solidFill>
                <a:latin typeface="Twentieth Century"/>
                <a:ea typeface="Twentieth Century"/>
                <a:cs typeface="Twentieth Century"/>
                <a:sym typeface="Twentieth Century"/>
              </a:rPr>
              <a:t>Support Plans (SPs) are reviewed termly with parents and new targets set.</a:t>
            </a:r>
            <a:endParaRPr/>
          </a:p>
        </p:txBody>
      </p:sp>
      <p:sp>
        <p:nvSpPr>
          <p:cNvPr id="8" name="Google Shape;251;p13">
            <a:hlinkClick r:id="rId2" action="ppaction://hlinksldjump"/>
          </p:cNvPr>
          <p:cNvSpPr/>
          <p:nvPr/>
        </p:nvSpPr>
        <p:spPr>
          <a:xfrm>
            <a:off x="10839795" y="1540829"/>
            <a:ext cx="994133" cy="499596"/>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lt1"/>
                </a:solidFill>
                <a:latin typeface="Twentieth Century"/>
                <a:ea typeface="Twentieth Century"/>
                <a:cs typeface="Twentieth Century"/>
                <a:sym typeface="Twentieth Century"/>
              </a:rPr>
              <a:t>BACK</a:t>
            </a:r>
            <a:endParaRPr sz="2000" b="1" i="0" u="sng" strike="noStrike" cap="none" dirty="0">
              <a:solidFill>
                <a:schemeClr val="lt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1916968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63;p14"/>
          <p:cNvSpPr txBox="1">
            <a:spLocks noGrp="1"/>
          </p:cNvSpPr>
          <p:nvPr>
            <p:ph type="title"/>
          </p:nvPr>
        </p:nvSpPr>
        <p:spPr>
          <a:xfrm>
            <a:off x="2118452" y="1448345"/>
            <a:ext cx="8081823" cy="92771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GB" sz="4000" b="1" u="sng" dirty="0">
                <a:solidFill>
                  <a:srgbClr val="1E4E79"/>
                </a:solidFill>
                <a:latin typeface="Twentieth Century"/>
                <a:ea typeface="Twentieth Century"/>
                <a:cs typeface="Twentieth Century"/>
                <a:sym typeface="Twentieth Century"/>
              </a:rPr>
              <a:t>SUPPORT IN THE CLASSROOM</a:t>
            </a:r>
            <a:endParaRPr dirty="0"/>
          </a:p>
        </p:txBody>
      </p:sp>
      <p:sp>
        <p:nvSpPr>
          <p:cNvPr id="3" name="Google Shape;264;p14"/>
          <p:cNvSpPr/>
          <p:nvPr/>
        </p:nvSpPr>
        <p:spPr>
          <a:xfrm>
            <a:off x="530003" y="2421515"/>
            <a:ext cx="11258723" cy="782095"/>
          </a:xfrm>
          <a:prstGeom prst="roundRect">
            <a:avLst>
              <a:gd name="adj" fmla="val 16667"/>
            </a:avLst>
          </a:prstGeom>
          <a:solidFill>
            <a:srgbClr val="2E75B5">
              <a:alpha val="65882"/>
            </a:srgbClr>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a:solidFill>
                  <a:schemeClr val="lt1"/>
                </a:solidFill>
                <a:latin typeface="Twentieth Century"/>
                <a:ea typeface="Twentieth Century"/>
                <a:cs typeface="Twentieth Century"/>
                <a:sym typeface="Twentieth Century"/>
              </a:rPr>
              <a:t>In classrooms, the curriculum is adapted to ensure the SEND is supported appropriately.  Below is a </a:t>
            </a:r>
            <a:r>
              <a:rPr lang="en-GB" sz="1800" b="1" i="1" u="none" strike="noStrike" cap="none">
                <a:solidFill>
                  <a:schemeClr val="lt1"/>
                </a:solidFill>
                <a:latin typeface="Twentieth Century"/>
                <a:ea typeface="Twentieth Century"/>
                <a:cs typeface="Twentieth Century"/>
                <a:sym typeface="Twentieth Century"/>
              </a:rPr>
              <a:t>small</a:t>
            </a:r>
            <a:r>
              <a:rPr lang="en-GB" sz="1600" b="1" i="0" u="none" strike="noStrike" cap="none">
                <a:solidFill>
                  <a:schemeClr val="lt1"/>
                </a:solidFill>
                <a:latin typeface="Twentieth Century"/>
                <a:ea typeface="Twentieth Century"/>
                <a:cs typeface="Twentieth Century"/>
                <a:sym typeface="Twentieth Century"/>
              </a:rPr>
              <a:t> selection of examples of the various strategies that our teachers use to adapt access to the curriculum. </a:t>
            </a:r>
            <a:endParaRPr/>
          </a:p>
        </p:txBody>
      </p:sp>
      <p:sp>
        <p:nvSpPr>
          <p:cNvPr id="4" name="Google Shape;256;p14"/>
          <p:cNvSpPr/>
          <p:nvPr/>
        </p:nvSpPr>
        <p:spPr>
          <a:xfrm rot="-537054">
            <a:off x="103910" y="3497798"/>
            <a:ext cx="2681714" cy="1310939"/>
          </a:xfrm>
          <a:prstGeom prst="cloud">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20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r>
              <a:rPr lang="en-GB" sz="1800" b="1" i="0" u="none" strike="noStrike" cap="none" dirty="0">
                <a:solidFill>
                  <a:schemeClr val="lt1"/>
                </a:solidFill>
                <a:latin typeface="Twentieth Century"/>
                <a:ea typeface="Twentieth Century"/>
                <a:cs typeface="Twentieth Century"/>
                <a:sym typeface="Twentieth Century"/>
              </a:rPr>
              <a:t>Visual timetables</a:t>
            </a:r>
            <a:endParaRPr dirty="0"/>
          </a:p>
          <a:p>
            <a:pPr marL="0" marR="0" lvl="0" indent="0" algn="ctr" rtl="0">
              <a:lnSpc>
                <a:spcPct val="100000"/>
              </a:lnSpc>
              <a:spcBef>
                <a:spcPts val="0"/>
              </a:spcBef>
              <a:spcAft>
                <a:spcPts val="0"/>
              </a:spcAft>
              <a:buNone/>
            </a:pPr>
            <a:endParaRPr sz="18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5" name="Google Shape;257;p14"/>
          <p:cNvSpPr/>
          <p:nvPr/>
        </p:nvSpPr>
        <p:spPr>
          <a:xfrm rot="-204725">
            <a:off x="2318012" y="3390299"/>
            <a:ext cx="2552679" cy="1314926"/>
          </a:xfrm>
          <a:prstGeom prst="cloud">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20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r>
              <a:rPr lang="en-GB" sz="1800" b="1" i="0" u="none" strike="noStrike" cap="none" dirty="0">
                <a:solidFill>
                  <a:schemeClr val="lt1"/>
                </a:solidFill>
                <a:latin typeface="Twentieth Century"/>
                <a:ea typeface="Twentieth Century"/>
                <a:cs typeface="Twentieth Century"/>
                <a:sym typeface="Twentieth Century"/>
              </a:rPr>
              <a:t>Writing slants</a:t>
            </a:r>
            <a:endParaRPr dirty="0"/>
          </a:p>
          <a:p>
            <a:pPr marL="0" marR="0" lvl="0" indent="0" algn="ctr" rtl="0">
              <a:lnSpc>
                <a:spcPct val="100000"/>
              </a:lnSpc>
              <a:spcBef>
                <a:spcPts val="0"/>
              </a:spcBef>
              <a:spcAft>
                <a:spcPts val="0"/>
              </a:spcAft>
              <a:buNone/>
            </a:pPr>
            <a:endParaRPr sz="18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6" name="Google Shape;265;p14"/>
          <p:cNvSpPr/>
          <p:nvPr/>
        </p:nvSpPr>
        <p:spPr>
          <a:xfrm rot="-162961">
            <a:off x="626009" y="4510095"/>
            <a:ext cx="4085783" cy="1286786"/>
          </a:xfrm>
          <a:prstGeom prst="cloud">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20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r>
              <a:rPr lang="en-GB" sz="1800" b="1" i="0" u="none" strike="noStrike" cap="none" dirty="0">
                <a:solidFill>
                  <a:schemeClr val="lt1"/>
                </a:solidFill>
                <a:latin typeface="Twentieth Century"/>
                <a:ea typeface="Twentieth Century"/>
                <a:cs typeface="Twentieth Century"/>
                <a:sym typeface="Twentieth Century"/>
              </a:rPr>
              <a:t>Coloured overlays and coloured paper</a:t>
            </a:r>
            <a:endParaRPr dirty="0"/>
          </a:p>
          <a:p>
            <a:pPr marL="0" marR="0" lvl="0" indent="0" algn="ctr" rtl="0">
              <a:lnSpc>
                <a:spcPct val="100000"/>
              </a:lnSpc>
              <a:spcBef>
                <a:spcPts val="0"/>
              </a:spcBef>
              <a:spcAft>
                <a:spcPts val="0"/>
              </a:spcAft>
              <a:buNone/>
            </a:pPr>
            <a:endParaRPr sz="18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7" name="Google Shape;266;p14"/>
          <p:cNvSpPr/>
          <p:nvPr/>
        </p:nvSpPr>
        <p:spPr>
          <a:xfrm>
            <a:off x="4068976" y="3438278"/>
            <a:ext cx="2836922" cy="1387414"/>
          </a:xfrm>
          <a:prstGeom prst="cloud">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20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r>
              <a:rPr lang="en-GB" sz="1800" b="1" i="0" u="none" strike="noStrike" cap="none" dirty="0">
                <a:solidFill>
                  <a:schemeClr val="lt1"/>
                </a:solidFill>
                <a:latin typeface="Twentieth Century"/>
                <a:ea typeface="Twentieth Century"/>
                <a:cs typeface="Twentieth Century"/>
                <a:sym typeface="Twentieth Century"/>
              </a:rPr>
              <a:t>Sit ‘n’ move cushions</a:t>
            </a:r>
            <a:endParaRPr dirty="0"/>
          </a:p>
          <a:p>
            <a:pPr marL="0" marR="0" lvl="0" indent="0" algn="ctr" rtl="0">
              <a:lnSpc>
                <a:spcPct val="100000"/>
              </a:lnSpc>
              <a:spcBef>
                <a:spcPts val="0"/>
              </a:spcBef>
              <a:spcAft>
                <a:spcPts val="0"/>
              </a:spcAft>
              <a:buNone/>
            </a:pPr>
            <a:endParaRPr sz="18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8" name="Google Shape;268;p14"/>
          <p:cNvSpPr/>
          <p:nvPr/>
        </p:nvSpPr>
        <p:spPr>
          <a:xfrm rot="458519">
            <a:off x="6240762" y="3382342"/>
            <a:ext cx="2629373" cy="1399825"/>
          </a:xfrm>
          <a:prstGeom prst="cloud">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20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r>
              <a:rPr lang="en-GB" sz="1800" b="1" i="0" u="none" strike="noStrike" cap="none" dirty="0">
                <a:solidFill>
                  <a:schemeClr val="lt1"/>
                </a:solidFill>
                <a:latin typeface="Twentieth Century"/>
                <a:ea typeface="Twentieth Century"/>
                <a:cs typeface="Twentieth Century"/>
                <a:sym typeface="Twentieth Century"/>
              </a:rPr>
              <a:t>Individualised Work Stations</a:t>
            </a:r>
            <a:endParaRPr sz="18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endParaRPr sz="18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9" name="Google Shape;267;p14"/>
          <p:cNvSpPr/>
          <p:nvPr/>
        </p:nvSpPr>
        <p:spPr>
          <a:xfrm rot="491753">
            <a:off x="6280861" y="4465939"/>
            <a:ext cx="4050223" cy="1496774"/>
          </a:xfrm>
          <a:prstGeom prst="cloud">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20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r>
              <a:rPr lang="en-GB" sz="1800" b="1" i="0" u="none" strike="noStrike" cap="none" dirty="0">
                <a:solidFill>
                  <a:schemeClr val="lt1"/>
                </a:solidFill>
                <a:latin typeface="Twentieth Century"/>
                <a:ea typeface="Twentieth Century"/>
                <a:cs typeface="Twentieth Century"/>
                <a:sym typeface="Twentieth Century"/>
              </a:rPr>
              <a:t>Additional support staff</a:t>
            </a:r>
            <a:endParaRPr dirty="0"/>
          </a:p>
          <a:p>
            <a:pPr marL="0" marR="0" lvl="0" indent="0" algn="ctr" rtl="0">
              <a:lnSpc>
                <a:spcPct val="100000"/>
              </a:lnSpc>
              <a:spcBef>
                <a:spcPts val="0"/>
              </a:spcBef>
              <a:spcAft>
                <a:spcPts val="0"/>
              </a:spcAft>
              <a:buNone/>
            </a:pPr>
            <a:endParaRPr sz="18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0" name="Google Shape;258;p14"/>
          <p:cNvSpPr/>
          <p:nvPr/>
        </p:nvSpPr>
        <p:spPr>
          <a:xfrm rot="866062">
            <a:off x="8454613" y="3558459"/>
            <a:ext cx="2928882" cy="1563494"/>
          </a:xfrm>
          <a:prstGeom prst="cloud">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20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r>
              <a:rPr lang="en-GB" sz="1800" b="1" i="0" u="none" strike="noStrike" cap="none" dirty="0">
                <a:solidFill>
                  <a:schemeClr val="lt1"/>
                </a:solidFill>
                <a:latin typeface="Twentieth Century"/>
                <a:ea typeface="Twentieth Century"/>
                <a:cs typeface="Twentieth Century"/>
                <a:sym typeface="Twentieth Century"/>
              </a:rPr>
              <a:t>Sensory breaks &amp; Sensory Circuits</a:t>
            </a:r>
            <a:endParaRPr sz="18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endParaRPr sz="18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1" name="Google Shape;269;p14"/>
          <p:cNvSpPr/>
          <p:nvPr/>
        </p:nvSpPr>
        <p:spPr>
          <a:xfrm rot="177978">
            <a:off x="4400559" y="4535350"/>
            <a:ext cx="2371150" cy="1357950"/>
          </a:xfrm>
          <a:prstGeom prst="cloud">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2000" b="1" i="0" u="none" strike="noStrike" cap="none">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r>
              <a:rPr lang="en-GB" sz="1800" b="1" i="0" u="none" strike="noStrike" cap="none">
                <a:solidFill>
                  <a:schemeClr val="lt1"/>
                </a:solidFill>
                <a:latin typeface="Twentieth Century"/>
                <a:ea typeface="Twentieth Century"/>
                <a:cs typeface="Twentieth Century"/>
                <a:sym typeface="Twentieth Century"/>
              </a:rPr>
              <a:t>Ear defenders</a:t>
            </a:r>
            <a:endParaRPr/>
          </a:p>
          <a:p>
            <a:pPr marL="0" marR="0" lvl="0" indent="0" algn="ctr" rtl="0">
              <a:lnSpc>
                <a:spcPct val="100000"/>
              </a:lnSpc>
              <a:spcBef>
                <a:spcPts val="0"/>
              </a:spcBef>
              <a:spcAft>
                <a:spcPts val="0"/>
              </a:spcAft>
              <a:buNone/>
            </a:pPr>
            <a:endParaRPr sz="1800" b="1" i="0" u="none" strike="noStrike" cap="none">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 name="Google Shape;270;p14">
            <a:hlinkClick r:id="rId2" action="ppaction://hlinksldjump"/>
          </p:cNvPr>
          <p:cNvSpPr/>
          <p:nvPr/>
        </p:nvSpPr>
        <p:spPr>
          <a:xfrm>
            <a:off x="10567108" y="1512667"/>
            <a:ext cx="1221618" cy="572160"/>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lt1"/>
                </a:solidFill>
                <a:latin typeface="Twentieth Century"/>
                <a:ea typeface="Twentieth Century"/>
                <a:cs typeface="Twentieth Century"/>
                <a:sym typeface="Twentieth Century"/>
              </a:rPr>
              <a:t>BACK</a:t>
            </a:r>
            <a:endParaRPr sz="2000" b="1" i="0" u="sng" strike="noStrike" cap="none" dirty="0">
              <a:solidFill>
                <a:schemeClr val="lt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2221782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3;p15"/>
          <p:cNvSpPr txBox="1">
            <a:spLocks noGrp="1"/>
          </p:cNvSpPr>
          <p:nvPr>
            <p:ph type="title"/>
          </p:nvPr>
        </p:nvSpPr>
        <p:spPr>
          <a:xfrm>
            <a:off x="4227047" y="1245386"/>
            <a:ext cx="3943084" cy="98741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GB" sz="4000" b="1" u="sng" dirty="0">
                <a:solidFill>
                  <a:srgbClr val="1E4E79"/>
                </a:solidFill>
                <a:latin typeface="Twentieth Century"/>
                <a:ea typeface="Twentieth Century"/>
                <a:cs typeface="Twentieth Century"/>
                <a:sym typeface="Twentieth Century"/>
              </a:rPr>
              <a:t>TRANSITION</a:t>
            </a:r>
            <a:endParaRPr dirty="0"/>
          </a:p>
        </p:txBody>
      </p:sp>
      <p:sp>
        <p:nvSpPr>
          <p:cNvPr id="3" name="Google Shape;284;p15"/>
          <p:cNvSpPr/>
          <p:nvPr/>
        </p:nvSpPr>
        <p:spPr>
          <a:xfrm>
            <a:off x="576776" y="2480865"/>
            <a:ext cx="11252081" cy="905777"/>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dirty="0">
                <a:solidFill>
                  <a:schemeClr val="lt1"/>
                </a:solidFill>
                <a:latin typeface="Twentieth Century"/>
                <a:ea typeface="Twentieth Century"/>
                <a:cs typeface="Twentieth Century"/>
                <a:sym typeface="Twentieth Century"/>
              </a:rPr>
              <a:t>Transition from one class to the next, or from our school to the next school can be quite an anxious time for some children with SEND.  Here at </a:t>
            </a:r>
            <a:r>
              <a:rPr lang="en-GB" sz="1800" b="1" i="0" u="none" strike="noStrike" cap="none" dirty="0" smtClean="0">
                <a:solidFill>
                  <a:schemeClr val="lt1"/>
                </a:solidFill>
                <a:latin typeface="Twentieth Century"/>
                <a:ea typeface="Twentieth Century"/>
                <a:cs typeface="Twentieth Century"/>
                <a:sym typeface="Twentieth Century"/>
              </a:rPr>
              <a:t>Lodge Lane we </a:t>
            </a:r>
            <a:r>
              <a:rPr lang="en-GB" sz="1800" b="1" i="0" u="none" strike="noStrike" cap="none" dirty="0">
                <a:solidFill>
                  <a:schemeClr val="lt1"/>
                </a:solidFill>
                <a:latin typeface="Twentieth Century"/>
                <a:ea typeface="Twentieth Century"/>
                <a:cs typeface="Twentieth Century"/>
                <a:sym typeface="Twentieth Century"/>
              </a:rPr>
              <a:t>want that process to be as stress free as possible.  Below are </a:t>
            </a:r>
            <a:r>
              <a:rPr lang="en-GB" sz="1800" b="1" i="0" u="none" strike="noStrike" cap="none" dirty="0" smtClean="0">
                <a:solidFill>
                  <a:schemeClr val="lt1"/>
                </a:solidFill>
                <a:latin typeface="Twentieth Century"/>
                <a:ea typeface="Twentieth Century"/>
                <a:cs typeface="Twentieth Century"/>
                <a:sym typeface="Twentieth Century"/>
              </a:rPr>
              <a:t>just </a:t>
            </a:r>
            <a:r>
              <a:rPr lang="en-GB" sz="1800" b="1" i="1" u="none" strike="noStrike" cap="none" dirty="0" smtClean="0">
                <a:solidFill>
                  <a:schemeClr val="lt1"/>
                </a:solidFill>
                <a:latin typeface="Twentieth Century"/>
                <a:ea typeface="Twentieth Century"/>
                <a:cs typeface="Twentieth Century"/>
                <a:sym typeface="Twentieth Century"/>
              </a:rPr>
              <a:t>some</a:t>
            </a:r>
            <a:r>
              <a:rPr lang="en-GB" sz="1800" b="1" i="0" u="none" strike="noStrike" cap="none" dirty="0" smtClean="0">
                <a:solidFill>
                  <a:schemeClr val="lt1"/>
                </a:solidFill>
                <a:latin typeface="Twentieth Century"/>
                <a:ea typeface="Twentieth Century"/>
                <a:cs typeface="Twentieth Century"/>
                <a:sym typeface="Twentieth Century"/>
              </a:rPr>
              <a:t> </a:t>
            </a:r>
            <a:r>
              <a:rPr lang="en-GB" sz="1800" b="1" i="0" u="none" strike="noStrike" cap="none" dirty="0">
                <a:solidFill>
                  <a:schemeClr val="lt1"/>
                </a:solidFill>
                <a:latin typeface="Twentieth Century"/>
                <a:ea typeface="Twentieth Century"/>
                <a:cs typeface="Twentieth Century"/>
                <a:sym typeface="Twentieth Century"/>
              </a:rPr>
              <a:t>of the strategies we use: </a:t>
            </a:r>
            <a:endParaRPr sz="1800" b="1" i="0" u="none" strike="noStrike" cap="none" dirty="0">
              <a:solidFill>
                <a:schemeClr val="lt1"/>
              </a:solidFill>
              <a:latin typeface="Twentieth Century"/>
              <a:ea typeface="Twentieth Century"/>
              <a:cs typeface="Twentieth Century"/>
              <a:sym typeface="Twentieth Century"/>
            </a:endParaRPr>
          </a:p>
        </p:txBody>
      </p:sp>
      <p:sp>
        <p:nvSpPr>
          <p:cNvPr id="4" name="Google Shape;278;p15"/>
          <p:cNvSpPr/>
          <p:nvPr/>
        </p:nvSpPr>
        <p:spPr>
          <a:xfrm rot="-204725">
            <a:off x="461661" y="3638894"/>
            <a:ext cx="3273016" cy="1857514"/>
          </a:xfrm>
          <a:prstGeom prst="cloud">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20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Additional visits to school to take own photographs.  This gives a ‘pupil-eye’ view</a:t>
            </a:r>
            <a:r>
              <a:rPr lang="en-GB" sz="1800" b="1" i="0" u="none" strike="noStrike" cap="none" dirty="0">
                <a:solidFill>
                  <a:schemeClr val="lt1"/>
                </a:solidFill>
                <a:latin typeface="Twentieth Century"/>
                <a:ea typeface="Twentieth Century"/>
                <a:cs typeface="Twentieth Century"/>
                <a:sym typeface="Twentieth Century"/>
              </a:rPr>
              <a:t>.</a:t>
            </a:r>
            <a:endParaRPr sz="18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endParaRPr sz="18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5" name="Google Shape;277;p15"/>
          <p:cNvSpPr/>
          <p:nvPr/>
        </p:nvSpPr>
        <p:spPr>
          <a:xfrm rot="-537054">
            <a:off x="2747255" y="4600298"/>
            <a:ext cx="2411625" cy="1506725"/>
          </a:xfrm>
          <a:prstGeom prst="cloud">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20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r>
              <a:rPr lang="en-GB" sz="1800" b="1" i="0" u="none" strike="noStrike" cap="none" dirty="0">
                <a:solidFill>
                  <a:schemeClr val="lt1"/>
                </a:solidFill>
                <a:latin typeface="Twentieth Century"/>
                <a:ea typeface="Twentieth Century"/>
                <a:cs typeface="Twentieth Century"/>
                <a:sym typeface="Twentieth Century"/>
              </a:rPr>
              <a:t>Additional visits to new class</a:t>
            </a:r>
            <a:endParaRPr sz="18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endParaRPr sz="18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6" name="Google Shape;275;p15"/>
          <p:cNvSpPr/>
          <p:nvPr/>
        </p:nvSpPr>
        <p:spPr>
          <a:xfrm rot="590770">
            <a:off x="4665106" y="3768004"/>
            <a:ext cx="3173045" cy="1714306"/>
          </a:xfrm>
          <a:prstGeom prst="cloud">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20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r>
              <a:rPr lang="en-GB" sz="1800" b="1" i="0" u="none" strike="noStrike" cap="none" dirty="0">
                <a:solidFill>
                  <a:schemeClr val="lt1"/>
                </a:solidFill>
                <a:latin typeface="Twentieth Century"/>
                <a:ea typeface="Twentieth Century"/>
                <a:cs typeface="Twentieth Century"/>
                <a:sym typeface="Twentieth Century"/>
              </a:rPr>
              <a:t>SENDCO and Class Teacher meet with new staff</a:t>
            </a:r>
            <a:endParaRPr dirty="0"/>
          </a:p>
          <a:p>
            <a:pPr marL="0" marR="0" lvl="0" indent="0" algn="ctr" rtl="0">
              <a:lnSpc>
                <a:spcPct val="100000"/>
              </a:lnSpc>
              <a:spcBef>
                <a:spcPts val="0"/>
              </a:spcBef>
              <a:spcAft>
                <a:spcPts val="0"/>
              </a:spcAft>
              <a:buNone/>
            </a:pPr>
            <a:endParaRPr sz="18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7" name="Google Shape;285;p15"/>
          <p:cNvSpPr/>
          <p:nvPr/>
        </p:nvSpPr>
        <p:spPr>
          <a:xfrm>
            <a:off x="5762804" y="5070673"/>
            <a:ext cx="3830614" cy="1291903"/>
          </a:xfrm>
          <a:prstGeom prst="cloud">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2000" b="1" i="0" u="none" strike="noStrike" cap="none">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r>
              <a:rPr lang="en-GB" sz="1800" b="1" i="0" u="none" strike="noStrike" cap="none">
                <a:solidFill>
                  <a:schemeClr val="lt1"/>
                </a:solidFill>
                <a:latin typeface="Twentieth Century"/>
                <a:ea typeface="Twentieth Century"/>
                <a:cs typeface="Twentieth Century"/>
                <a:sym typeface="Twentieth Century"/>
              </a:rPr>
              <a:t>Collaboration with previous class/school/nursery</a:t>
            </a:r>
            <a:endParaRPr sz="1800" b="1" i="0" u="none" strike="noStrike" cap="none">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endParaRPr sz="1800" b="1" i="0" u="none" strike="noStrike" cap="none">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Google Shape;276;p15"/>
          <p:cNvSpPr/>
          <p:nvPr/>
        </p:nvSpPr>
        <p:spPr>
          <a:xfrm rot="-593829">
            <a:off x="8839588" y="3973507"/>
            <a:ext cx="2876367" cy="1562770"/>
          </a:xfrm>
          <a:prstGeom prst="cloud">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20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r>
              <a:rPr lang="en-GB" sz="1800" b="1" i="0" u="none" strike="noStrike" cap="none" dirty="0">
                <a:solidFill>
                  <a:schemeClr val="lt1"/>
                </a:solidFill>
                <a:latin typeface="Twentieth Century"/>
                <a:ea typeface="Twentieth Century"/>
                <a:cs typeface="Twentieth Century"/>
                <a:sym typeface="Twentieth Century"/>
              </a:rPr>
              <a:t>Small nurture groups to talk through worries</a:t>
            </a:r>
            <a:endParaRPr dirty="0"/>
          </a:p>
          <a:p>
            <a:pPr marL="0" marR="0" lvl="0" indent="0" algn="ctr" rtl="0">
              <a:lnSpc>
                <a:spcPct val="100000"/>
              </a:lnSpc>
              <a:spcBef>
                <a:spcPts val="0"/>
              </a:spcBef>
              <a:spcAft>
                <a:spcPts val="0"/>
              </a:spcAft>
              <a:buNone/>
            </a:pPr>
            <a:endParaRPr sz="18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9" name="Google Shape;286;p15">
            <a:hlinkClick r:id="rId2" action="ppaction://hlinksldjump"/>
          </p:cNvPr>
          <p:cNvSpPr/>
          <p:nvPr/>
        </p:nvSpPr>
        <p:spPr>
          <a:xfrm>
            <a:off x="10789328" y="1476820"/>
            <a:ext cx="1039529" cy="524545"/>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lt1"/>
                </a:solidFill>
                <a:latin typeface="Twentieth Century"/>
                <a:ea typeface="Twentieth Century"/>
                <a:cs typeface="Twentieth Century"/>
                <a:sym typeface="Twentieth Century"/>
              </a:rPr>
              <a:t>BACK</a:t>
            </a:r>
            <a:endParaRPr sz="2000" b="1" i="0" u="sng" strike="noStrike" cap="none" dirty="0">
              <a:solidFill>
                <a:schemeClr val="lt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665334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95;p16"/>
          <p:cNvSpPr txBox="1">
            <a:spLocks noGrp="1"/>
          </p:cNvSpPr>
          <p:nvPr>
            <p:ph type="title"/>
          </p:nvPr>
        </p:nvSpPr>
        <p:spPr>
          <a:xfrm>
            <a:off x="1284592" y="953487"/>
            <a:ext cx="10515600" cy="99614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GB" sz="4000" b="1" u="sng" dirty="0">
                <a:solidFill>
                  <a:srgbClr val="1E4E79"/>
                </a:solidFill>
                <a:latin typeface="Twentieth Century"/>
                <a:ea typeface="Twentieth Century"/>
                <a:cs typeface="Twentieth Century"/>
                <a:sym typeface="Twentieth Century"/>
              </a:rPr>
              <a:t>OUR SEND PROFILE</a:t>
            </a:r>
            <a:endParaRPr dirty="0"/>
          </a:p>
        </p:txBody>
      </p:sp>
      <p:sp>
        <p:nvSpPr>
          <p:cNvPr id="3" name="Google Shape;302;p16"/>
          <p:cNvSpPr/>
          <p:nvPr/>
        </p:nvSpPr>
        <p:spPr>
          <a:xfrm>
            <a:off x="281450" y="1885995"/>
            <a:ext cx="11676087" cy="886238"/>
          </a:xfrm>
          <a:prstGeom prst="roundRect">
            <a:avLst>
              <a:gd name="adj" fmla="val 16667"/>
            </a:avLst>
          </a:prstGeom>
          <a:solidFill>
            <a:srgbClr val="2E75B5">
              <a:alpha val="65882"/>
            </a:srgbClr>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dirty="0">
                <a:solidFill>
                  <a:schemeClr val="lt1"/>
                </a:solidFill>
                <a:latin typeface="Twentieth Century"/>
                <a:ea typeface="Twentieth Century"/>
                <a:cs typeface="Twentieth Century"/>
                <a:sym typeface="Twentieth Century"/>
              </a:rPr>
              <a:t>The following data gives the percentage of pupils within each primary need for this academic year 2023-2024.  Secondary needs are not represented in this data.  Figures for the individual areas of need are a percentage of the </a:t>
            </a:r>
            <a:r>
              <a:rPr lang="en-GB" sz="1800" b="1" i="0" u="none" strike="noStrike" cap="none" dirty="0" smtClean="0">
                <a:solidFill>
                  <a:schemeClr val="lt1"/>
                </a:solidFill>
                <a:latin typeface="Twentieth Century"/>
                <a:ea typeface="Twentieth Century"/>
                <a:cs typeface="Twentieth Century"/>
                <a:sym typeface="Twentieth Century"/>
              </a:rPr>
              <a:t>SEND </a:t>
            </a:r>
            <a:r>
              <a:rPr lang="en-GB" sz="1800" b="1" i="0" u="none" strike="noStrike" cap="none" dirty="0">
                <a:solidFill>
                  <a:schemeClr val="lt1"/>
                </a:solidFill>
                <a:latin typeface="Twentieth Century"/>
                <a:ea typeface="Twentieth Century"/>
                <a:cs typeface="Twentieth Century"/>
                <a:sym typeface="Twentieth Century"/>
              </a:rPr>
              <a:t>register whereas the SEN and EHCP figures are part of the entire school roll.</a:t>
            </a:r>
            <a:endParaRPr sz="1800" b="1" i="0" u="none" strike="noStrike" cap="none" dirty="0">
              <a:solidFill>
                <a:schemeClr val="lt1"/>
              </a:solidFill>
              <a:latin typeface="Twentieth Century"/>
              <a:ea typeface="Twentieth Century"/>
              <a:cs typeface="Twentieth Century"/>
              <a:sym typeface="Twentieth Century"/>
            </a:endParaRPr>
          </a:p>
        </p:txBody>
      </p:sp>
      <p:sp>
        <p:nvSpPr>
          <p:cNvPr id="4" name="Google Shape;291;p16"/>
          <p:cNvSpPr/>
          <p:nvPr/>
        </p:nvSpPr>
        <p:spPr>
          <a:xfrm>
            <a:off x="150891" y="2893652"/>
            <a:ext cx="4053339" cy="2430173"/>
          </a:xfrm>
          <a:prstGeom prst="cloud">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In September</a:t>
            </a:r>
            <a:endParaRPr sz="16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r>
              <a:rPr lang="en-GB" sz="1600" b="1" i="0" u="none" strike="noStrike" cap="none" dirty="0" smtClean="0">
                <a:solidFill>
                  <a:schemeClr val="lt1"/>
                </a:solidFill>
                <a:latin typeface="Twentieth Century"/>
                <a:ea typeface="Twentieth Century"/>
                <a:cs typeface="Twentieth Century"/>
                <a:sym typeface="Twentieth Century"/>
              </a:rPr>
              <a:t>7.4% </a:t>
            </a:r>
            <a:r>
              <a:rPr lang="en-GB" sz="1600" b="1" i="0" u="none" strike="noStrike" cap="none" dirty="0">
                <a:solidFill>
                  <a:schemeClr val="lt1"/>
                </a:solidFill>
                <a:latin typeface="Twentieth Century"/>
                <a:ea typeface="Twentieth Century"/>
                <a:cs typeface="Twentieth Century"/>
                <a:sym typeface="Twentieth Century"/>
              </a:rPr>
              <a:t>of </a:t>
            </a:r>
            <a:r>
              <a:rPr lang="en-GB" sz="1600" b="1" i="0" u="none" strike="noStrike" cap="none" dirty="0" smtClean="0">
                <a:solidFill>
                  <a:schemeClr val="lt1"/>
                </a:solidFill>
                <a:latin typeface="Twentieth Century"/>
                <a:ea typeface="Twentieth Century"/>
                <a:cs typeface="Twentieth Century"/>
                <a:sym typeface="Twentieth Century"/>
              </a:rPr>
              <a:t>all our </a:t>
            </a:r>
            <a:r>
              <a:rPr lang="en-GB" sz="1600" b="1" i="0" u="none" strike="noStrike" cap="none" dirty="0">
                <a:solidFill>
                  <a:schemeClr val="lt1"/>
                </a:solidFill>
                <a:latin typeface="Twentieth Century"/>
                <a:ea typeface="Twentieth Century"/>
                <a:cs typeface="Twentieth Century"/>
                <a:sym typeface="Twentieth Century"/>
              </a:rPr>
              <a:t>pupils are identified as having SEN Support (</a:t>
            </a:r>
            <a:r>
              <a:rPr lang="en-GB" sz="1600" b="1" i="0" u="none" strike="noStrike" cap="none" dirty="0" smtClean="0">
                <a:solidFill>
                  <a:schemeClr val="lt1"/>
                </a:solidFill>
                <a:latin typeface="Twentieth Century"/>
                <a:ea typeface="Twentieth Century"/>
                <a:cs typeface="Twentieth Century"/>
                <a:sym typeface="Twentieth Century"/>
              </a:rPr>
              <a:t>12 </a:t>
            </a:r>
            <a:r>
              <a:rPr lang="en-GB" sz="1600" b="1" i="0" u="none" strike="noStrike" cap="none" dirty="0">
                <a:solidFill>
                  <a:schemeClr val="lt1"/>
                </a:solidFill>
                <a:latin typeface="Twentieth Century"/>
                <a:ea typeface="Twentieth Century"/>
                <a:cs typeface="Twentieth Century"/>
                <a:sym typeface="Twentieth Century"/>
              </a:rPr>
              <a:t>pupils)</a:t>
            </a:r>
            <a:endParaRPr sz="1200" dirty="0"/>
          </a:p>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This is subject to change as the needs of pupils change</a:t>
            </a:r>
            <a:endParaRPr sz="1200" dirty="0"/>
          </a:p>
        </p:txBody>
      </p:sp>
      <p:sp>
        <p:nvSpPr>
          <p:cNvPr id="5" name="Google Shape;298;p16"/>
          <p:cNvSpPr/>
          <p:nvPr/>
        </p:nvSpPr>
        <p:spPr>
          <a:xfrm>
            <a:off x="3590809" y="2893652"/>
            <a:ext cx="5356243" cy="1356278"/>
          </a:xfrm>
          <a:prstGeom prst="cloud">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24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r>
              <a:rPr lang="en-GB" sz="1600" b="1" i="0" u="none" strike="noStrike" cap="none" dirty="0" smtClean="0">
                <a:solidFill>
                  <a:schemeClr val="lt1"/>
                </a:solidFill>
                <a:latin typeface="Twentieth Century"/>
                <a:ea typeface="Twentieth Century"/>
                <a:cs typeface="Twentieth Century"/>
                <a:sym typeface="Twentieth Century"/>
              </a:rPr>
              <a:t>20% </a:t>
            </a:r>
            <a:r>
              <a:rPr lang="en-GB" sz="1600" b="1" i="0" u="none" strike="noStrike" cap="none" dirty="0">
                <a:solidFill>
                  <a:schemeClr val="lt1"/>
                </a:solidFill>
                <a:latin typeface="Twentieth Century"/>
                <a:ea typeface="Twentieth Century"/>
                <a:cs typeface="Twentieth Century"/>
                <a:sym typeface="Twentieth Century"/>
              </a:rPr>
              <a:t>of pupils </a:t>
            </a:r>
            <a:r>
              <a:rPr lang="en-GB" sz="1600" b="1" i="0" u="none" strike="noStrike" cap="none" dirty="0" smtClean="0">
                <a:solidFill>
                  <a:schemeClr val="lt1"/>
                </a:solidFill>
                <a:latin typeface="Twentieth Century"/>
                <a:ea typeface="Twentieth Century"/>
                <a:cs typeface="Twentieth Century"/>
                <a:sym typeface="Twentieth Century"/>
              </a:rPr>
              <a:t>on the SEND Register are </a:t>
            </a:r>
            <a:r>
              <a:rPr lang="en-GB" sz="1600" b="1" i="0" u="none" strike="noStrike" cap="none" dirty="0">
                <a:solidFill>
                  <a:schemeClr val="lt1"/>
                </a:solidFill>
                <a:latin typeface="Twentieth Century"/>
                <a:ea typeface="Twentieth Century"/>
                <a:cs typeface="Twentieth Century"/>
                <a:sym typeface="Twentieth Century"/>
              </a:rPr>
              <a:t>identified as having Social, Emotional &amp; Mental Health difficulties </a:t>
            </a:r>
            <a:r>
              <a:rPr lang="en-GB" sz="1600" b="1" i="0" u="none" strike="noStrike" cap="none" dirty="0" smtClean="0">
                <a:solidFill>
                  <a:schemeClr val="lt1"/>
                </a:solidFill>
                <a:latin typeface="Twentieth Century"/>
                <a:ea typeface="Twentieth Century"/>
                <a:cs typeface="Twentieth Century"/>
                <a:sym typeface="Twentieth Century"/>
              </a:rPr>
              <a:t>(3 pupils)</a:t>
            </a:r>
            <a:endParaRPr sz="1600" b="0" i="0" u="none" strike="noStrike" cap="none" dirty="0">
              <a:solidFill>
                <a:schemeClr val="lt1"/>
              </a:solidFill>
              <a:sym typeface="Arial"/>
            </a:endParaRPr>
          </a:p>
          <a:p>
            <a:pPr marL="0" marR="0" lvl="0" indent="0" algn="ctr" rtl="0">
              <a:lnSpc>
                <a:spcPct val="100000"/>
              </a:lnSpc>
              <a:spcBef>
                <a:spcPts val="0"/>
              </a:spcBef>
              <a:spcAft>
                <a:spcPts val="0"/>
              </a:spcAft>
              <a:buNone/>
            </a:pPr>
            <a:endParaRPr sz="18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6" name="Google Shape;300;p16"/>
          <p:cNvSpPr/>
          <p:nvPr/>
        </p:nvSpPr>
        <p:spPr>
          <a:xfrm rot="894163">
            <a:off x="8045317" y="2908952"/>
            <a:ext cx="3790982" cy="2295197"/>
          </a:xfrm>
          <a:prstGeom prst="cloud">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dirty="0" smtClean="0">
                <a:solidFill>
                  <a:schemeClr val="lt1"/>
                </a:solidFill>
                <a:latin typeface="Twentieth Century"/>
                <a:ea typeface="Twentieth Century"/>
                <a:cs typeface="Twentieth Century"/>
                <a:sym typeface="Twentieth Century"/>
              </a:rPr>
              <a:t>33% </a:t>
            </a:r>
            <a:r>
              <a:rPr lang="en-GB" sz="1600" b="1" i="0" u="none" strike="noStrike" cap="none" dirty="0">
                <a:solidFill>
                  <a:schemeClr val="lt1"/>
                </a:solidFill>
                <a:latin typeface="Twentieth Century"/>
                <a:ea typeface="Twentieth Century"/>
                <a:cs typeface="Twentieth Century"/>
                <a:sym typeface="Twentieth Century"/>
              </a:rPr>
              <a:t>of pupils are identified as having difficulties linked to Communication and Interaction </a:t>
            </a:r>
            <a:r>
              <a:rPr lang="en-GB" sz="1600" b="1" i="0" u="none" strike="noStrike" cap="none" dirty="0" smtClean="0">
                <a:solidFill>
                  <a:schemeClr val="lt1"/>
                </a:solidFill>
                <a:latin typeface="Twentieth Century"/>
                <a:ea typeface="Twentieth Century"/>
                <a:cs typeface="Twentieth Century"/>
                <a:sym typeface="Twentieth Century"/>
              </a:rPr>
              <a:t>(5 </a:t>
            </a:r>
            <a:r>
              <a:rPr lang="en-GB" sz="1600" b="1" i="0" u="none" strike="noStrike" cap="none" dirty="0">
                <a:solidFill>
                  <a:schemeClr val="lt1"/>
                </a:solidFill>
                <a:latin typeface="Twentieth Century"/>
                <a:ea typeface="Twentieth Century"/>
                <a:cs typeface="Twentieth Century"/>
                <a:sym typeface="Twentieth Century"/>
              </a:rPr>
              <a:t>pupils)</a:t>
            </a:r>
            <a:endParaRPr sz="1200" b="1" i="0" u="none" strike="noStrike" cap="none" dirty="0">
              <a:solidFill>
                <a:schemeClr val="lt1"/>
              </a:solidFill>
              <a:latin typeface="Twentieth Century"/>
              <a:ea typeface="Twentieth Century"/>
              <a:cs typeface="Twentieth Century"/>
              <a:sym typeface="Twentieth Century"/>
            </a:endParaRPr>
          </a:p>
        </p:txBody>
      </p:sp>
      <p:sp>
        <p:nvSpPr>
          <p:cNvPr id="7" name="Google Shape;303;p16"/>
          <p:cNvSpPr/>
          <p:nvPr/>
        </p:nvSpPr>
        <p:spPr>
          <a:xfrm rot="324738">
            <a:off x="3567086" y="4081847"/>
            <a:ext cx="4629073" cy="1433986"/>
          </a:xfrm>
          <a:prstGeom prst="cloud">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24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r>
              <a:rPr lang="en-GB" sz="1600" b="1" i="0" u="none" strike="noStrike" cap="none" dirty="0" smtClean="0">
                <a:solidFill>
                  <a:schemeClr val="lt1"/>
                </a:solidFill>
                <a:latin typeface="Twentieth Century"/>
                <a:ea typeface="Twentieth Century"/>
                <a:cs typeface="Twentieth Century"/>
                <a:sym typeface="Twentieth Century"/>
              </a:rPr>
              <a:t>27% </a:t>
            </a:r>
            <a:r>
              <a:rPr lang="en-GB" sz="1600" b="1" i="0" u="none" strike="noStrike" cap="none" dirty="0">
                <a:solidFill>
                  <a:schemeClr val="lt1"/>
                </a:solidFill>
                <a:latin typeface="Twentieth Century"/>
                <a:ea typeface="Twentieth Century"/>
                <a:cs typeface="Twentieth Century"/>
                <a:sym typeface="Twentieth Century"/>
              </a:rPr>
              <a:t>of pupils are identified as having Cognition and Learning difficulties </a:t>
            </a:r>
            <a:r>
              <a:rPr lang="en-GB" sz="1600" b="1" i="0" u="none" strike="noStrike" cap="none" dirty="0" smtClean="0">
                <a:solidFill>
                  <a:schemeClr val="lt1"/>
                </a:solidFill>
                <a:latin typeface="Twentieth Century"/>
                <a:ea typeface="Twentieth Century"/>
                <a:cs typeface="Twentieth Century"/>
                <a:sym typeface="Twentieth Century"/>
              </a:rPr>
              <a:t>(4 pupils)</a:t>
            </a:r>
            <a:endParaRPr sz="1600" b="0" i="0" u="none" strike="noStrike" cap="none" dirty="0">
              <a:solidFill>
                <a:schemeClr val="lt1"/>
              </a:solidFill>
              <a:sym typeface="Arial"/>
            </a:endParaRPr>
          </a:p>
          <a:p>
            <a:pPr marL="0" marR="0" lvl="0" indent="0" algn="ctr" rtl="0">
              <a:lnSpc>
                <a:spcPct val="100000"/>
              </a:lnSpc>
              <a:spcBef>
                <a:spcPts val="0"/>
              </a:spcBef>
              <a:spcAft>
                <a:spcPts val="0"/>
              </a:spcAft>
              <a:buNone/>
            </a:pPr>
            <a:endParaRPr sz="18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8" name="Google Shape;297;p16"/>
          <p:cNvSpPr/>
          <p:nvPr/>
        </p:nvSpPr>
        <p:spPr>
          <a:xfrm rot="259235">
            <a:off x="2112160" y="4996779"/>
            <a:ext cx="3720760" cy="1336226"/>
          </a:xfrm>
          <a:prstGeom prst="cloud">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20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r>
              <a:rPr lang="en-GB" sz="1600" b="1" i="0" u="none" strike="noStrike" cap="none" dirty="0" smtClean="0">
                <a:solidFill>
                  <a:schemeClr val="lt1"/>
                </a:solidFill>
                <a:latin typeface="Twentieth Century"/>
                <a:ea typeface="Twentieth Century"/>
                <a:cs typeface="Twentieth Century"/>
                <a:sym typeface="Twentieth Century"/>
              </a:rPr>
              <a:t>1.9% </a:t>
            </a:r>
            <a:r>
              <a:rPr lang="en-GB" sz="1600" b="1" i="0" u="none" strike="noStrike" cap="none" dirty="0">
                <a:solidFill>
                  <a:schemeClr val="lt1"/>
                </a:solidFill>
                <a:latin typeface="Twentieth Century"/>
                <a:ea typeface="Twentieth Century"/>
                <a:cs typeface="Twentieth Century"/>
                <a:sym typeface="Twentieth Century"/>
              </a:rPr>
              <a:t>of pupils have an EHCP </a:t>
            </a:r>
            <a:r>
              <a:rPr lang="en-GB" sz="1600" b="1" i="0" u="none" strike="noStrike" cap="none" dirty="0" smtClean="0">
                <a:solidFill>
                  <a:schemeClr val="lt1"/>
                </a:solidFill>
                <a:latin typeface="Twentieth Century"/>
                <a:ea typeface="Twentieth Century"/>
                <a:cs typeface="Twentieth Century"/>
                <a:sym typeface="Twentieth Century"/>
              </a:rPr>
              <a:t>(3 pupils)</a:t>
            </a:r>
            <a:endParaRPr sz="16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endParaRPr sz="18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9" name="Google Shape;299;p16"/>
          <p:cNvSpPr/>
          <p:nvPr/>
        </p:nvSpPr>
        <p:spPr>
          <a:xfrm rot="-323564">
            <a:off x="6024525" y="5126486"/>
            <a:ext cx="4639101" cy="1297330"/>
          </a:xfrm>
          <a:prstGeom prst="cloud">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24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r>
              <a:rPr lang="en-GB" sz="1600" b="1" i="0" u="none" strike="noStrike" cap="none" dirty="0" smtClean="0">
                <a:solidFill>
                  <a:schemeClr val="lt1"/>
                </a:solidFill>
                <a:latin typeface="Twentieth Century"/>
                <a:ea typeface="Twentieth Century"/>
                <a:cs typeface="Twentieth Century"/>
                <a:sym typeface="Twentieth Century"/>
              </a:rPr>
              <a:t>20% </a:t>
            </a:r>
            <a:r>
              <a:rPr lang="en-GB" sz="1600" b="1" i="0" u="none" strike="noStrike" cap="none" dirty="0">
                <a:solidFill>
                  <a:schemeClr val="lt1"/>
                </a:solidFill>
                <a:latin typeface="Twentieth Century"/>
                <a:ea typeface="Twentieth Century"/>
                <a:cs typeface="Twentieth Century"/>
                <a:sym typeface="Twentieth Century"/>
              </a:rPr>
              <a:t>of pupils are identified as having Sensory &amp; Physical needs </a:t>
            </a:r>
            <a:r>
              <a:rPr lang="en-GB" sz="1600" b="1" i="0" u="none" strike="noStrike" cap="none" dirty="0" smtClean="0">
                <a:solidFill>
                  <a:schemeClr val="lt1"/>
                </a:solidFill>
                <a:latin typeface="Twentieth Century"/>
                <a:ea typeface="Twentieth Century"/>
                <a:cs typeface="Twentieth Century"/>
                <a:sym typeface="Twentieth Century"/>
              </a:rPr>
              <a:t>(3 </a:t>
            </a:r>
            <a:r>
              <a:rPr lang="en-GB" sz="1600" b="1" i="0" u="none" strike="noStrike" cap="none" dirty="0">
                <a:solidFill>
                  <a:schemeClr val="lt1"/>
                </a:solidFill>
                <a:latin typeface="Twentieth Century"/>
                <a:ea typeface="Twentieth Century"/>
                <a:cs typeface="Twentieth Century"/>
                <a:sym typeface="Twentieth Century"/>
              </a:rPr>
              <a:t>pupils)</a:t>
            </a:r>
            <a:endParaRPr sz="1600" b="0" i="0" u="none" strike="noStrike" cap="none" dirty="0">
              <a:solidFill>
                <a:schemeClr val="lt1"/>
              </a:solidFill>
              <a:sym typeface="Arial"/>
            </a:endParaRPr>
          </a:p>
          <a:p>
            <a:pPr marL="0" marR="0" lvl="0" indent="0" algn="ctr" rtl="0">
              <a:lnSpc>
                <a:spcPct val="100000"/>
              </a:lnSpc>
              <a:spcBef>
                <a:spcPts val="0"/>
              </a:spcBef>
              <a:spcAft>
                <a:spcPts val="0"/>
              </a:spcAft>
              <a:buNone/>
            </a:pPr>
            <a:endParaRPr sz="18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0" name="Google Shape;301;p16">
            <a:hlinkClick r:id="rId2" action="ppaction://hlinksldjump"/>
          </p:cNvPr>
          <p:cNvSpPr/>
          <p:nvPr/>
        </p:nvSpPr>
        <p:spPr>
          <a:xfrm>
            <a:off x="10933453" y="1158763"/>
            <a:ext cx="1024084" cy="585591"/>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lt1"/>
                </a:solidFill>
                <a:latin typeface="Twentieth Century"/>
                <a:ea typeface="Twentieth Century"/>
                <a:cs typeface="Twentieth Century"/>
                <a:sym typeface="Twentieth Century"/>
              </a:rPr>
              <a:t>BACK</a:t>
            </a:r>
            <a:endParaRPr sz="2000" b="1" i="0" u="sng" strike="noStrike" cap="none" dirty="0">
              <a:solidFill>
                <a:schemeClr val="lt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965476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11;p17"/>
          <p:cNvSpPr txBox="1">
            <a:spLocks noGrp="1"/>
          </p:cNvSpPr>
          <p:nvPr>
            <p:ph type="title"/>
          </p:nvPr>
        </p:nvSpPr>
        <p:spPr>
          <a:xfrm>
            <a:off x="258003" y="1602820"/>
            <a:ext cx="5173689" cy="99614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GB" sz="2800" b="1" u="sng" dirty="0">
                <a:solidFill>
                  <a:srgbClr val="1E4E79"/>
                </a:solidFill>
                <a:latin typeface="Twentieth Century"/>
                <a:ea typeface="Twentieth Century"/>
                <a:cs typeface="Twentieth Century"/>
                <a:sym typeface="Twentieth Century"/>
              </a:rPr>
              <a:t>OUR SEND PROFILE </a:t>
            </a:r>
            <a:r>
              <a:rPr lang="en-GB" sz="2800" b="1" u="sng" dirty="0" err="1">
                <a:solidFill>
                  <a:srgbClr val="1E4E79"/>
                </a:solidFill>
                <a:latin typeface="Twentieth Century"/>
                <a:ea typeface="Twentieth Century"/>
                <a:cs typeface="Twentieth Century"/>
                <a:sym typeface="Twentieth Century"/>
              </a:rPr>
              <a:t>cont</a:t>
            </a:r>
            <a:r>
              <a:rPr lang="en-GB" sz="2800" b="1" u="sng" dirty="0">
                <a:solidFill>
                  <a:srgbClr val="1E4E79"/>
                </a:solidFill>
                <a:latin typeface="Twentieth Century"/>
                <a:ea typeface="Twentieth Century"/>
                <a:cs typeface="Twentieth Century"/>
                <a:sym typeface="Twentieth Century"/>
              </a:rPr>
              <a:t>…</a:t>
            </a:r>
            <a:endParaRPr sz="2800" b="1" u="sng" dirty="0">
              <a:solidFill>
                <a:srgbClr val="1E4E79"/>
              </a:solidFill>
              <a:latin typeface="Twentieth Century"/>
              <a:ea typeface="Twentieth Century"/>
              <a:cs typeface="Twentieth Century"/>
              <a:sym typeface="Twentieth Century"/>
            </a:endParaRPr>
          </a:p>
        </p:txBody>
      </p:sp>
      <p:sp>
        <p:nvSpPr>
          <p:cNvPr id="3" name="Google Shape;314;p17"/>
          <p:cNvSpPr/>
          <p:nvPr/>
        </p:nvSpPr>
        <p:spPr>
          <a:xfrm>
            <a:off x="579515" y="2968363"/>
            <a:ext cx="3722649" cy="1275345"/>
          </a:xfrm>
          <a:prstGeom prst="roundRect">
            <a:avLst>
              <a:gd name="adj" fmla="val 16667"/>
            </a:avLst>
          </a:prstGeom>
          <a:solidFill>
            <a:srgbClr val="2E75B5">
              <a:alpha val="65882"/>
            </a:srgbClr>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a:solidFill>
                  <a:schemeClr val="lt1"/>
                </a:solidFill>
                <a:latin typeface="Twentieth Century"/>
                <a:ea typeface="Twentieth Century"/>
                <a:cs typeface="Twentieth Century"/>
                <a:sym typeface="Twentieth Century"/>
              </a:rPr>
              <a:t>You may find it easier to view the percentages in the form of a graph.</a:t>
            </a:r>
            <a:endParaRPr sz="1800" b="1" i="0" u="none" strike="noStrike" cap="none">
              <a:solidFill>
                <a:schemeClr val="lt1"/>
              </a:solidFill>
              <a:latin typeface="Twentieth Century"/>
              <a:ea typeface="Twentieth Century"/>
              <a:cs typeface="Twentieth Century"/>
              <a:sym typeface="Twentieth Century"/>
            </a:endParaRPr>
          </a:p>
        </p:txBody>
      </p:sp>
      <p:sp>
        <p:nvSpPr>
          <p:cNvPr id="4" name="Google Shape;313;p17">
            <a:hlinkClick r:id="rId2" action="ppaction://hlinksldjump"/>
          </p:cNvPr>
          <p:cNvSpPr/>
          <p:nvPr/>
        </p:nvSpPr>
        <p:spPr>
          <a:xfrm>
            <a:off x="8283343" y="5852191"/>
            <a:ext cx="1024084" cy="524545"/>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lt1"/>
                </a:solidFill>
                <a:latin typeface="Twentieth Century"/>
                <a:ea typeface="Twentieth Century"/>
                <a:cs typeface="Twentieth Century"/>
                <a:sym typeface="Twentieth Century"/>
              </a:rPr>
              <a:t>BACK</a:t>
            </a:r>
            <a:endParaRPr sz="2000" b="1" i="0" u="sng" strike="noStrike" cap="none" dirty="0">
              <a:solidFill>
                <a:schemeClr val="lt1"/>
              </a:solidFill>
              <a:latin typeface="Twentieth Century"/>
              <a:ea typeface="Twentieth Century"/>
              <a:cs typeface="Twentieth Century"/>
              <a:sym typeface="Twentieth Century"/>
            </a:endParaRPr>
          </a:p>
        </p:txBody>
      </p:sp>
      <p:graphicFrame>
        <p:nvGraphicFramePr>
          <p:cNvPr id="5" name="Chart 4"/>
          <p:cNvGraphicFramePr>
            <a:graphicFrameLocks/>
          </p:cNvGraphicFramePr>
          <p:nvPr>
            <p:extLst>
              <p:ext uri="{D42A27DB-BD31-4B8C-83A1-F6EECF244321}">
                <p14:modId xmlns:p14="http://schemas.microsoft.com/office/powerpoint/2010/main" val="627738593"/>
              </p:ext>
            </p:extLst>
          </p:nvPr>
        </p:nvGraphicFramePr>
        <p:xfrm>
          <a:off x="5713095" y="1028700"/>
          <a:ext cx="6164580" cy="45548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8076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26;p18"/>
          <p:cNvSpPr txBox="1">
            <a:spLocks noGrp="1"/>
          </p:cNvSpPr>
          <p:nvPr>
            <p:ph type="title"/>
          </p:nvPr>
        </p:nvSpPr>
        <p:spPr>
          <a:xfrm>
            <a:off x="4100525" y="1195348"/>
            <a:ext cx="3604327" cy="102208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GB" sz="4000" b="1" u="sng" dirty="0">
                <a:solidFill>
                  <a:srgbClr val="1E4E79"/>
                </a:solidFill>
                <a:latin typeface="Twentieth Century"/>
                <a:ea typeface="Twentieth Century"/>
                <a:cs typeface="Twentieth Century"/>
                <a:sym typeface="Twentieth Century"/>
              </a:rPr>
              <a:t>FUNDING</a:t>
            </a:r>
            <a:endParaRPr dirty="0"/>
          </a:p>
        </p:txBody>
      </p:sp>
      <p:sp>
        <p:nvSpPr>
          <p:cNvPr id="3" name="Google Shape;321;p18"/>
          <p:cNvSpPr/>
          <p:nvPr/>
        </p:nvSpPr>
        <p:spPr>
          <a:xfrm rot="175041">
            <a:off x="366403" y="1757702"/>
            <a:ext cx="3881296" cy="2314850"/>
          </a:xfrm>
          <a:prstGeom prst="cloud">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24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Each year, the school receives a specific budget for SEN from the Local Authority.  This is known as the SEND Memorandum</a:t>
            </a:r>
            <a:r>
              <a:rPr lang="en-GB" sz="1800" b="1" i="0" u="none" strike="noStrike" cap="none" dirty="0">
                <a:solidFill>
                  <a:schemeClr val="lt1"/>
                </a:solidFill>
                <a:latin typeface="Twentieth Century"/>
                <a:ea typeface="Twentieth Century"/>
                <a:cs typeface="Twentieth Century"/>
                <a:sym typeface="Twentieth Century"/>
              </a:rPr>
              <a:t>.</a:t>
            </a:r>
            <a:endParaRPr sz="18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8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 name="Google Shape;320;p18"/>
          <p:cNvSpPr/>
          <p:nvPr/>
        </p:nvSpPr>
        <p:spPr>
          <a:xfrm rot="-314287">
            <a:off x="5537221" y="1947901"/>
            <a:ext cx="5381406" cy="1980408"/>
          </a:xfrm>
          <a:prstGeom prst="cloud">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400" b="1" i="0" u="sng" strike="noStrike" cap="none" dirty="0">
                <a:solidFill>
                  <a:schemeClr val="lt1"/>
                </a:solidFill>
                <a:latin typeface="Twentieth Century"/>
                <a:ea typeface="Twentieth Century"/>
                <a:cs typeface="Twentieth Century"/>
                <a:sym typeface="Twentieth Century"/>
              </a:rPr>
              <a:t>SEND MEMORANDUM</a:t>
            </a:r>
            <a:endParaRPr sz="1200" dirty="0"/>
          </a:p>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For 2023-2024 including E3 funding =</a:t>
            </a:r>
            <a:endParaRPr sz="1200" dirty="0"/>
          </a:p>
          <a:p>
            <a:pPr marL="0" marR="0" lvl="0" indent="0" algn="ctr" rtl="0">
              <a:lnSpc>
                <a:spcPct val="100000"/>
              </a:lnSpc>
              <a:spcBef>
                <a:spcPts val="0"/>
              </a:spcBef>
              <a:spcAft>
                <a:spcPts val="0"/>
              </a:spcAft>
              <a:buNone/>
            </a:pPr>
            <a:r>
              <a:rPr lang="en-GB" sz="2400" b="1" i="0" u="none" strike="noStrike" cap="none" dirty="0" smtClean="0">
                <a:solidFill>
                  <a:schemeClr val="lt1"/>
                </a:solidFill>
                <a:latin typeface="Twentieth Century"/>
                <a:ea typeface="Twentieth Century"/>
                <a:cs typeface="Twentieth Century"/>
                <a:sym typeface="Twentieth Century"/>
              </a:rPr>
              <a:t>£78,237</a:t>
            </a:r>
            <a:endParaRPr sz="2400" b="1" i="0" u="none" strike="noStrike" cap="none" dirty="0">
              <a:solidFill>
                <a:schemeClr val="lt1"/>
              </a:solidFill>
              <a:latin typeface="Twentieth Century"/>
              <a:ea typeface="Twentieth Century"/>
              <a:cs typeface="Twentieth Century"/>
              <a:sym typeface="Twentieth Century"/>
            </a:endParaRPr>
          </a:p>
        </p:txBody>
      </p:sp>
      <p:sp>
        <p:nvSpPr>
          <p:cNvPr id="5" name="Google Shape;327;p18"/>
          <p:cNvSpPr/>
          <p:nvPr/>
        </p:nvSpPr>
        <p:spPr>
          <a:xfrm rot="226751">
            <a:off x="1601631" y="3581400"/>
            <a:ext cx="9018743" cy="2682856"/>
          </a:xfrm>
          <a:prstGeom prst="cloud">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20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r>
              <a:rPr lang="en-GB" sz="1800" b="1" i="0" u="sng" strike="noStrike" cap="none" dirty="0">
                <a:solidFill>
                  <a:schemeClr val="lt1"/>
                </a:solidFill>
                <a:latin typeface="Twentieth Century"/>
                <a:ea typeface="Twentieth Century"/>
                <a:cs typeface="Twentieth Century"/>
                <a:sym typeface="Twentieth Century"/>
              </a:rPr>
              <a:t>ELEMENT 3 TOP-UP FUNDING</a:t>
            </a:r>
            <a:endParaRPr sz="1200" dirty="0"/>
          </a:p>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Some children require more than the basic funding that is allocated to schools.  To apply for additional funding, school will fill out an Individual Needs Descriptor (INDES) and submit that to the Local Authority (LA).  The LA then makes a decision and informs school whether they are successful or not. </a:t>
            </a:r>
            <a:endParaRPr sz="16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endParaRPr sz="18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6" name="Google Shape;328;p18">
            <a:hlinkClick r:id="rId2" action="ppaction://hlinksldjump"/>
          </p:cNvPr>
          <p:cNvSpPr/>
          <p:nvPr/>
        </p:nvSpPr>
        <p:spPr>
          <a:xfrm>
            <a:off x="10983283" y="1407831"/>
            <a:ext cx="1024167" cy="597114"/>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lt1"/>
                </a:solidFill>
                <a:latin typeface="Twentieth Century"/>
                <a:ea typeface="Twentieth Century"/>
                <a:cs typeface="Twentieth Century"/>
                <a:sym typeface="Twentieth Century"/>
              </a:rPr>
              <a:t>BACK</a:t>
            </a:r>
            <a:endParaRPr sz="2000" b="1" i="0" u="sng" strike="noStrike" cap="none" dirty="0">
              <a:solidFill>
                <a:schemeClr val="lt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1115754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37;p19"/>
          <p:cNvSpPr txBox="1">
            <a:spLocks noGrp="1"/>
          </p:cNvSpPr>
          <p:nvPr>
            <p:ph type="title"/>
          </p:nvPr>
        </p:nvSpPr>
        <p:spPr>
          <a:xfrm>
            <a:off x="2222773" y="1565184"/>
            <a:ext cx="7873727" cy="102208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GB" sz="4000" b="1" u="sng" dirty="0">
                <a:solidFill>
                  <a:srgbClr val="1E4E79"/>
                </a:solidFill>
                <a:latin typeface="Twentieth Century"/>
                <a:ea typeface="Twentieth Century"/>
                <a:cs typeface="Twentieth Century"/>
                <a:sym typeface="Twentieth Century"/>
              </a:rPr>
              <a:t>THE SPROWSTON CLUSTER</a:t>
            </a:r>
            <a:endParaRPr dirty="0"/>
          </a:p>
        </p:txBody>
      </p:sp>
      <p:sp>
        <p:nvSpPr>
          <p:cNvPr id="3" name="Google Shape;338;p19"/>
          <p:cNvSpPr/>
          <p:nvPr/>
        </p:nvSpPr>
        <p:spPr>
          <a:xfrm>
            <a:off x="728962" y="2740108"/>
            <a:ext cx="3399693" cy="2899064"/>
          </a:xfrm>
          <a:prstGeom prst="roundRect">
            <a:avLst>
              <a:gd name="adj" fmla="val 16667"/>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none" strike="noStrike" cap="none" dirty="0">
                <a:solidFill>
                  <a:schemeClr val="lt1"/>
                </a:solidFill>
                <a:latin typeface="Twentieth Century"/>
                <a:ea typeface="Twentieth Century"/>
                <a:cs typeface="Twentieth Century"/>
                <a:sym typeface="Twentieth Century"/>
              </a:rPr>
              <a:t>All schools in the </a:t>
            </a:r>
            <a:r>
              <a:rPr lang="en-GB" sz="2000" b="1" i="0" u="none" strike="noStrike" cap="none" dirty="0" err="1">
                <a:solidFill>
                  <a:schemeClr val="lt1"/>
                </a:solidFill>
                <a:latin typeface="Twentieth Century"/>
                <a:ea typeface="Twentieth Century"/>
                <a:cs typeface="Twentieth Century"/>
                <a:sym typeface="Twentieth Century"/>
              </a:rPr>
              <a:t>Sprowston</a:t>
            </a:r>
            <a:r>
              <a:rPr lang="en-GB" sz="2000" b="1" i="0" u="none" strike="noStrike" cap="none" dirty="0">
                <a:solidFill>
                  <a:schemeClr val="lt1"/>
                </a:solidFill>
                <a:latin typeface="Twentieth Century"/>
                <a:ea typeface="Twentieth Century"/>
                <a:cs typeface="Twentieth Century"/>
                <a:sym typeface="Twentieth Century"/>
              </a:rPr>
              <a:t> cluster work together and have written a cluster policy for SEN which is available on our website</a:t>
            </a:r>
            <a:r>
              <a:rPr lang="en-GB" sz="2000" b="0" i="0" u="none" strike="noStrike" cap="none" dirty="0">
                <a:solidFill>
                  <a:schemeClr val="lt1"/>
                </a:solidFill>
                <a:latin typeface="Twentieth Century"/>
                <a:ea typeface="Twentieth Century"/>
                <a:cs typeface="Twentieth Century"/>
                <a:sym typeface="Twentieth Century"/>
              </a:rPr>
              <a:t>.</a:t>
            </a:r>
            <a:endParaRPr dirty="0"/>
          </a:p>
        </p:txBody>
      </p:sp>
      <p:sp>
        <p:nvSpPr>
          <p:cNvPr id="4" name="Google Shape;339;p19"/>
          <p:cNvSpPr/>
          <p:nvPr/>
        </p:nvSpPr>
        <p:spPr>
          <a:xfrm>
            <a:off x="4912286" y="2740107"/>
            <a:ext cx="5902037" cy="3287605"/>
          </a:xfrm>
          <a:prstGeom prst="roundRect">
            <a:avLst>
              <a:gd name="adj" fmla="val 16667"/>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b="1" i="0" u="none" strike="noStrike" cap="none" dirty="0">
                <a:solidFill>
                  <a:schemeClr val="lt1"/>
                </a:solidFill>
                <a:latin typeface="Twentieth Century"/>
                <a:ea typeface="Twentieth Century"/>
                <a:cs typeface="Twentieth Century"/>
                <a:sym typeface="Twentieth Century"/>
              </a:rPr>
              <a:t>The </a:t>
            </a:r>
            <a:r>
              <a:rPr lang="en-GB" b="1" i="0" u="none" strike="noStrike" cap="none" dirty="0" err="1">
                <a:solidFill>
                  <a:schemeClr val="lt1"/>
                </a:solidFill>
                <a:latin typeface="Twentieth Century"/>
                <a:ea typeface="Twentieth Century"/>
                <a:cs typeface="Twentieth Century"/>
                <a:sym typeface="Twentieth Century"/>
              </a:rPr>
              <a:t>Sprowston</a:t>
            </a:r>
            <a:r>
              <a:rPr lang="en-GB" b="1" i="0" u="none" strike="noStrike" cap="none" dirty="0">
                <a:solidFill>
                  <a:schemeClr val="lt1"/>
                </a:solidFill>
                <a:latin typeface="Twentieth Century"/>
                <a:ea typeface="Twentieth Century"/>
                <a:cs typeface="Twentieth Century"/>
                <a:sym typeface="Twentieth Century"/>
              </a:rPr>
              <a:t> cluster of schools is committed to working together to improve learning for all, and we are able to share resources, training and moderate provision for learners with SEND.  If you would like any further information on SEND in the </a:t>
            </a:r>
            <a:r>
              <a:rPr lang="en-GB" b="1" i="0" u="none" strike="noStrike" cap="none" dirty="0" err="1">
                <a:solidFill>
                  <a:schemeClr val="lt1"/>
                </a:solidFill>
                <a:latin typeface="Twentieth Century"/>
                <a:ea typeface="Twentieth Century"/>
                <a:cs typeface="Twentieth Century"/>
                <a:sym typeface="Twentieth Century"/>
              </a:rPr>
              <a:t>Sprowston</a:t>
            </a:r>
            <a:r>
              <a:rPr lang="en-GB" b="1" i="0" u="none" strike="noStrike" cap="none" dirty="0">
                <a:solidFill>
                  <a:schemeClr val="lt1"/>
                </a:solidFill>
                <a:latin typeface="Twentieth Century"/>
                <a:ea typeface="Twentieth Century"/>
                <a:cs typeface="Twentieth Century"/>
                <a:sym typeface="Twentieth Century"/>
              </a:rPr>
              <a:t> cluster please contact our CLUSTER SEND LEADS</a:t>
            </a:r>
            <a:endParaRPr sz="1600" b="1" dirty="0"/>
          </a:p>
          <a:p>
            <a:pPr marL="0" marR="0" lvl="0" indent="0" algn="ctr" rtl="0">
              <a:lnSpc>
                <a:spcPct val="100000"/>
              </a:lnSpc>
              <a:spcBef>
                <a:spcPts val="0"/>
              </a:spcBef>
              <a:spcAft>
                <a:spcPts val="0"/>
              </a:spcAft>
              <a:buNone/>
            </a:pPr>
            <a:r>
              <a:rPr lang="en-GB" b="1" i="0" u="none" strike="noStrike" cap="none" dirty="0">
                <a:solidFill>
                  <a:schemeClr val="lt1"/>
                </a:solidFill>
                <a:latin typeface="Twentieth Century"/>
                <a:ea typeface="Twentieth Century"/>
                <a:cs typeface="Twentieth Century"/>
                <a:sym typeface="Twentieth Century"/>
              </a:rPr>
              <a:t>Liz Clarke on:</a:t>
            </a:r>
            <a:endParaRPr sz="1600" b="1" dirty="0"/>
          </a:p>
          <a:p>
            <a:pPr marL="0" marR="0" lvl="0" indent="0" algn="ctr" rtl="0">
              <a:lnSpc>
                <a:spcPct val="100000"/>
              </a:lnSpc>
              <a:spcBef>
                <a:spcPts val="0"/>
              </a:spcBef>
              <a:spcAft>
                <a:spcPts val="0"/>
              </a:spcAft>
              <a:buNone/>
            </a:pPr>
            <a:r>
              <a:rPr lang="en-GB" sz="2000" b="0" i="0" u="sng" strike="noStrike" cap="none" dirty="0">
                <a:solidFill>
                  <a:schemeClr val="lt1"/>
                </a:solidFill>
                <a:latin typeface="Twentieth Century"/>
                <a:ea typeface="Twentieth Century"/>
                <a:cs typeface="Twentieth Century"/>
                <a:sym typeface="Twentieth Century"/>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senco@sprowstonjunior.norfolk.sch.uk</a:t>
            </a:r>
            <a:endParaRPr sz="2000" b="0"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r>
              <a:rPr lang="en-GB" sz="2000" b="1" i="0" u="none" strike="noStrike" cap="none" dirty="0">
                <a:solidFill>
                  <a:schemeClr val="lt1"/>
                </a:solidFill>
                <a:latin typeface="Twentieth Century"/>
                <a:ea typeface="Twentieth Century"/>
                <a:cs typeface="Twentieth Century"/>
                <a:sym typeface="Twentieth Century"/>
              </a:rPr>
              <a:t>or Emma Wyatt on:</a:t>
            </a:r>
            <a:endParaRPr b="1" dirty="0"/>
          </a:p>
          <a:p>
            <a:pPr marL="0" marR="0" lvl="0" indent="0" algn="ctr" rtl="0">
              <a:lnSpc>
                <a:spcPct val="100000"/>
              </a:lnSpc>
              <a:spcBef>
                <a:spcPts val="0"/>
              </a:spcBef>
              <a:spcAft>
                <a:spcPts val="0"/>
              </a:spcAft>
              <a:buNone/>
            </a:pPr>
            <a:r>
              <a:rPr lang="en-GB" sz="2000" b="0" i="0" u="sng" strike="noStrike" cap="none" dirty="0">
                <a:solidFill>
                  <a:schemeClr val="lt1"/>
                </a:solidFill>
                <a:latin typeface="Twentieth Century"/>
                <a:ea typeface="Twentieth Century"/>
                <a:cs typeface="Twentieth Century"/>
                <a:sym typeface="Twentieth Century"/>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deputy@sprowstoninfant.norfolk.sch.uk</a:t>
            </a:r>
            <a:endParaRPr sz="3200" b="1" i="0" u="none" strike="noStrike" cap="none" dirty="0">
              <a:solidFill>
                <a:schemeClr val="lt1"/>
              </a:solidFill>
              <a:latin typeface="Twentieth Century"/>
              <a:ea typeface="Twentieth Century"/>
              <a:cs typeface="Twentieth Century"/>
              <a:sym typeface="Twentieth Century"/>
            </a:endParaRPr>
          </a:p>
        </p:txBody>
      </p:sp>
      <p:sp>
        <p:nvSpPr>
          <p:cNvPr id="5" name="Google Shape;340;p19">
            <a:hlinkClick r:id="rId4" action="ppaction://hlinksldjump"/>
          </p:cNvPr>
          <p:cNvSpPr/>
          <p:nvPr/>
        </p:nvSpPr>
        <p:spPr>
          <a:xfrm>
            <a:off x="10814323" y="1412784"/>
            <a:ext cx="1033416" cy="587208"/>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lt1"/>
                </a:solidFill>
                <a:latin typeface="Twentieth Century"/>
                <a:ea typeface="Twentieth Century"/>
                <a:cs typeface="Twentieth Century"/>
                <a:sym typeface="Twentieth Century"/>
              </a:rPr>
              <a:t>BACK</a:t>
            </a:r>
            <a:endParaRPr sz="2000" b="1" i="0" u="sng" strike="noStrike" cap="none" dirty="0">
              <a:solidFill>
                <a:schemeClr val="lt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171760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503889" y="2433454"/>
            <a:ext cx="2012038" cy="65057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smtClean="0">
                <a:solidFill>
                  <a:schemeClr val="bg1"/>
                </a:solidFill>
                <a:latin typeface="Twentieth Century"/>
                <a:ea typeface="Twentieth Century"/>
                <a:cs typeface="Twentieth Century"/>
                <a:sym typeface="Twentieth Century"/>
              </a:rPr>
              <a:t>INTRODUCTION</a:t>
            </a:r>
            <a:endParaRPr lang="en-GB" sz="1400" b="1" dirty="0">
              <a:solidFill>
                <a:schemeClr val="bg1"/>
              </a:solidFill>
              <a:latin typeface="Twentieth Century"/>
              <a:ea typeface="Twentieth Century"/>
              <a:cs typeface="Twentieth Century"/>
              <a:sym typeface="Twentieth Century"/>
            </a:endParaRPr>
          </a:p>
        </p:txBody>
      </p:sp>
      <p:sp>
        <p:nvSpPr>
          <p:cNvPr id="3" name="Rounded Rectangle 2">
            <a:hlinkClick r:id="rId3" action="ppaction://hlinksldjump"/>
          </p:cNvPr>
          <p:cNvSpPr/>
          <p:nvPr/>
        </p:nvSpPr>
        <p:spPr>
          <a:xfrm>
            <a:off x="503889" y="3331954"/>
            <a:ext cx="2012038" cy="65057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solidFill>
                  <a:schemeClr val="bg1"/>
                </a:solidFill>
                <a:latin typeface="Twentieth Century"/>
                <a:ea typeface="Twentieth Century"/>
                <a:cs typeface="Twentieth Century"/>
                <a:sym typeface="Twentieth Century"/>
              </a:rPr>
              <a:t>MONITORING</a:t>
            </a:r>
            <a:r>
              <a:rPr lang="en-GB" b="1" u="sng" dirty="0">
                <a:solidFill>
                  <a:schemeClr val="bg1"/>
                </a:solidFill>
                <a:latin typeface="Twentieth Century"/>
                <a:ea typeface="Twentieth Century"/>
                <a:cs typeface="Twentieth Century"/>
                <a:sym typeface="Twentieth Century"/>
              </a:rPr>
              <a:t> </a:t>
            </a:r>
            <a:r>
              <a:rPr lang="en-GB" sz="1400" b="1" u="sng" dirty="0" smtClean="0">
                <a:solidFill>
                  <a:schemeClr val="bg1"/>
                </a:solidFill>
                <a:latin typeface="Twentieth Century"/>
                <a:ea typeface="Twentieth Century"/>
                <a:cs typeface="Twentieth Century"/>
                <a:sym typeface="Twentieth Century"/>
              </a:rPr>
              <a:t>PROGRESS</a:t>
            </a:r>
            <a:endParaRPr lang="en-GB" b="1" dirty="0">
              <a:solidFill>
                <a:schemeClr val="bg1"/>
              </a:solidFill>
              <a:latin typeface="Twentieth Century"/>
              <a:ea typeface="Twentieth Century"/>
              <a:cs typeface="Twentieth Century"/>
              <a:sym typeface="Twentieth Century"/>
            </a:endParaRPr>
          </a:p>
        </p:txBody>
      </p:sp>
      <p:sp>
        <p:nvSpPr>
          <p:cNvPr id="4" name="Rounded Rectangle 3">
            <a:hlinkClick r:id="rId4" action="ppaction://hlinksldjump"/>
          </p:cNvPr>
          <p:cNvSpPr/>
          <p:nvPr/>
        </p:nvSpPr>
        <p:spPr>
          <a:xfrm>
            <a:off x="503889" y="4200819"/>
            <a:ext cx="2012038" cy="65057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smtClean="0">
                <a:solidFill>
                  <a:schemeClr val="bg1"/>
                </a:solidFill>
                <a:latin typeface="Twentieth Century"/>
                <a:ea typeface="Twentieth Century"/>
                <a:cs typeface="Twentieth Century"/>
                <a:sym typeface="Twentieth Century"/>
              </a:rPr>
              <a:t>FUNDING</a:t>
            </a:r>
            <a:endParaRPr lang="en-GB" b="1" dirty="0">
              <a:solidFill>
                <a:schemeClr val="bg1"/>
              </a:solidFill>
              <a:latin typeface="Twentieth Century"/>
              <a:ea typeface="Twentieth Century"/>
              <a:cs typeface="Twentieth Century"/>
              <a:sym typeface="Twentieth Century"/>
            </a:endParaRPr>
          </a:p>
        </p:txBody>
      </p:sp>
      <p:sp>
        <p:nvSpPr>
          <p:cNvPr id="5" name="Rounded Rectangle 4">
            <a:hlinkClick r:id="rId5" action="ppaction://hlinksldjump"/>
          </p:cNvPr>
          <p:cNvSpPr/>
          <p:nvPr/>
        </p:nvSpPr>
        <p:spPr>
          <a:xfrm>
            <a:off x="2768036" y="2442574"/>
            <a:ext cx="2012038" cy="65057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solidFill>
                  <a:schemeClr val="bg1"/>
                </a:solidFill>
                <a:latin typeface="Twentieth Century"/>
                <a:ea typeface="Twentieth Century"/>
                <a:cs typeface="Twentieth Century"/>
                <a:sym typeface="Twentieth Century"/>
              </a:rPr>
              <a:t>OUR APPROACH TO </a:t>
            </a:r>
            <a:r>
              <a:rPr lang="en-GB" sz="1400" b="1" u="sng" dirty="0" smtClean="0">
                <a:solidFill>
                  <a:schemeClr val="bg1"/>
                </a:solidFill>
                <a:latin typeface="Twentieth Century"/>
                <a:ea typeface="Twentieth Century"/>
                <a:cs typeface="Twentieth Century"/>
                <a:sym typeface="Twentieth Century"/>
              </a:rPr>
              <a:t>LEARNERS</a:t>
            </a:r>
            <a:endParaRPr lang="en-GB" sz="1400" b="1" dirty="0">
              <a:solidFill>
                <a:schemeClr val="bg1"/>
              </a:solidFill>
              <a:latin typeface="Twentieth Century"/>
              <a:ea typeface="Twentieth Century"/>
              <a:cs typeface="Twentieth Century"/>
              <a:sym typeface="Twentieth Century"/>
            </a:endParaRPr>
          </a:p>
        </p:txBody>
      </p:sp>
      <p:sp>
        <p:nvSpPr>
          <p:cNvPr id="6" name="Rounded Rectangle 5">
            <a:hlinkClick r:id="rId6" action="ppaction://hlinksldjump"/>
          </p:cNvPr>
          <p:cNvSpPr/>
          <p:nvPr/>
        </p:nvSpPr>
        <p:spPr>
          <a:xfrm>
            <a:off x="2762289" y="3345300"/>
            <a:ext cx="2012038" cy="65057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solidFill>
                  <a:schemeClr val="bg1"/>
                </a:solidFill>
                <a:latin typeface="Twentieth Century"/>
                <a:ea typeface="Twentieth Century"/>
                <a:cs typeface="Twentieth Century"/>
                <a:sym typeface="Twentieth Century"/>
              </a:rPr>
              <a:t>CLASSROOM </a:t>
            </a:r>
            <a:r>
              <a:rPr lang="en-GB" sz="1400" b="1" u="sng" dirty="0" smtClean="0">
                <a:solidFill>
                  <a:schemeClr val="bg1"/>
                </a:solidFill>
                <a:latin typeface="Twentieth Century"/>
                <a:ea typeface="Twentieth Century"/>
                <a:cs typeface="Twentieth Century"/>
                <a:sym typeface="Twentieth Century"/>
              </a:rPr>
              <a:t>SUPPORT</a:t>
            </a:r>
            <a:endParaRPr lang="en-GB" sz="1400" b="1" dirty="0">
              <a:solidFill>
                <a:schemeClr val="bg1"/>
              </a:solidFill>
              <a:latin typeface="Twentieth Century"/>
              <a:ea typeface="Twentieth Century"/>
              <a:cs typeface="Twentieth Century"/>
              <a:sym typeface="Twentieth Century"/>
            </a:endParaRPr>
          </a:p>
        </p:txBody>
      </p:sp>
      <p:sp>
        <p:nvSpPr>
          <p:cNvPr id="7" name="Rounded Rectangle 6">
            <a:hlinkClick r:id="rId7" action="ppaction://hlinksldjump"/>
          </p:cNvPr>
          <p:cNvSpPr/>
          <p:nvPr/>
        </p:nvSpPr>
        <p:spPr>
          <a:xfrm>
            <a:off x="2762289" y="4214165"/>
            <a:ext cx="2012038" cy="65057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solidFill>
                  <a:schemeClr val="bg1"/>
                </a:solidFill>
                <a:latin typeface="Twentieth Century"/>
                <a:ea typeface="Twentieth Century"/>
                <a:cs typeface="Twentieth Century"/>
                <a:sym typeface="Twentieth Century"/>
              </a:rPr>
              <a:t>PROVISION</a:t>
            </a:r>
            <a:r>
              <a:rPr lang="en-GB" b="1" u="sng" dirty="0">
                <a:solidFill>
                  <a:schemeClr val="bg1"/>
                </a:solidFill>
                <a:latin typeface="Twentieth Century"/>
                <a:ea typeface="Twentieth Century"/>
                <a:cs typeface="Twentieth Century"/>
                <a:sym typeface="Twentieth Century"/>
              </a:rPr>
              <a:t> </a:t>
            </a:r>
            <a:r>
              <a:rPr lang="en-GB" sz="1400" b="1" u="sng" dirty="0" smtClean="0">
                <a:solidFill>
                  <a:schemeClr val="bg1"/>
                </a:solidFill>
                <a:latin typeface="Twentieth Century"/>
                <a:ea typeface="Twentieth Century"/>
                <a:cs typeface="Twentieth Century"/>
                <a:sym typeface="Twentieth Century"/>
              </a:rPr>
              <a:t>MAP</a:t>
            </a:r>
            <a:endParaRPr lang="en-GB" b="1" dirty="0">
              <a:solidFill>
                <a:schemeClr val="bg1"/>
              </a:solidFill>
              <a:latin typeface="Twentieth Century"/>
              <a:ea typeface="Twentieth Century"/>
              <a:cs typeface="Twentieth Century"/>
              <a:sym typeface="Twentieth Century"/>
            </a:endParaRPr>
          </a:p>
        </p:txBody>
      </p:sp>
      <p:sp>
        <p:nvSpPr>
          <p:cNvPr id="8" name="Rounded Rectangle 7">
            <a:hlinkClick r:id="rId8" action="ppaction://hlinksldjump"/>
          </p:cNvPr>
          <p:cNvSpPr/>
          <p:nvPr/>
        </p:nvSpPr>
        <p:spPr>
          <a:xfrm>
            <a:off x="5032183" y="2439334"/>
            <a:ext cx="2012038" cy="65057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solidFill>
                  <a:schemeClr val="bg1"/>
                </a:solidFill>
                <a:latin typeface="Twentieth Century"/>
                <a:ea typeface="Twentieth Century"/>
                <a:cs typeface="Twentieth Century"/>
                <a:sym typeface="Twentieth Century"/>
              </a:rPr>
              <a:t>IDENTIFYING</a:t>
            </a:r>
            <a:r>
              <a:rPr lang="en-GB" b="1" u="sng" dirty="0">
                <a:solidFill>
                  <a:schemeClr val="bg1"/>
                </a:solidFill>
                <a:latin typeface="Twentieth Century"/>
                <a:ea typeface="Twentieth Century"/>
                <a:cs typeface="Twentieth Century"/>
                <a:sym typeface="Twentieth Century"/>
              </a:rPr>
              <a:t> </a:t>
            </a:r>
            <a:r>
              <a:rPr lang="en-GB" sz="1400" b="1" u="sng" dirty="0" smtClean="0">
                <a:solidFill>
                  <a:schemeClr val="bg1"/>
                </a:solidFill>
                <a:latin typeface="Twentieth Century"/>
                <a:ea typeface="Twentieth Century"/>
                <a:cs typeface="Twentieth Century"/>
                <a:sym typeface="Twentieth Century"/>
              </a:rPr>
              <a:t>SEN</a:t>
            </a:r>
            <a:endParaRPr lang="en-GB" b="1" dirty="0">
              <a:solidFill>
                <a:schemeClr val="bg1"/>
              </a:solidFill>
              <a:latin typeface="Twentieth Century"/>
              <a:ea typeface="Twentieth Century"/>
              <a:cs typeface="Twentieth Century"/>
              <a:sym typeface="Twentieth Century"/>
            </a:endParaRPr>
          </a:p>
        </p:txBody>
      </p:sp>
      <p:sp>
        <p:nvSpPr>
          <p:cNvPr id="9" name="Rounded Rectangle 8">
            <a:hlinkClick r:id="rId9" action="ppaction://hlinksldjump"/>
          </p:cNvPr>
          <p:cNvSpPr/>
          <p:nvPr/>
        </p:nvSpPr>
        <p:spPr>
          <a:xfrm>
            <a:off x="5032183" y="3345300"/>
            <a:ext cx="2012038" cy="65057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smtClean="0">
                <a:solidFill>
                  <a:schemeClr val="bg1"/>
                </a:solidFill>
                <a:latin typeface="Twentieth Century"/>
                <a:ea typeface="Twentieth Century"/>
                <a:cs typeface="Twentieth Century"/>
                <a:sym typeface="Twentieth Century"/>
              </a:rPr>
              <a:t>TRANSITION</a:t>
            </a:r>
            <a:endParaRPr lang="en-GB" b="1" u="sng" dirty="0">
              <a:solidFill>
                <a:schemeClr val="bg1"/>
              </a:solidFill>
              <a:latin typeface="Twentieth Century"/>
              <a:ea typeface="Twentieth Century"/>
              <a:cs typeface="Twentieth Century"/>
              <a:sym typeface="Twentieth Century"/>
            </a:endParaRPr>
          </a:p>
        </p:txBody>
      </p:sp>
      <p:sp>
        <p:nvSpPr>
          <p:cNvPr id="10" name="Rounded Rectangle 9">
            <a:hlinkClick r:id="rId10" action="ppaction://hlinksldjump"/>
          </p:cNvPr>
          <p:cNvSpPr/>
          <p:nvPr/>
        </p:nvSpPr>
        <p:spPr>
          <a:xfrm>
            <a:off x="5032183" y="4214165"/>
            <a:ext cx="2012038" cy="65057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solidFill>
                  <a:schemeClr val="bg1"/>
                </a:solidFill>
                <a:latin typeface="Twentieth Century"/>
                <a:ea typeface="Twentieth Century"/>
                <a:cs typeface="Twentieth Century"/>
                <a:sym typeface="Twentieth Century"/>
              </a:rPr>
              <a:t>EQUALITY ACT </a:t>
            </a:r>
            <a:r>
              <a:rPr lang="en-GB" sz="1400" b="1" u="sng" dirty="0" smtClean="0">
                <a:solidFill>
                  <a:schemeClr val="bg1"/>
                </a:solidFill>
                <a:latin typeface="Twentieth Century"/>
                <a:ea typeface="Twentieth Century"/>
                <a:cs typeface="Twentieth Century"/>
                <a:sym typeface="Twentieth Century"/>
              </a:rPr>
              <a:t>2010</a:t>
            </a:r>
            <a:endParaRPr lang="en-GB" sz="1400" b="1" dirty="0">
              <a:solidFill>
                <a:schemeClr val="bg1"/>
              </a:solidFill>
              <a:latin typeface="Twentieth Century"/>
              <a:ea typeface="Twentieth Century"/>
              <a:cs typeface="Twentieth Century"/>
              <a:sym typeface="Twentieth Century"/>
            </a:endParaRPr>
          </a:p>
        </p:txBody>
      </p:sp>
      <p:sp>
        <p:nvSpPr>
          <p:cNvPr id="11" name="Rounded Rectangle 10">
            <a:hlinkClick r:id="rId11" action="ppaction://hlinksldjump"/>
          </p:cNvPr>
          <p:cNvSpPr/>
          <p:nvPr/>
        </p:nvSpPr>
        <p:spPr>
          <a:xfrm>
            <a:off x="7315150" y="2456618"/>
            <a:ext cx="2012038" cy="65057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solidFill>
                  <a:schemeClr val="bg1"/>
                </a:solidFill>
                <a:latin typeface="Twentieth Century"/>
                <a:ea typeface="Twentieth Century"/>
                <a:cs typeface="Twentieth Century"/>
                <a:sym typeface="Twentieth Century"/>
              </a:rPr>
              <a:t>SUPPORTING </a:t>
            </a:r>
            <a:r>
              <a:rPr lang="en-GB" sz="1400" b="1" u="sng" dirty="0" smtClean="0">
                <a:solidFill>
                  <a:schemeClr val="bg1"/>
                </a:solidFill>
                <a:latin typeface="Twentieth Century"/>
                <a:ea typeface="Twentieth Century"/>
                <a:cs typeface="Twentieth Century"/>
                <a:sym typeface="Twentieth Century"/>
              </a:rPr>
              <a:t>SEN</a:t>
            </a:r>
            <a:endParaRPr lang="en-GB" sz="1400" b="1" dirty="0">
              <a:solidFill>
                <a:schemeClr val="bg1"/>
              </a:solidFill>
              <a:latin typeface="Twentieth Century"/>
              <a:ea typeface="Twentieth Century"/>
              <a:cs typeface="Twentieth Century"/>
              <a:sym typeface="Twentieth Century"/>
            </a:endParaRPr>
          </a:p>
        </p:txBody>
      </p:sp>
      <p:sp>
        <p:nvSpPr>
          <p:cNvPr id="12" name="Rounded Rectangle 11">
            <a:hlinkClick r:id="rId12" action="ppaction://hlinksldjump"/>
          </p:cNvPr>
          <p:cNvSpPr/>
          <p:nvPr/>
        </p:nvSpPr>
        <p:spPr>
          <a:xfrm>
            <a:off x="7315598" y="3351990"/>
            <a:ext cx="2012038" cy="65057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solidFill>
                  <a:schemeClr val="bg1"/>
                </a:solidFill>
                <a:latin typeface="Twentieth Century"/>
                <a:ea typeface="Twentieth Century"/>
                <a:cs typeface="Twentieth Century"/>
                <a:sym typeface="Twentieth Century"/>
              </a:rPr>
              <a:t>SCHOOL SEND </a:t>
            </a:r>
            <a:r>
              <a:rPr lang="en-GB" sz="1400" b="1" u="sng" dirty="0" smtClean="0">
                <a:solidFill>
                  <a:schemeClr val="bg1"/>
                </a:solidFill>
                <a:latin typeface="Twentieth Century"/>
                <a:ea typeface="Twentieth Century"/>
                <a:cs typeface="Twentieth Century"/>
                <a:sym typeface="Twentieth Century"/>
              </a:rPr>
              <a:t>PROFILE</a:t>
            </a:r>
            <a:endParaRPr lang="en-GB" sz="1400" b="1" dirty="0">
              <a:solidFill>
                <a:schemeClr val="bg1"/>
              </a:solidFill>
              <a:latin typeface="Twentieth Century"/>
              <a:ea typeface="Twentieth Century"/>
              <a:cs typeface="Twentieth Century"/>
              <a:sym typeface="Twentieth Century"/>
            </a:endParaRPr>
          </a:p>
        </p:txBody>
      </p:sp>
      <p:sp>
        <p:nvSpPr>
          <p:cNvPr id="13" name="Rounded Rectangle 12">
            <a:hlinkClick r:id="rId13" action="ppaction://hlinksldjump"/>
          </p:cNvPr>
          <p:cNvSpPr/>
          <p:nvPr/>
        </p:nvSpPr>
        <p:spPr>
          <a:xfrm>
            <a:off x="7315150" y="4215307"/>
            <a:ext cx="2012038" cy="65057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solidFill>
                  <a:schemeClr val="bg1"/>
                </a:solidFill>
                <a:latin typeface="Twentieth Century"/>
                <a:ea typeface="Twentieth Century"/>
                <a:cs typeface="Twentieth Century"/>
                <a:sym typeface="Twentieth Century"/>
              </a:rPr>
              <a:t>USEFUL </a:t>
            </a:r>
            <a:r>
              <a:rPr lang="en-GB" sz="1400" b="1" u="sng" dirty="0" smtClean="0">
                <a:solidFill>
                  <a:schemeClr val="bg1"/>
                </a:solidFill>
                <a:latin typeface="Twentieth Century"/>
                <a:ea typeface="Twentieth Century"/>
                <a:cs typeface="Twentieth Century"/>
                <a:sym typeface="Twentieth Century"/>
              </a:rPr>
              <a:t>LINKS</a:t>
            </a:r>
            <a:endParaRPr lang="en-GB" sz="1400" b="1" dirty="0">
              <a:solidFill>
                <a:schemeClr val="bg1"/>
              </a:solidFill>
              <a:latin typeface="Twentieth Century"/>
              <a:ea typeface="Twentieth Century"/>
              <a:cs typeface="Twentieth Century"/>
              <a:sym typeface="Twentieth Century"/>
            </a:endParaRPr>
          </a:p>
        </p:txBody>
      </p:sp>
      <p:sp>
        <p:nvSpPr>
          <p:cNvPr id="14" name="Rounded Rectangle 13">
            <a:hlinkClick r:id="rId14" action="ppaction://hlinksldjump"/>
          </p:cNvPr>
          <p:cNvSpPr/>
          <p:nvPr/>
        </p:nvSpPr>
        <p:spPr>
          <a:xfrm>
            <a:off x="9614716" y="2456618"/>
            <a:ext cx="2012038" cy="65057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solidFill>
                  <a:schemeClr val="bg1"/>
                </a:solidFill>
                <a:latin typeface="Twentieth Century"/>
                <a:ea typeface="Twentieth Century"/>
                <a:cs typeface="Twentieth Century"/>
                <a:sym typeface="Twentieth Century"/>
              </a:rPr>
              <a:t>7Cs </a:t>
            </a:r>
            <a:r>
              <a:rPr lang="en-GB" sz="1400" b="1" u="sng" dirty="0" smtClean="0">
                <a:solidFill>
                  <a:schemeClr val="bg1"/>
                </a:solidFill>
                <a:latin typeface="Twentieth Century"/>
                <a:ea typeface="Twentieth Century"/>
                <a:cs typeface="Twentieth Century"/>
                <a:sym typeface="Twentieth Century"/>
              </a:rPr>
              <a:t>APPROACH</a:t>
            </a:r>
            <a:endParaRPr lang="en-GB" sz="1400" b="1" dirty="0">
              <a:solidFill>
                <a:schemeClr val="bg1"/>
              </a:solidFill>
              <a:latin typeface="Twentieth Century"/>
              <a:ea typeface="Twentieth Century"/>
              <a:cs typeface="Twentieth Century"/>
              <a:sym typeface="Twentieth Century"/>
            </a:endParaRPr>
          </a:p>
        </p:txBody>
      </p:sp>
      <p:sp>
        <p:nvSpPr>
          <p:cNvPr id="15" name="Rounded Rectangle 14">
            <a:hlinkClick r:id="rId15" action="ppaction://hlinksldjump"/>
          </p:cNvPr>
          <p:cNvSpPr/>
          <p:nvPr/>
        </p:nvSpPr>
        <p:spPr>
          <a:xfrm>
            <a:off x="9608540" y="3345300"/>
            <a:ext cx="2012038" cy="65057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solidFill>
                  <a:schemeClr val="bg1"/>
                </a:solidFill>
                <a:latin typeface="Twentieth Century"/>
                <a:ea typeface="Twentieth Century"/>
                <a:cs typeface="Twentieth Century"/>
                <a:sym typeface="Twentieth Century"/>
              </a:rPr>
              <a:t>SPROWSTON </a:t>
            </a:r>
            <a:r>
              <a:rPr lang="en-GB" sz="1400" b="1" u="sng" dirty="0" smtClean="0">
                <a:solidFill>
                  <a:schemeClr val="bg1"/>
                </a:solidFill>
                <a:latin typeface="Twentieth Century"/>
                <a:ea typeface="Twentieth Century"/>
                <a:cs typeface="Twentieth Century"/>
                <a:sym typeface="Twentieth Century"/>
              </a:rPr>
              <a:t>CLUSTER</a:t>
            </a:r>
            <a:endParaRPr lang="en-GB" sz="1400" b="1" dirty="0">
              <a:solidFill>
                <a:schemeClr val="bg1"/>
              </a:solidFill>
              <a:latin typeface="Twentieth Century"/>
              <a:ea typeface="Twentieth Century"/>
              <a:cs typeface="Twentieth Century"/>
              <a:sym typeface="Twentieth Century"/>
            </a:endParaRPr>
          </a:p>
        </p:txBody>
      </p:sp>
      <p:sp>
        <p:nvSpPr>
          <p:cNvPr id="16" name="Google Shape;96;p2"/>
          <p:cNvSpPr txBox="1">
            <a:spLocks/>
          </p:cNvSpPr>
          <p:nvPr/>
        </p:nvSpPr>
        <p:spPr>
          <a:xfrm>
            <a:off x="503889" y="1517442"/>
            <a:ext cx="2377669" cy="616632"/>
          </a:xfrm>
          <a:prstGeom prst="rect">
            <a:avLst/>
          </a:prstGeom>
          <a:noFill/>
          <a:ln>
            <a:noFill/>
          </a:ln>
        </p:spPr>
        <p:txBody>
          <a:bodyPr spcFirstLastPara="1" vert="horz" wrap="square" lIns="91425" tIns="45700" rIns="91425" bIns="4570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SzPts val="6000"/>
            </a:pPr>
            <a:r>
              <a:rPr lang="en-GB" sz="2800" b="1" u="sng" smtClean="0">
                <a:solidFill>
                  <a:srgbClr val="1E4E79"/>
                </a:solidFill>
                <a:latin typeface="Twentieth Century"/>
                <a:ea typeface="Twentieth Century"/>
                <a:cs typeface="Twentieth Century"/>
                <a:sym typeface="Twentieth Century"/>
              </a:rPr>
              <a:t>PAGE LINKS</a:t>
            </a:r>
            <a:endParaRPr lang="en-GB" sz="2800" b="1" u="sng" dirty="0">
              <a:solidFill>
                <a:srgbClr val="1E4E79"/>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4160698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349;p20"/>
          <p:cNvSpPr txBox="1">
            <a:spLocks noGrp="1"/>
          </p:cNvSpPr>
          <p:nvPr>
            <p:ph type="title"/>
          </p:nvPr>
        </p:nvSpPr>
        <p:spPr>
          <a:xfrm>
            <a:off x="1318327" y="1195348"/>
            <a:ext cx="10515600" cy="102208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GB" sz="4000" b="1" u="sng" dirty="0">
                <a:solidFill>
                  <a:srgbClr val="1E4E79"/>
                </a:solidFill>
                <a:latin typeface="Twentieth Century"/>
                <a:ea typeface="Twentieth Century"/>
                <a:cs typeface="Twentieth Century"/>
                <a:sym typeface="Twentieth Century"/>
              </a:rPr>
              <a:t>PROVISION MAP</a:t>
            </a:r>
            <a:endParaRPr dirty="0"/>
          </a:p>
        </p:txBody>
      </p:sp>
      <p:sp>
        <p:nvSpPr>
          <p:cNvPr id="7" name="Google Shape;350;p20"/>
          <p:cNvSpPr/>
          <p:nvPr/>
        </p:nvSpPr>
        <p:spPr>
          <a:xfrm>
            <a:off x="562708" y="2398416"/>
            <a:ext cx="11127544" cy="1951912"/>
          </a:xfrm>
          <a:prstGeom prst="roundRect">
            <a:avLst>
              <a:gd name="adj" fmla="val 16667"/>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dirty="0">
                <a:solidFill>
                  <a:schemeClr val="lt1"/>
                </a:solidFill>
                <a:latin typeface="Twentieth Century"/>
                <a:ea typeface="Twentieth Century"/>
                <a:cs typeface="Twentieth Century"/>
                <a:sym typeface="Twentieth Century"/>
              </a:rPr>
              <a:t>All of the support provided for our learners is detailed on a Provision Map.  At </a:t>
            </a:r>
            <a:r>
              <a:rPr lang="en-GB" sz="1800" b="1" i="0" u="none" strike="noStrike" cap="none" dirty="0" smtClean="0">
                <a:solidFill>
                  <a:schemeClr val="lt1"/>
                </a:solidFill>
                <a:latin typeface="Twentieth Century"/>
                <a:ea typeface="Twentieth Century"/>
                <a:cs typeface="Twentieth Century"/>
                <a:sym typeface="Twentieth Century"/>
              </a:rPr>
              <a:t>Lodge Lane, </a:t>
            </a:r>
            <a:r>
              <a:rPr lang="en-GB" sz="1800" b="1" i="0" u="none" strike="noStrike" cap="none" dirty="0">
                <a:solidFill>
                  <a:schemeClr val="lt1"/>
                </a:solidFill>
                <a:latin typeface="Twentieth Century"/>
                <a:ea typeface="Twentieth Century"/>
                <a:cs typeface="Twentieth Century"/>
                <a:sym typeface="Twentieth Century"/>
              </a:rPr>
              <a:t>we share our Provision Map with our colleagues in the </a:t>
            </a:r>
            <a:r>
              <a:rPr lang="en-GB" sz="1800" b="1" i="0" u="none" strike="noStrike" cap="none" dirty="0" err="1">
                <a:solidFill>
                  <a:schemeClr val="lt1"/>
                </a:solidFill>
                <a:latin typeface="Twentieth Century"/>
                <a:ea typeface="Twentieth Century"/>
                <a:cs typeface="Twentieth Century"/>
                <a:sym typeface="Twentieth Century"/>
              </a:rPr>
              <a:t>Sprowston</a:t>
            </a:r>
            <a:r>
              <a:rPr lang="en-GB" sz="1800" b="1" i="0" u="none" strike="noStrike" cap="none" dirty="0">
                <a:solidFill>
                  <a:schemeClr val="lt1"/>
                </a:solidFill>
                <a:latin typeface="Twentieth Century"/>
                <a:ea typeface="Twentieth Century"/>
                <a:cs typeface="Twentieth Century"/>
                <a:sym typeface="Twentieth Century"/>
              </a:rPr>
              <a:t> cluster so we can learn from each other, and demonstrate what we offer for learners with SEND.  We are also able to promote consistent practice across all the schools in our cluster ensuring equality of opportunity.</a:t>
            </a:r>
            <a:endParaRPr sz="1200" dirty="0"/>
          </a:p>
          <a:p>
            <a:pPr marL="0" marR="0" lvl="0" indent="0" algn="ctr" rtl="0">
              <a:lnSpc>
                <a:spcPct val="100000"/>
              </a:lnSpc>
              <a:spcBef>
                <a:spcPts val="0"/>
              </a:spcBef>
              <a:spcAft>
                <a:spcPts val="0"/>
              </a:spcAft>
              <a:buNone/>
            </a:pPr>
            <a:r>
              <a:rPr lang="en-GB" sz="2400" b="1" i="0" u="none" strike="noStrike" cap="none" dirty="0">
                <a:solidFill>
                  <a:schemeClr val="lt1"/>
                </a:solidFill>
                <a:latin typeface="Twentieth Century"/>
                <a:ea typeface="Twentieth Century"/>
                <a:cs typeface="Twentieth Century"/>
                <a:sym typeface="Twentieth Century"/>
              </a:rPr>
              <a:t>Please click on the relevant area to view our current provision map:</a:t>
            </a:r>
            <a:endParaRPr sz="1200" dirty="0"/>
          </a:p>
        </p:txBody>
      </p:sp>
      <p:sp>
        <p:nvSpPr>
          <p:cNvPr id="8" name="Google Shape;351;p20">
            <a:hlinkClick r:id="rId2" action="ppaction://hlinksldjump"/>
          </p:cNvPr>
          <p:cNvSpPr/>
          <p:nvPr/>
        </p:nvSpPr>
        <p:spPr>
          <a:xfrm>
            <a:off x="1450572" y="4531311"/>
            <a:ext cx="2143095" cy="1533379"/>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lt1"/>
                </a:solidFill>
                <a:latin typeface="Comic Sans MS"/>
                <a:ea typeface="Comic Sans MS"/>
                <a:cs typeface="Comic Sans MS"/>
                <a:sym typeface="Comic Sans MS"/>
              </a:rPr>
              <a:t>Communication</a:t>
            </a:r>
            <a:endParaRPr dirty="0"/>
          </a:p>
          <a:p>
            <a:pPr marL="0" marR="0" lvl="0" indent="0" algn="ctr" rtl="0">
              <a:lnSpc>
                <a:spcPct val="100000"/>
              </a:lnSpc>
              <a:spcBef>
                <a:spcPts val="0"/>
              </a:spcBef>
              <a:spcAft>
                <a:spcPts val="0"/>
              </a:spcAft>
              <a:buNone/>
            </a:pPr>
            <a:r>
              <a:rPr lang="en-GB" sz="2000" b="1" i="0" u="sng" strike="noStrike" cap="none" dirty="0">
                <a:solidFill>
                  <a:schemeClr val="lt1"/>
                </a:solidFill>
                <a:latin typeface="Comic Sans MS"/>
                <a:ea typeface="Comic Sans MS"/>
                <a:cs typeface="Comic Sans MS"/>
                <a:sym typeface="Comic Sans MS"/>
              </a:rPr>
              <a:t>&amp;</a:t>
            </a:r>
            <a:endParaRPr dirty="0"/>
          </a:p>
          <a:p>
            <a:pPr marL="0" marR="0" lvl="0" indent="0" algn="ctr" rtl="0">
              <a:lnSpc>
                <a:spcPct val="100000"/>
              </a:lnSpc>
              <a:spcBef>
                <a:spcPts val="0"/>
              </a:spcBef>
              <a:spcAft>
                <a:spcPts val="0"/>
              </a:spcAft>
              <a:buNone/>
            </a:pPr>
            <a:r>
              <a:rPr lang="en-GB" sz="2000" b="1" i="0" u="sng" strike="noStrike" cap="none" dirty="0">
                <a:solidFill>
                  <a:schemeClr val="lt1"/>
                </a:solidFill>
                <a:latin typeface="Comic Sans MS"/>
                <a:ea typeface="Comic Sans MS"/>
                <a:cs typeface="Comic Sans MS"/>
                <a:sym typeface="Comic Sans MS"/>
              </a:rPr>
              <a:t>Interaction</a:t>
            </a:r>
            <a:endParaRPr sz="2000" b="1" i="0" u="none" strike="noStrike" cap="none" dirty="0">
              <a:solidFill>
                <a:schemeClr val="lt1"/>
              </a:solidFill>
              <a:latin typeface="Comic Sans MS"/>
              <a:ea typeface="Comic Sans MS"/>
              <a:cs typeface="Comic Sans MS"/>
              <a:sym typeface="Comic Sans MS"/>
            </a:endParaRPr>
          </a:p>
        </p:txBody>
      </p:sp>
      <p:sp>
        <p:nvSpPr>
          <p:cNvPr id="9" name="Google Shape;352;p20">
            <a:hlinkClick r:id="rId3" action="ppaction://hlinksldjump"/>
          </p:cNvPr>
          <p:cNvSpPr/>
          <p:nvPr/>
        </p:nvSpPr>
        <p:spPr>
          <a:xfrm>
            <a:off x="3841063" y="4531311"/>
            <a:ext cx="2143095" cy="1533379"/>
          </a:xfrm>
          <a:prstGeom prst="roundRect">
            <a:avLst>
              <a:gd name="adj" fmla="val 16667"/>
            </a:avLst>
          </a:prstGeom>
          <a:solidFill>
            <a:srgbClr val="5DD4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lt1"/>
                </a:solidFill>
                <a:latin typeface="Comic Sans MS"/>
                <a:ea typeface="Comic Sans MS"/>
                <a:cs typeface="Comic Sans MS"/>
                <a:sym typeface="Comic Sans MS"/>
              </a:rPr>
              <a:t>Cognition</a:t>
            </a:r>
            <a:endParaRPr dirty="0"/>
          </a:p>
          <a:p>
            <a:pPr marL="0" marR="0" lvl="0" indent="0" algn="ctr" rtl="0">
              <a:lnSpc>
                <a:spcPct val="100000"/>
              </a:lnSpc>
              <a:spcBef>
                <a:spcPts val="0"/>
              </a:spcBef>
              <a:spcAft>
                <a:spcPts val="0"/>
              </a:spcAft>
              <a:buNone/>
            </a:pPr>
            <a:r>
              <a:rPr lang="en-GB" sz="2000" b="1" i="0" u="sng" strike="noStrike" cap="none" dirty="0">
                <a:solidFill>
                  <a:schemeClr val="lt1"/>
                </a:solidFill>
                <a:latin typeface="Comic Sans MS"/>
                <a:ea typeface="Comic Sans MS"/>
                <a:cs typeface="Comic Sans MS"/>
                <a:sym typeface="Comic Sans MS"/>
              </a:rPr>
              <a:t>&amp;</a:t>
            </a:r>
            <a:endParaRPr dirty="0"/>
          </a:p>
          <a:p>
            <a:pPr marL="0" marR="0" lvl="0" indent="0" algn="ctr" rtl="0">
              <a:lnSpc>
                <a:spcPct val="100000"/>
              </a:lnSpc>
              <a:spcBef>
                <a:spcPts val="0"/>
              </a:spcBef>
              <a:spcAft>
                <a:spcPts val="0"/>
              </a:spcAft>
              <a:buNone/>
            </a:pPr>
            <a:r>
              <a:rPr lang="en-GB" sz="2000" b="1" i="0" u="sng" strike="noStrike" cap="none" dirty="0">
                <a:solidFill>
                  <a:schemeClr val="lt1"/>
                </a:solidFill>
                <a:latin typeface="Comic Sans MS"/>
                <a:ea typeface="Comic Sans MS"/>
                <a:cs typeface="Comic Sans MS"/>
                <a:sym typeface="Comic Sans MS"/>
              </a:rPr>
              <a:t>Learning</a:t>
            </a:r>
            <a:endParaRPr sz="2000" b="1" i="0" u="none" strike="noStrike" cap="none" dirty="0">
              <a:solidFill>
                <a:schemeClr val="lt1"/>
              </a:solidFill>
              <a:latin typeface="Comic Sans MS"/>
              <a:ea typeface="Comic Sans MS"/>
              <a:cs typeface="Comic Sans MS"/>
              <a:sym typeface="Comic Sans MS"/>
            </a:endParaRPr>
          </a:p>
        </p:txBody>
      </p:sp>
      <p:sp>
        <p:nvSpPr>
          <p:cNvPr id="10" name="Google Shape;353;p20">
            <a:hlinkClick r:id="rId4" action="ppaction://hlinksldjump"/>
          </p:cNvPr>
          <p:cNvSpPr/>
          <p:nvPr/>
        </p:nvSpPr>
        <p:spPr>
          <a:xfrm>
            <a:off x="6280737" y="4531311"/>
            <a:ext cx="2143095" cy="1533379"/>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lt1"/>
                </a:solidFill>
                <a:latin typeface="Comic Sans MS"/>
                <a:ea typeface="Comic Sans MS"/>
                <a:cs typeface="Comic Sans MS"/>
                <a:sym typeface="Comic Sans MS"/>
              </a:rPr>
              <a:t>Social, Emotional</a:t>
            </a:r>
            <a:endParaRPr dirty="0"/>
          </a:p>
          <a:p>
            <a:pPr marL="0" marR="0" lvl="0" indent="0" algn="ctr" rtl="0">
              <a:lnSpc>
                <a:spcPct val="100000"/>
              </a:lnSpc>
              <a:spcBef>
                <a:spcPts val="0"/>
              </a:spcBef>
              <a:spcAft>
                <a:spcPts val="0"/>
              </a:spcAft>
              <a:buNone/>
            </a:pPr>
            <a:r>
              <a:rPr lang="en-GB" sz="2000" b="1" i="0" u="sng" strike="noStrike" cap="none" dirty="0" smtClean="0">
                <a:solidFill>
                  <a:schemeClr val="lt1"/>
                </a:solidFill>
                <a:latin typeface="Comic Sans MS"/>
                <a:ea typeface="Comic Sans MS"/>
                <a:cs typeface="Comic Sans MS"/>
                <a:sym typeface="Comic Sans MS"/>
              </a:rPr>
              <a:t>&amp;</a:t>
            </a:r>
            <a:endParaRPr dirty="0"/>
          </a:p>
          <a:p>
            <a:pPr marL="0" marR="0" lvl="0" indent="0" algn="ctr" rtl="0">
              <a:lnSpc>
                <a:spcPct val="100000"/>
              </a:lnSpc>
              <a:spcBef>
                <a:spcPts val="0"/>
              </a:spcBef>
              <a:spcAft>
                <a:spcPts val="0"/>
              </a:spcAft>
              <a:buNone/>
            </a:pPr>
            <a:r>
              <a:rPr lang="en-GB" sz="2000" b="1" i="0" u="sng" strike="noStrike" cap="none" dirty="0">
                <a:solidFill>
                  <a:schemeClr val="lt1"/>
                </a:solidFill>
                <a:latin typeface="Comic Sans MS"/>
                <a:ea typeface="Comic Sans MS"/>
                <a:cs typeface="Comic Sans MS"/>
                <a:sym typeface="Comic Sans MS"/>
              </a:rPr>
              <a:t>Mental Health</a:t>
            </a:r>
            <a:endParaRPr sz="2000" b="1" i="0" u="none" strike="noStrike" cap="none" dirty="0">
              <a:solidFill>
                <a:schemeClr val="lt1"/>
              </a:solidFill>
              <a:latin typeface="Comic Sans MS"/>
              <a:ea typeface="Comic Sans MS"/>
              <a:cs typeface="Comic Sans MS"/>
              <a:sym typeface="Comic Sans MS"/>
            </a:endParaRPr>
          </a:p>
        </p:txBody>
      </p:sp>
      <p:sp>
        <p:nvSpPr>
          <p:cNvPr id="11" name="Google Shape;354;p20">
            <a:hlinkClick r:id="rId5" action="ppaction://hlinksldjump"/>
          </p:cNvPr>
          <p:cNvSpPr/>
          <p:nvPr/>
        </p:nvSpPr>
        <p:spPr>
          <a:xfrm>
            <a:off x="8690825" y="4531311"/>
            <a:ext cx="2143095" cy="1533379"/>
          </a:xfrm>
          <a:prstGeom prst="roundRect">
            <a:avLst>
              <a:gd name="adj" fmla="val 16667"/>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lt1"/>
                </a:solidFill>
                <a:latin typeface="Comic Sans MS"/>
                <a:ea typeface="Comic Sans MS"/>
                <a:cs typeface="Comic Sans MS"/>
                <a:sym typeface="Comic Sans MS"/>
              </a:rPr>
              <a:t>Sensory</a:t>
            </a:r>
            <a:endParaRPr dirty="0"/>
          </a:p>
          <a:p>
            <a:pPr marL="0" marR="0" lvl="0" indent="0" algn="ctr" rtl="0">
              <a:lnSpc>
                <a:spcPct val="100000"/>
              </a:lnSpc>
              <a:spcBef>
                <a:spcPts val="0"/>
              </a:spcBef>
              <a:spcAft>
                <a:spcPts val="0"/>
              </a:spcAft>
              <a:buNone/>
            </a:pPr>
            <a:r>
              <a:rPr lang="en-GB" sz="2000" b="1" i="0" u="sng" strike="noStrike" cap="none" dirty="0">
                <a:solidFill>
                  <a:schemeClr val="lt1"/>
                </a:solidFill>
                <a:latin typeface="Comic Sans MS"/>
                <a:ea typeface="Comic Sans MS"/>
                <a:cs typeface="Comic Sans MS"/>
                <a:sym typeface="Comic Sans MS"/>
              </a:rPr>
              <a:t>&amp;</a:t>
            </a:r>
            <a:endParaRPr dirty="0"/>
          </a:p>
          <a:p>
            <a:pPr marL="0" marR="0" lvl="0" indent="0" algn="ctr" rtl="0">
              <a:lnSpc>
                <a:spcPct val="100000"/>
              </a:lnSpc>
              <a:spcBef>
                <a:spcPts val="0"/>
              </a:spcBef>
              <a:spcAft>
                <a:spcPts val="0"/>
              </a:spcAft>
              <a:buNone/>
            </a:pPr>
            <a:r>
              <a:rPr lang="en-GB" sz="2000" b="1" i="0" u="sng" strike="noStrike" cap="none" dirty="0">
                <a:solidFill>
                  <a:schemeClr val="lt1"/>
                </a:solidFill>
                <a:latin typeface="Comic Sans MS"/>
                <a:ea typeface="Comic Sans MS"/>
                <a:cs typeface="Comic Sans MS"/>
                <a:sym typeface="Comic Sans MS"/>
              </a:rPr>
              <a:t>Physical</a:t>
            </a:r>
            <a:endParaRPr sz="2000" b="1" i="0" u="none" strike="noStrike" cap="none" dirty="0">
              <a:solidFill>
                <a:schemeClr val="lt1"/>
              </a:solidFill>
              <a:latin typeface="Comic Sans MS"/>
              <a:ea typeface="Comic Sans MS"/>
              <a:cs typeface="Comic Sans MS"/>
              <a:sym typeface="Comic Sans MS"/>
            </a:endParaRPr>
          </a:p>
        </p:txBody>
      </p:sp>
      <p:sp>
        <p:nvSpPr>
          <p:cNvPr id="12" name="Google Shape;355;p20">
            <a:hlinkClick r:id="rId6" action="ppaction://hlinksldjump"/>
          </p:cNvPr>
          <p:cNvSpPr/>
          <p:nvPr/>
        </p:nvSpPr>
        <p:spPr>
          <a:xfrm>
            <a:off x="10613081" y="1413087"/>
            <a:ext cx="1077171" cy="596555"/>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lt1"/>
                </a:solidFill>
                <a:latin typeface="Twentieth Century"/>
                <a:ea typeface="Twentieth Century"/>
                <a:cs typeface="Twentieth Century"/>
                <a:sym typeface="Twentieth Century"/>
              </a:rPr>
              <a:t>BACK</a:t>
            </a:r>
            <a:endParaRPr sz="2000" b="1" i="0" u="sng" strike="noStrike" cap="none" dirty="0">
              <a:solidFill>
                <a:schemeClr val="lt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4260313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64;p21"/>
          <p:cNvSpPr txBox="1">
            <a:spLocks noGrp="1"/>
          </p:cNvSpPr>
          <p:nvPr>
            <p:ph type="title"/>
          </p:nvPr>
        </p:nvSpPr>
        <p:spPr>
          <a:xfrm>
            <a:off x="924966" y="1457494"/>
            <a:ext cx="10515600" cy="102208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GB" sz="4000" b="1" u="sng" dirty="0">
                <a:solidFill>
                  <a:srgbClr val="1E4E79"/>
                </a:solidFill>
                <a:latin typeface="Twentieth Century"/>
                <a:ea typeface="Twentieth Century"/>
                <a:cs typeface="Twentieth Century"/>
                <a:sym typeface="Twentieth Century"/>
              </a:rPr>
              <a:t>THE EQUALITY ACT 2010</a:t>
            </a:r>
            <a:endParaRPr dirty="0"/>
          </a:p>
        </p:txBody>
      </p:sp>
      <p:sp>
        <p:nvSpPr>
          <p:cNvPr id="3" name="Google Shape;366;p21"/>
          <p:cNvSpPr/>
          <p:nvPr/>
        </p:nvSpPr>
        <p:spPr>
          <a:xfrm>
            <a:off x="452900" y="2595756"/>
            <a:ext cx="11281900" cy="1542821"/>
          </a:xfrm>
          <a:prstGeom prst="roundRect">
            <a:avLst>
              <a:gd name="adj" fmla="val 16667"/>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50" b="1" i="0" u="sng" strike="noStrike" cap="none" dirty="0">
              <a:solidFill>
                <a:schemeClr val="lt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None/>
            </a:pPr>
            <a:r>
              <a:rPr lang="en-GB" sz="2000" b="1" i="0" u="sng" strike="noStrike" cap="none" dirty="0">
                <a:solidFill>
                  <a:schemeClr val="lt1"/>
                </a:solidFill>
                <a:latin typeface="Twentieth Century"/>
                <a:ea typeface="Twentieth Century"/>
                <a:cs typeface="Twentieth Century"/>
                <a:sym typeface="Twentieth Century"/>
              </a:rPr>
              <a:t>The Equality Act 2010 definition of disability is:</a:t>
            </a:r>
            <a:endParaRPr sz="1600" dirty="0"/>
          </a:p>
          <a:p>
            <a:pPr marL="0" marR="0" lvl="0" indent="0" algn="l" rtl="0">
              <a:lnSpc>
                <a:spcPct val="100000"/>
              </a:lnSpc>
              <a:spcBef>
                <a:spcPts val="0"/>
              </a:spcBef>
              <a:spcAft>
                <a:spcPts val="0"/>
              </a:spcAft>
              <a:buNone/>
            </a:pPr>
            <a:endParaRPr sz="700" b="0" i="0" u="none" strike="noStrike" cap="none" dirty="0">
              <a:solidFill>
                <a:schemeClr val="lt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“A person has a disability for the purposes of this Act if (s)he has a physical or mental impairment which has a substantial and long-term adverse effect on his ability to carry out normal day-to-day activities.”</a:t>
            </a:r>
            <a:endParaRPr sz="1600" b="0" i="0" u="none" strike="noStrike" cap="none" dirty="0">
              <a:solidFill>
                <a:schemeClr val="lt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None/>
            </a:pPr>
            <a:r>
              <a:rPr lang="en-GB" sz="1600" b="0" i="0" u="none" strike="noStrike" cap="none" dirty="0">
                <a:solidFill>
                  <a:schemeClr val="lt1"/>
                </a:solidFill>
                <a:latin typeface="Twentieth Century"/>
                <a:ea typeface="Twentieth Century"/>
                <a:cs typeface="Twentieth Century"/>
                <a:sym typeface="Twentieth Century"/>
              </a:rPr>
              <a:t>Section 1(1) Disability Discrimination Act 1995</a:t>
            </a:r>
            <a:endParaRPr sz="1600" dirty="0"/>
          </a:p>
        </p:txBody>
      </p:sp>
      <p:sp>
        <p:nvSpPr>
          <p:cNvPr id="4" name="Google Shape;365;p21"/>
          <p:cNvSpPr/>
          <p:nvPr/>
        </p:nvSpPr>
        <p:spPr>
          <a:xfrm>
            <a:off x="452900" y="4254759"/>
            <a:ext cx="11281900" cy="1372318"/>
          </a:xfrm>
          <a:prstGeom prst="roundRect">
            <a:avLst>
              <a:gd name="adj" fmla="val 16667"/>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All staff at </a:t>
            </a:r>
            <a:r>
              <a:rPr lang="en-GB" sz="1600" b="1" i="0" u="none" strike="noStrike" cap="none" dirty="0" smtClean="0">
                <a:solidFill>
                  <a:schemeClr val="lt1"/>
                </a:solidFill>
                <a:latin typeface="Twentieth Century"/>
                <a:ea typeface="Twentieth Century"/>
                <a:cs typeface="Twentieth Century"/>
                <a:sym typeface="Twentieth Century"/>
              </a:rPr>
              <a:t>Lodge Lane are </a:t>
            </a:r>
            <a:r>
              <a:rPr lang="en-GB" sz="1600" b="1" i="0" u="none" strike="noStrike" cap="none" dirty="0">
                <a:solidFill>
                  <a:schemeClr val="lt1"/>
                </a:solidFill>
                <a:latin typeface="Twentieth Century"/>
                <a:ea typeface="Twentieth Century"/>
                <a:cs typeface="Twentieth Century"/>
                <a:sym typeface="Twentieth Century"/>
              </a:rPr>
              <a:t>aware of the school’s Equality Policy and are committed to making reasonable adjustments to support participation for all.  This adheres to the legislation which places specific duties on schools, settings and providers including the duty not to discriminate, harass or victimise a child or adult linked to a protected characteristic defined in the Equality Act 2010 and to make ‘reasonable adjustments.’ </a:t>
            </a:r>
            <a:endParaRPr sz="1600" b="1" dirty="0"/>
          </a:p>
        </p:txBody>
      </p:sp>
      <p:sp>
        <p:nvSpPr>
          <p:cNvPr id="5" name="Google Shape;393;p23">
            <a:hlinkClick r:id="rId2" action="ppaction://hlinksldjump"/>
          </p:cNvPr>
          <p:cNvSpPr/>
          <p:nvPr/>
        </p:nvSpPr>
        <p:spPr>
          <a:xfrm>
            <a:off x="10961328" y="1158811"/>
            <a:ext cx="1016268" cy="501593"/>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lt1"/>
                </a:solidFill>
                <a:latin typeface="Twentieth Century"/>
                <a:ea typeface="Twentieth Century"/>
                <a:cs typeface="Twentieth Century"/>
                <a:sym typeface="Twentieth Century"/>
              </a:rPr>
              <a:t>BACK</a:t>
            </a:r>
            <a:endParaRPr sz="2000" b="1" i="0" u="sng" strike="noStrike" cap="none" dirty="0">
              <a:solidFill>
                <a:schemeClr val="lt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1876494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75;p22"/>
          <p:cNvSpPr txBox="1">
            <a:spLocks noGrp="1"/>
          </p:cNvSpPr>
          <p:nvPr>
            <p:ph type="title"/>
          </p:nvPr>
        </p:nvSpPr>
        <p:spPr>
          <a:xfrm>
            <a:off x="1318328" y="7732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GB" sz="4000" b="1" u="sng" dirty="0">
                <a:solidFill>
                  <a:srgbClr val="1E4E79"/>
                </a:solidFill>
                <a:latin typeface="Twentieth Century"/>
                <a:ea typeface="Twentieth Century"/>
                <a:cs typeface="Twentieth Century"/>
                <a:sym typeface="Twentieth Century"/>
              </a:rPr>
              <a:t>USEFUL LINKS</a:t>
            </a:r>
            <a:endParaRPr dirty="0"/>
          </a:p>
        </p:txBody>
      </p:sp>
      <p:sp>
        <p:nvSpPr>
          <p:cNvPr id="3" name="Google Shape;379;p22"/>
          <p:cNvSpPr/>
          <p:nvPr/>
        </p:nvSpPr>
        <p:spPr>
          <a:xfrm rot="-696729">
            <a:off x="210619" y="2491243"/>
            <a:ext cx="4688053" cy="2013500"/>
          </a:xfrm>
          <a:prstGeom prst="cloud">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sng" strike="noStrike" cap="none">
                <a:solidFill>
                  <a:schemeClr val="lt1"/>
                </a:solidFill>
                <a:latin typeface="Comic Sans MS"/>
                <a:ea typeface="Comic Sans MS"/>
                <a:cs typeface="Comic Sans MS"/>
                <a:sym typeface="Comic Sans MS"/>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https://www.gov.uk/government/publications/send-code-of-practice-0-25</a:t>
            </a:r>
            <a:endParaRPr sz="1800" b="1" i="0" u="none" strike="noStrike" cap="none">
              <a:solidFill>
                <a:schemeClr val="lt1"/>
              </a:solidFill>
              <a:latin typeface="Comic Sans MS"/>
              <a:ea typeface="Comic Sans MS"/>
              <a:cs typeface="Comic Sans MS"/>
              <a:sym typeface="Comic Sans MS"/>
            </a:endParaRPr>
          </a:p>
          <a:p>
            <a:pPr marL="0" marR="0" lvl="0" indent="0" algn="ctr" rtl="0">
              <a:lnSpc>
                <a:spcPct val="100000"/>
              </a:lnSpc>
              <a:spcBef>
                <a:spcPts val="0"/>
              </a:spcBef>
              <a:spcAft>
                <a:spcPts val="0"/>
              </a:spcAft>
              <a:buNone/>
            </a:pPr>
            <a:r>
              <a:rPr lang="en-GB" sz="1800" b="1" i="0" u="none" strike="noStrike" cap="none">
                <a:solidFill>
                  <a:schemeClr val="lt1"/>
                </a:solidFill>
                <a:latin typeface="Comic Sans MS"/>
                <a:ea typeface="Comic Sans MS"/>
                <a:cs typeface="Comic Sans MS"/>
                <a:sym typeface="Comic Sans MS"/>
              </a:rPr>
              <a:t>(Code of Practice)</a:t>
            </a:r>
            <a:endParaRPr/>
          </a:p>
        </p:txBody>
      </p:sp>
      <p:sp>
        <p:nvSpPr>
          <p:cNvPr id="4" name="Google Shape;382;p22"/>
          <p:cNvSpPr/>
          <p:nvPr/>
        </p:nvSpPr>
        <p:spPr>
          <a:xfrm>
            <a:off x="3983546" y="2470692"/>
            <a:ext cx="4805132" cy="1793307"/>
          </a:xfrm>
          <a:prstGeom prst="cloud">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sng" strike="noStrike" cap="none" dirty="0">
                <a:solidFill>
                  <a:schemeClr val="lt1"/>
                </a:solidFill>
                <a:latin typeface="Comic Sans MS"/>
                <a:ea typeface="Comic Sans MS"/>
                <a:cs typeface="Comic Sans MS"/>
                <a:sym typeface="Comic Sans MS"/>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http://www.legislation.gov.uk/ukpga/2010/15/contents</a:t>
            </a:r>
            <a:endParaRPr sz="1600" b="1" i="0" u="none" strike="noStrike" cap="none" dirty="0">
              <a:solidFill>
                <a:schemeClr val="lt1"/>
              </a:solidFill>
              <a:latin typeface="Comic Sans MS"/>
              <a:ea typeface="Comic Sans MS"/>
              <a:cs typeface="Comic Sans MS"/>
              <a:sym typeface="Comic Sans MS"/>
            </a:endParaRPr>
          </a:p>
          <a:p>
            <a:pPr marL="0" marR="0" lvl="0" indent="0" algn="ctr" rtl="0">
              <a:lnSpc>
                <a:spcPct val="100000"/>
              </a:lnSpc>
              <a:spcBef>
                <a:spcPts val="0"/>
              </a:spcBef>
              <a:spcAft>
                <a:spcPts val="0"/>
              </a:spcAft>
              <a:buNone/>
            </a:pPr>
            <a:r>
              <a:rPr lang="en-GB" sz="1600" b="1" i="0" u="none" strike="noStrike" cap="none" dirty="0">
                <a:solidFill>
                  <a:schemeClr val="lt1"/>
                </a:solidFill>
                <a:latin typeface="Comic Sans MS"/>
                <a:ea typeface="Comic Sans MS"/>
                <a:cs typeface="Comic Sans MS"/>
                <a:sym typeface="Comic Sans MS"/>
              </a:rPr>
              <a:t>(Equality Act 2010)</a:t>
            </a:r>
            <a:endParaRPr dirty="0"/>
          </a:p>
        </p:txBody>
      </p:sp>
      <p:sp>
        <p:nvSpPr>
          <p:cNvPr id="5" name="Google Shape;377;p22">
            <a:hlinkClick r:id="rId4"/>
          </p:cNvPr>
          <p:cNvSpPr/>
          <p:nvPr/>
        </p:nvSpPr>
        <p:spPr>
          <a:xfrm rot="1082037">
            <a:off x="7936504" y="2786501"/>
            <a:ext cx="3921886" cy="2080408"/>
          </a:xfrm>
          <a:prstGeom prst="cloud">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sng" strike="noStrike" cap="none" dirty="0" smtClean="0">
                <a:solidFill>
                  <a:schemeClr val="lt1"/>
                </a:solidFill>
                <a:latin typeface="Comic Sans MS"/>
                <a:ea typeface="Comic Sans MS"/>
                <a:cs typeface="Comic Sans MS"/>
                <a:sym typeface="Comic Sans MS"/>
                <a:hlinkClick r:id="rId5"/>
              </a:rPr>
              <a:t>www.norfolksendiass.org.uk</a:t>
            </a:r>
            <a:endParaRPr sz="1800" b="1" i="0" u="none" strike="noStrike" cap="none" dirty="0">
              <a:solidFill>
                <a:schemeClr val="lt1"/>
              </a:solidFill>
              <a:latin typeface="Comic Sans MS"/>
              <a:ea typeface="Comic Sans MS"/>
              <a:cs typeface="Comic Sans MS"/>
              <a:sym typeface="Comic Sans MS"/>
            </a:endParaRPr>
          </a:p>
          <a:p>
            <a:pPr marL="0" marR="0" lvl="0" indent="0" algn="ctr" rtl="0">
              <a:lnSpc>
                <a:spcPct val="100000"/>
              </a:lnSpc>
              <a:spcBef>
                <a:spcPts val="0"/>
              </a:spcBef>
              <a:spcAft>
                <a:spcPts val="0"/>
              </a:spcAft>
              <a:buNone/>
            </a:pPr>
            <a:r>
              <a:rPr lang="en-GB" sz="1800" b="1" i="0" u="none" strike="noStrike" cap="none" dirty="0">
                <a:solidFill>
                  <a:schemeClr val="lt1"/>
                </a:solidFill>
                <a:latin typeface="Comic Sans MS"/>
                <a:ea typeface="Comic Sans MS"/>
                <a:cs typeface="Comic Sans MS"/>
                <a:sym typeface="Comic Sans MS"/>
              </a:rPr>
              <a:t>(Parent Support Group)</a:t>
            </a:r>
            <a:endParaRPr dirty="0"/>
          </a:p>
        </p:txBody>
      </p:sp>
      <p:sp>
        <p:nvSpPr>
          <p:cNvPr id="6" name="Google Shape;378;p22"/>
          <p:cNvSpPr/>
          <p:nvPr/>
        </p:nvSpPr>
        <p:spPr>
          <a:xfrm rot="-176583">
            <a:off x="696124" y="4309335"/>
            <a:ext cx="4548145" cy="2052722"/>
          </a:xfrm>
          <a:prstGeom prst="cloud">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sng" strike="noStrike" cap="none" dirty="0">
                <a:solidFill>
                  <a:srgbClr val="1E4E79"/>
                </a:solidFill>
                <a:latin typeface="Arial"/>
                <a:ea typeface="Arial"/>
                <a:cs typeface="Arial"/>
                <a:sym typeface="Aria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https://www.norfolk.gov.uk/children-and-families/send-local-offer</a:t>
            </a:r>
            <a:endParaRPr sz="1800" b="1" i="0" u="none" strike="noStrike" cap="none" dirty="0">
              <a:solidFill>
                <a:srgbClr val="1E4E79"/>
              </a:solidFill>
              <a:latin typeface="Arial"/>
              <a:ea typeface="Arial"/>
              <a:cs typeface="Arial"/>
              <a:sym typeface="Arial"/>
            </a:endParaRPr>
          </a:p>
          <a:p>
            <a:pPr marL="0" marR="0" lvl="0" indent="0" algn="ctr" rtl="0">
              <a:lnSpc>
                <a:spcPct val="100000"/>
              </a:lnSpc>
              <a:spcBef>
                <a:spcPts val="0"/>
              </a:spcBef>
              <a:spcAft>
                <a:spcPts val="0"/>
              </a:spcAft>
              <a:buNone/>
            </a:pPr>
            <a:r>
              <a:rPr lang="en-GB" sz="1800" b="1" i="0" u="none" strike="noStrike" cap="none" dirty="0">
                <a:solidFill>
                  <a:schemeClr val="lt1"/>
                </a:solidFill>
                <a:latin typeface="Comic Sans MS"/>
                <a:ea typeface="Comic Sans MS"/>
                <a:cs typeface="Comic Sans MS"/>
                <a:sym typeface="Comic Sans MS"/>
              </a:rPr>
              <a:t>(Norfolk Local Offer)</a:t>
            </a:r>
            <a:endParaRPr dirty="0"/>
          </a:p>
        </p:txBody>
      </p:sp>
      <p:sp>
        <p:nvSpPr>
          <p:cNvPr id="7" name="Google Shape;381;p22"/>
          <p:cNvSpPr/>
          <p:nvPr/>
        </p:nvSpPr>
        <p:spPr>
          <a:xfrm rot="264486">
            <a:off x="4733235" y="4031024"/>
            <a:ext cx="5816918" cy="2268688"/>
          </a:xfrm>
          <a:prstGeom prst="cloud">
            <a:avLst/>
          </a:prstGeom>
          <a:solidFill>
            <a:srgbClr val="FF0000">
              <a:alpha val="39000"/>
            </a:srgbClr>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sng" strike="noStrike" cap="none">
                <a:solidFill>
                  <a:schemeClr val="lt1"/>
                </a:solidFill>
                <a:latin typeface="Comic Sans MS"/>
                <a:ea typeface="Comic Sans MS"/>
                <a:cs typeface="Comic Sans MS"/>
                <a:sym typeface="Comic Sans MS"/>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http://www.garrickgreen.co.uk/wp-content/uploads/2018/10/CLUSTER-SEND-POLICY-2018-2019.pdf</a:t>
            </a:r>
            <a:endParaRPr sz="1600" b="1" i="0" u="none" strike="noStrike" cap="none">
              <a:solidFill>
                <a:schemeClr val="lt1"/>
              </a:solidFill>
              <a:latin typeface="Comic Sans MS"/>
              <a:ea typeface="Comic Sans MS"/>
              <a:cs typeface="Comic Sans MS"/>
              <a:sym typeface="Comic Sans MS"/>
            </a:endParaRPr>
          </a:p>
          <a:p>
            <a:pPr marL="0" marR="0" lvl="0" indent="0" algn="ctr" rtl="0">
              <a:lnSpc>
                <a:spcPct val="100000"/>
              </a:lnSpc>
              <a:spcBef>
                <a:spcPts val="0"/>
              </a:spcBef>
              <a:spcAft>
                <a:spcPts val="0"/>
              </a:spcAft>
              <a:buNone/>
            </a:pPr>
            <a:r>
              <a:rPr lang="en-GB" sz="1800" b="1" i="0" u="none" strike="noStrike" cap="none">
                <a:solidFill>
                  <a:schemeClr val="lt1"/>
                </a:solidFill>
                <a:latin typeface="Comic Sans MS"/>
                <a:ea typeface="Comic Sans MS"/>
                <a:cs typeface="Comic Sans MS"/>
                <a:sym typeface="Comic Sans MS"/>
              </a:rPr>
              <a:t>(Sprowston Cluster SEND Policy)</a:t>
            </a:r>
            <a:endParaRPr/>
          </a:p>
        </p:txBody>
      </p:sp>
      <p:sp>
        <p:nvSpPr>
          <p:cNvPr id="8" name="Google Shape;393;p23">
            <a:hlinkClick r:id="rId8" action="ppaction://hlinksldjump"/>
          </p:cNvPr>
          <p:cNvSpPr/>
          <p:nvPr/>
        </p:nvSpPr>
        <p:spPr>
          <a:xfrm>
            <a:off x="10961328" y="1158811"/>
            <a:ext cx="1016268" cy="501593"/>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lt1"/>
                </a:solidFill>
                <a:latin typeface="Twentieth Century"/>
                <a:ea typeface="Twentieth Century"/>
                <a:cs typeface="Twentieth Century"/>
                <a:sym typeface="Twentieth Century"/>
              </a:rPr>
              <a:t>BACK</a:t>
            </a:r>
            <a:endParaRPr sz="2000" b="1" i="0" u="sng" strike="noStrike" cap="none" dirty="0">
              <a:solidFill>
                <a:schemeClr val="lt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1285070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391;p23"/>
          <p:cNvPicPr preferRelativeResize="0"/>
          <p:nvPr/>
        </p:nvPicPr>
        <p:blipFill rotWithShape="1">
          <a:blip r:embed="rId2">
            <a:alphaModFix/>
          </a:blip>
          <a:srcRect l="18521" t="31290" r="21522" b="11327"/>
          <a:stretch/>
        </p:blipFill>
        <p:spPr>
          <a:xfrm>
            <a:off x="4067175" y="1278240"/>
            <a:ext cx="7909198" cy="4677939"/>
          </a:xfrm>
          <a:prstGeom prst="rect">
            <a:avLst/>
          </a:prstGeom>
          <a:noFill/>
          <a:ln>
            <a:noFill/>
          </a:ln>
        </p:spPr>
      </p:pic>
      <p:sp>
        <p:nvSpPr>
          <p:cNvPr id="3" name="Google Shape;392;p23"/>
          <p:cNvSpPr txBox="1">
            <a:spLocks noGrp="1"/>
          </p:cNvSpPr>
          <p:nvPr>
            <p:ph type="title"/>
          </p:nvPr>
        </p:nvSpPr>
        <p:spPr>
          <a:xfrm>
            <a:off x="190499" y="2467827"/>
            <a:ext cx="3743325" cy="229876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GB" sz="3200" b="1" u="sng" dirty="0">
                <a:solidFill>
                  <a:srgbClr val="1E4E79"/>
                </a:solidFill>
                <a:latin typeface="Twentieth Century"/>
                <a:ea typeface="Twentieth Century"/>
                <a:cs typeface="Twentieth Century"/>
                <a:sym typeface="Twentieth Century"/>
              </a:rPr>
              <a:t>COMMUNICATION </a:t>
            </a:r>
            <a:r>
              <a:rPr lang="en-GB" sz="3200" b="1" u="sng" dirty="0" smtClean="0">
                <a:solidFill>
                  <a:srgbClr val="1E4E79"/>
                </a:solidFill>
                <a:latin typeface="Twentieth Century"/>
                <a:ea typeface="Twentieth Century"/>
                <a:cs typeface="Twentieth Century"/>
                <a:sym typeface="Twentieth Century"/>
              </a:rPr>
              <a:t/>
            </a:r>
            <a:br>
              <a:rPr lang="en-GB" sz="3200" b="1" u="sng" dirty="0" smtClean="0">
                <a:solidFill>
                  <a:srgbClr val="1E4E79"/>
                </a:solidFill>
                <a:latin typeface="Twentieth Century"/>
                <a:ea typeface="Twentieth Century"/>
                <a:cs typeface="Twentieth Century"/>
                <a:sym typeface="Twentieth Century"/>
              </a:rPr>
            </a:br>
            <a:r>
              <a:rPr lang="en-GB" sz="1400" b="1" u="sng" dirty="0" smtClean="0">
                <a:solidFill>
                  <a:srgbClr val="1E4E79"/>
                </a:solidFill>
                <a:latin typeface="Twentieth Century"/>
                <a:ea typeface="Twentieth Century"/>
                <a:cs typeface="Twentieth Century"/>
                <a:sym typeface="Twentieth Century"/>
              </a:rPr>
              <a:t> </a:t>
            </a:r>
            <a:r>
              <a:rPr lang="en-GB" sz="3200" b="1" u="sng" dirty="0">
                <a:solidFill>
                  <a:srgbClr val="1E4E79"/>
                </a:solidFill>
                <a:latin typeface="Twentieth Century"/>
                <a:ea typeface="Twentieth Century"/>
                <a:cs typeface="Twentieth Century"/>
                <a:sym typeface="Twentieth Century"/>
              </a:rPr>
              <a:t/>
            </a:r>
            <a:br>
              <a:rPr lang="en-GB" sz="3200" b="1" u="sng" dirty="0">
                <a:solidFill>
                  <a:srgbClr val="1E4E79"/>
                </a:solidFill>
                <a:latin typeface="Twentieth Century"/>
                <a:ea typeface="Twentieth Century"/>
                <a:cs typeface="Twentieth Century"/>
                <a:sym typeface="Twentieth Century"/>
              </a:rPr>
            </a:br>
            <a:r>
              <a:rPr lang="en-GB" sz="3200" b="1" u="sng" dirty="0" smtClean="0">
                <a:solidFill>
                  <a:srgbClr val="1E4E79"/>
                </a:solidFill>
                <a:latin typeface="Twentieth Century"/>
                <a:ea typeface="Twentieth Century"/>
                <a:cs typeface="Twentieth Century"/>
                <a:sym typeface="Twentieth Century"/>
              </a:rPr>
              <a:t>&amp;</a:t>
            </a:r>
            <a:br>
              <a:rPr lang="en-GB" sz="3200" b="1" u="sng" dirty="0" smtClean="0">
                <a:solidFill>
                  <a:srgbClr val="1E4E79"/>
                </a:solidFill>
                <a:latin typeface="Twentieth Century"/>
                <a:ea typeface="Twentieth Century"/>
                <a:cs typeface="Twentieth Century"/>
                <a:sym typeface="Twentieth Century"/>
              </a:rPr>
            </a:br>
            <a:r>
              <a:rPr lang="en-GB" sz="1400" b="1" u="sng" dirty="0" smtClean="0">
                <a:solidFill>
                  <a:srgbClr val="1E4E79"/>
                </a:solidFill>
                <a:latin typeface="Twentieth Century"/>
                <a:ea typeface="Twentieth Century"/>
                <a:cs typeface="Twentieth Century"/>
                <a:sym typeface="Twentieth Century"/>
              </a:rPr>
              <a:t> </a:t>
            </a:r>
            <a:r>
              <a:rPr lang="en-GB" sz="3200" b="1" u="sng" dirty="0" smtClean="0">
                <a:solidFill>
                  <a:srgbClr val="1E4E79"/>
                </a:solidFill>
                <a:latin typeface="Twentieth Century"/>
                <a:ea typeface="Twentieth Century"/>
                <a:cs typeface="Twentieth Century"/>
                <a:sym typeface="Twentieth Century"/>
              </a:rPr>
              <a:t/>
            </a:r>
            <a:br>
              <a:rPr lang="en-GB" sz="3200" b="1" u="sng" dirty="0" smtClean="0">
                <a:solidFill>
                  <a:srgbClr val="1E4E79"/>
                </a:solidFill>
                <a:latin typeface="Twentieth Century"/>
                <a:ea typeface="Twentieth Century"/>
                <a:cs typeface="Twentieth Century"/>
                <a:sym typeface="Twentieth Century"/>
              </a:rPr>
            </a:br>
            <a:r>
              <a:rPr lang="en-GB" sz="3200" b="1" u="sng" dirty="0" smtClean="0">
                <a:solidFill>
                  <a:srgbClr val="1E4E79"/>
                </a:solidFill>
                <a:latin typeface="Twentieth Century"/>
                <a:ea typeface="Twentieth Century"/>
                <a:cs typeface="Twentieth Century"/>
                <a:sym typeface="Twentieth Century"/>
              </a:rPr>
              <a:t>INTERACTION</a:t>
            </a:r>
            <a:endParaRPr sz="4000" dirty="0"/>
          </a:p>
        </p:txBody>
      </p:sp>
      <p:sp>
        <p:nvSpPr>
          <p:cNvPr id="4" name="Google Shape;393;p23">
            <a:hlinkClick r:id="rId3" action="ppaction://hlinksldjump"/>
          </p:cNvPr>
          <p:cNvSpPr/>
          <p:nvPr/>
        </p:nvSpPr>
        <p:spPr>
          <a:xfrm>
            <a:off x="1554027" y="5454586"/>
            <a:ext cx="1016268" cy="501593"/>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lt1"/>
                </a:solidFill>
                <a:latin typeface="Twentieth Century"/>
                <a:ea typeface="Twentieth Century"/>
                <a:cs typeface="Twentieth Century"/>
                <a:sym typeface="Twentieth Century"/>
              </a:rPr>
              <a:t>BACK</a:t>
            </a:r>
            <a:endParaRPr sz="2000" b="1" i="0" u="sng" strike="noStrike" cap="none" dirty="0">
              <a:solidFill>
                <a:schemeClr val="lt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2841820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02;p24"/>
          <p:cNvSpPr txBox="1">
            <a:spLocks noGrp="1"/>
          </p:cNvSpPr>
          <p:nvPr>
            <p:ph type="title"/>
          </p:nvPr>
        </p:nvSpPr>
        <p:spPr>
          <a:xfrm>
            <a:off x="281151" y="2271970"/>
            <a:ext cx="2966873" cy="270033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GB" sz="3600" b="1" u="sng" dirty="0" smtClean="0">
                <a:solidFill>
                  <a:srgbClr val="1E4E79"/>
                </a:solidFill>
                <a:latin typeface="Twentieth Century"/>
                <a:ea typeface="Twentieth Century"/>
                <a:cs typeface="Twentieth Century"/>
                <a:sym typeface="Twentieth Century"/>
              </a:rPr>
              <a:t>COGNITION</a:t>
            </a:r>
            <a:br>
              <a:rPr lang="en-GB" sz="3600" b="1" u="sng" dirty="0" smtClean="0">
                <a:solidFill>
                  <a:srgbClr val="1E4E79"/>
                </a:solidFill>
                <a:latin typeface="Twentieth Century"/>
                <a:ea typeface="Twentieth Century"/>
                <a:cs typeface="Twentieth Century"/>
                <a:sym typeface="Twentieth Century"/>
              </a:rPr>
            </a:br>
            <a:r>
              <a:rPr lang="en-GB" sz="1600" b="1" u="sng" dirty="0" smtClean="0">
                <a:solidFill>
                  <a:srgbClr val="1E4E79"/>
                </a:solidFill>
                <a:latin typeface="Twentieth Century"/>
                <a:ea typeface="Twentieth Century"/>
                <a:cs typeface="Twentieth Century"/>
                <a:sym typeface="Twentieth Century"/>
              </a:rPr>
              <a:t> </a:t>
            </a:r>
            <a:r>
              <a:rPr lang="en-GB" sz="3600" b="1" u="sng" dirty="0" smtClean="0">
                <a:solidFill>
                  <a:srgbClr val="1E4E79"/>
                </a:solidFill>
                <a:latin typeface="Twentieth Century"/>
                <a:ea typeface="Twentieth Century"/>
                <a:cs typeface="Twentieth Century"/>
                <a:sym typeface="Twentieth Century"/>
              </a:rPr>
              <a:t/>
            </a:r>
            <a:br>
              <a:rPr lang="en-GB" sz="3600" b="1" u="sng" dirty="0" smtClean="0">
                <a:solidFill>
                  <a:srgbClr val="1E4E79"/>
                </a:solidFill>
                <a:latin typeface="Twentieth Century"/>
                <a:ea typeface="Twentieth Century"/>
                <a:cs typeface="Twentieth Century"/>
                <a:sym typeface="Twentieth Century"/>
              </a:rPr>
            </a:br>
            <a:r>
              <a:rPr lang="en-GB" sz="3600" b="1" u="sng" dirty="0" smtClean="0">
                <a:solidFill>
                  <a:srgbClr val="1E4E79"/>
                </a:solidFill>
                <a:latin typeface="Twentieth Century"/>
                <a:ea typeface="Twentieth Century"/>
                <a:cs typeface="Twentieth Century"/>
                <a:sym typeface="Twentieth Century"/>
              </a:rPr>
              <a:t>&amp;</a:t>
            </a:r>
            <a:br>
              <a:rPr lang="en-GB" sz="3600" b="1" u="sng" dirty="0" smtClean="0">
                <a:solidFill>
                  <a:srgbClr val="1E4E79"/>
                </a:solidFill>
                <a:latin typeface="Twentieth Century"/>
                <a:ea typeface="Twentieth Century"/>
                <a:cs typeface="Twentieth Century"/>
                <a:sym typeface="Twentieth Century"/>
              </a:rPr>
            </a:br>
            <a:r>
              <a:rPr lang="en-GB" sz="1600" b="1" u="sng" dirty="0">
                <a:solidFill>
                  <a:srgbClr val="1E4E79"/>
                </a:solidFill>
                <a:latin typeface="Twentieth Century"/>
                <a:ea typeface="Twentieth Century"/>
                <a:cs typeface="Twentieth Century"/>
                <a:sym typeface="Twentieth Century"/>
              </a:rPr>
              <a:t> </a:t>
            </a:r>
            <a:r>
              <a:rPr lang="en-GB" sz="3600" b="1" u="sng" dirty="0" smtClean="0">
                <a:solidFill>
                  <a:srgbClr val="1E4E79"/>
                </a:solidFill>
                <a:latin typeface="Twentieth Century"/>
                <a:ea typeface="Twentieth Century"/>
                <a:cs typeface="Twentieth Century"/>
                <a:sym typeface="Twentieth Century"/>
              </a:rPr>
              <a:t/>
            </a:r>
            <a:br>
              <a:rPr lang="en-GB" sz="3600" b="1" u="sng" dirty="0" smtClean="0">
                <a:solidFill>
                  <a:srgbClr val="1E4E79"/>
                </a:solidFill>
                <a:latin typeface="Twentieth Century"/>
                <a:ea typeface="Twentieth Century"/>
                <a:cs typeface="Twentieth Century"/>
                <a:sym typeface="Twentieth Century"/>
              </a:rPr>
            </a:br>
            <a:r>
              <a:rPr lang="en-GB" sz="3600" b="1" u="sng" dirty="0" smtClean="0">
                <a:solidFill>
                  <a:srgbClr val="1E4E79"/>
                </a:solidFill>
                <a:latin typeface="Twentieth Century"/>
                <a:ea typeface="Twentieth Century"/>
                <a:cs typeface="Twentieth Century"/>
                <a:sym typeface="Twentieth Century"/>
              </a:rPr>
              <a:t>LEARNING</a:t>
            </a:r>
            <a:endParaRPr dirty="0"/>
          </a:p>
        </p:txBody>
      </p:sp>
      <p:pic>
        <p:nvPicPr>
          <p:cNvPr id="3" name="Google Shape;403;p24"/>
          <p:cNvPicPr preferRelativeResize="0"/>
          <p:nvPr/>
        </p:nvPicPr>
        <p:blipFill rotWithShape="1">
          <a:blip r:embed="rId2">
            <a:alphaModFix/>
          </a:blip>
          <a:srcRect l="18829" t="25496" r="21841" b="10564"/>
          <a:stretch/>
        </p:blipFill>
        <p:spPr>
          <a:xfrm>
            <a:off x="3962400" y="1236127"/>
            <a:ext cx="7934325" cy="4772025"/>
          </a:xfrm>
          <a:prstGeom prst="rect">
            <a:avLst/>
          </a:prstGeom>
          <a:noFill/>
          <a:ln>
            <a:noFill/>
          </a:ln>
        </p:spPr>
      </p:pic>
      <p:sp>
        <p:nvSpPr>
          <p:cNvPr id="4" name="Google Shape;404;p24">
            <a:hlinkClick r:id="rId3" action="ppaction://hlinksldjump"/>
          </p:cNvPr>
          <p:cNvSpPr/>
          <p:nvPr/>
        </p:nvSpPr>
        <p:spPr>
          <a:xfrm>
            <a:off x="1246727" y="5478813"/>
            <a:ext cx="1035722" cy="529339"/>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lt1"/>
                </a:solidFill>
                <a:latin typeface="Twentieth Century"/>
                <a:ea typeface="Twentieth Century"/>
                <a:cs typeface="Twentieth Century"/>
                <a:sym typeface="Twentieth Century"/>
              </a:rPr>
              <a:t>BACK</a:t>
            </a:r>
            <a:endParaRPr sz="2000" b="1" i="0" u="sng" strike="noStrike" cap="none" dirty="0">
              <a:solidFill>
                <a:schemeClr val="lt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801542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13;p25"/>
          <p:cNvSpPr txBox="1">
            <a:spLocks noGrp="1"/>
          </p:cNvSpPr>
          <p:nvPr>
            <p:ph type="title"/>
          </p:nvPr>
        </p:nvSpPr>
        <p:spPr>
          <a:xfrm>
            <a:off x="161420" y="1960073"/>
            <a:ext cx="3181855" cy="329565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GB" sz="3200" b="1" u="sng" dirty="0">
                <a:solidFill>
                  <a:srgbClr val="1E4E79"/>
                </a:solidFill>
                <a:latin typeface="Twentieth Century"/>
                <a:ea typeface="Twentieth Century"/>
                <a:cs typeface="Twentieth Century"/>
                <a:sym typeface="Twentieth Century"/>
              </a:rPr>
              <a:t>SOCIAL</a:t>
            </a:r>
            <a:r>
              <a:rPr lang="en-GB" sz="3200" b="1" u="sng" dirty="0" smtClean="0">
                <a:solidFill>
                  <a:srgbClr val="1E4E79"/>
                </a:solidFill>
                <a:latin typeface="Twentieth Century"/>
                <a:ea typeface="Twentieth Century"/>
                <a:cs typeface="Twentieth Century"/>
                <a:sym typeface="Twentieth Century"/>
              </a:rPr>
              <a:t>,</a:t>
            </a:r>
            <a:br>
              <a:rPr lang="en-GB" sz="3200" b="1" u="sng" dirty="0" smtClean="0">
                <a:solidFill>
                  <a:srgbClr val="1E4E79"/>
                </a:solidFill>
                <a:latin typeface="Twentieth Century"/>
                <a:ea typeface="Twentieth Century"/>
                <a:cs typeface="Twentieth Century"/>
                <a:sym typeface="Twentieth Century"/>
              </a:rPr>
            </a:br>
            <a:r>
              <a:rPr lang="en-GB" sz="1400" b="1" u="sng" dirty="0" smtClean="0">
                <a:solidFill>
                  <a:srgbClr val="1E4E79"/>
                </a:solidFill>
                <a:latin typeface="Twentieth Century"/>
                <a:ea typeface="Twentieth Century"/>
                <a:cs typeface="Twentieth Century"/>
                <a:sym typeface="Twentieth Century"/>
              </a:rPr>
              <a:t> </a:t>
            </a:r>
            <a:r>
              <a:rPr lang="en-GB" sz="3200" b="1" u="sng" dirty="0">
                <a:solidFill>
                  <a:srgbClr val="1E4E79"/>
                </a:solidFill>
                <a:latin typeface="Twentieth Century"/>
                <a:ea typeface="Twentieth Century"/>
                <a:cs typeface="Twentieth Century"/>
                <a:sym typeface="Twentieth Century"/>
              </a:rPr>
              <a:t/>
            </a:r>
            <a:br>
              <a:rPr lang="en-GB" sz="3200" b="1" u="sng" dirty="0">
                <a:solidFill>
                  <a:srgbClr val="1E4E79"/>
                </a:solidFill>
                <a:latin typeface="Twentieth Century"/>
                <a:ea typeface="Twentieth Century"/>
                <a:cs typeface="Twentieth Century"/>
                <a:sym typeface="Twentieth Century"/>
              </a:rPr>
            </a:br>
            <a:r>
              <a:rPr lang="en-GB" sz="3200" b="1" u="sng" dirty="0" smtClean="0">
                <a:solidFill>
                  <a:srgbClr val="1E4E79"/>
                </a:solidFill>
                <a:latin typeface="Twentieth Century"/>
                <a:ea typeface="Twentieth Century"/>
                <a:cs typeface="Twentieth Century"/>
                <a:sym typeface="Twentieth Century"/>
              </a:rPr>
              <a:t>EMOTIONAL</a:t>
            </a:r>
            <a:br>
              <a:rPr lang="en-GB" sz="3200" b="1" u="sng" dirty="0" smtClean="0">
                <a:solidFill>
                  <a:srgbClr val="1E4E79"/>
                </a:solidFill>
                <a:latin typeface="Twentieth Century"/>
                <a:ea typeface="Twentieth Century"/>
                <a:cs typeface="Twentieth Century"/>
                <a:sym typeface="Twentieth Century"/>
              </a:rPr>
            </a:br>
            <a:r>
              <a:rPr lang="en-GB" sz="1400" b="1" u="sng" dirty="0">
                <a:solidFill>
                  <a:srgbClr val="1E4E79"/>
                </a:solidFill>
                <a:latin typeface="Twentieth Century"/>
                <a:ea typeface="Twentieth Century"/>
                <a:cs typeface="Twentieth Century"/>
                <a:sym typeface="Twentieth Century"/>
              </a:rPr>
              <a:t> </a:t>
            </a:r>
            <a:r>
              <a:rPr lang="en-GB" sz="3200" b="1" u="sng" dirty="0" smtClean="0">
                <a:solidFill>
                  <a:srgbClr val="1E4E79"/>
                </a:solidFill>
                <a:latin typeface="Twentieth Century"/>
                <a:ea typeface="Twentieth Century"/>
                <a:cs typeface="Twentieth Century"/>
                <a:sym typeface="Twentieth Century"/>
              </a:rPr>
              <a:t/>
            </a:r>
            <a:br>
              <a:rPr lang="en-GB" sz="3200" b="1" u="sng" dirty="0" smtClean="0">
                <a:solidFill>
                  <a:srgbClr val="1E4E79"/>
                </a:solidFill>
                <a:latin typeface="Twentieth Century"/>
                <a:ea typeface="Twentieth Century"/>
                <a:cs typeface="Twentieth Century"/>
                <a:sym typeface="Twentieth Century"/>
              </a:rPr>
            </a:br>
            <a:r>
              <a:rPr lang="en-GB" sz="3200" b="1" u="sng" dirty="0" smtClean="0">
                <a:solidFill>
                  <a:srgbClr val="1E4E79"/>
                </a:solidFill>
                <a:latin typeface="Twentieth Century"/>
                <a:ea typeface="Twentieth Century"/>
                <a:cs typeface="Twentieth Century"/>
                <a:sym typeface="Twentieth Century"/>
              </a:rPr>
              <a:t>&amp;</a:t>
            </a:r>
            <a:br>
              <a:rPr lang="en-GB" sz="3200" b="1" u="sng" dirty="0" smtClean="0">
                <a:solidFill>
                  <a:srgbClr val="1E4E79"/>
                </a:solidFill>
                <a:latin typeface="Twentieth Century"/>
                <a:ea typeface="Twentieth Century"/>
                <a:cs typeface="Twentieth Century"/>
                <a:sym typeface="Twentieth Century"/>
              </a:rPr>
            </a:br>
            <a:r>
              <a:rPr lang="en-GB" sz="1400" b="1" u="sng" dirty="0">
                <a:solidFill>
                  <a:srgbClr val="1E4E79"/>
                </a:solidFill>
                <a:latin typeface="Twentieth Century"/>
                <a:ea typeface="Twentieth Century"/>
                <a:cs typeface="Twentieth Century"/>
                <a:sym typeface="Twentieth Century"/>
              </a:rPr>
              <a:t> </a:t>
            </a:r>
            <a:r>
              <a:rPr lang="en-GB" sz="3200" b="1" u="sng" dirty="0" smtClean="0">
                <a:solidFill>
                  <a:srgbClr val="1E4E79"/>
                </a:solidFill>
                <a:latin typeface="Twentieth Century"/>
                <a:ea typeface="Twentieth Century"/>
                <a:cs typeface="Twentieth Century"/>
                <a:sym typeface="Twentieth Century"/>
              </a:rPr>
              <a:t/>
            </a:r>
            <a:br>
              <a:rPr lang="en-GB" sz="3200" b="1" u="sng" dirty="0" smtClean="0">
                <a:solidFill>
                  <a:srgbClr val="1E4E79"/>
                </a:solidFill>
                <a:latin typeface="Twentieth Century"/>
                <a:ea typeface="Twentieth Century"/>
                <a:cs typeface="Twentieth Century"/>
                <a:sym typeface="Twentieth Century"/>
              </a:rPr>
            </a:br>
            <a:r>
              <a:rPr lang="en-GB" sz="3200" b="1" u="sng" dirty="0" smtClean="0">
                <a:solidFill>
                  <a:srgbClr val="1E4E79"/>
                </a:solidFill>
                <a:latin typeface="Twentieth Century"/>
                <a:ea typeface="Twentieth Century"/>
                <a:cs typeface="Twentieth Century"/>
                <a:sym typeface="Twentieth Century"/>
              </a:rPr>
              <a:t>MENTAL</a:t>
            </a:r>
            <a:br>
              <a:rPr lang="en-GB" sz="3200" b="1" u="sng" dirty="0" smtClean="0">
                <a:solidFill>
                  <a:srgbClr val="1E4E79"/>
                </a:solidFill>
                <a:latin typeface="Twentieth Century"/>
                <a:ea typeface="Twentieth Century"/>
                <a:cs typeface="Twentieth Century"/>
                <a:sym typeface="Twentieth Century"/>
              </a:rPr>
            </a:br>
            <a:r>
              <a:rPr lang="en-GB" sz="1400" b="1" u="sng" dirty="0" smtClean="0">
                <a:solidFill>
                  <a:srgbClr val="1E4E79"/>
                </a:solidFill>
                <a:latin typeface="Twentieth Century"/>
                <a:ea typeface="Twentieth Century"/>
                <a:cs typeface="Twentieth Century"/>
                <a:sym typeface="Twentieth Century"/>
              </a:rPr>
              <a:t> </a:t>
            </a:r>
            <a:r>
              <a:rPr lang="en-GB" sz="3200" b="1" u="sng" dirty="0" smtClean="0">
                <a:solidFill>
                  <a:srgbClr val="1E4E79"/>
                </a:solidFill>
                <a:latin typeface="Twentieth Century"/>
                <a:ea typeface="Twentieth Century"/>
                <a:cs typeface="Twentieth Century"/>
                <a:sym typeface="Twentieth Century"/>
              </a:rPr>
              <a:t/>
            </a:r>
            <a:br>
              <a:rPr lang="en-GB" sz="3200" b="1" u="sng" dirty="0" smtClean="0">
                <a:solidFill>
                  <a:srgbClr val="1E4E79"/>
                </a:solidFill>
                <a:latin typeface="Twentieth Century"/>
                <a:ea typeface="Twentieth Century"/>
                <a:cs typeface="Twentieth Century"/>
                <a:sym typeface="Twentieth Century"/>
              </a:rPr>
            </a:br>
            <a:r>
              <a:rPr lang="en-GB" sz="3200" b="1" u="sng" dirty="0" smtClean="0">
                <a:solidFill>
                  <a:srgbClr val="1E4E79"/>
                </a:solidFill>
                <a:latin typeface="Twentieth Century"/>
                <a:ea typeface="Twentieth Century"/>
                <a:cs typeface="Twentieth Century"/>
                <a:sym typeface="Twentieth Century"/>
              </a:rPr>
              <a:t>HEALTH</a:t>
            </a:r>
            <a:endParaRPr sz="4000" dirty="0"/>
          </a:p>
        </p:txBody>
      </p:sp>
      <p:pic>
        <p:nvPicPr>
          <p:cNvPr id="3" name="Google Shape;414;p25"/>
          <p:cNvPicPr preferRelativeResize="0"/>
          <p:nvPr/>
        </p:nvPicPr>
        <p:blipFill rotWithShape="1">
          <a:blip r:embed="rId2">
            <a:alphaModFix/>
          </a:blip>
          <a:srcRect l="18740" t="24999" r="21962" b="11329"/>
          <a:stretch/>
        </p:blipFill>
        <p:spPr>
          <a:xfrm>
            <a:off x="3809999" y="1266824"/>
            <a:ext cx="7932451" cy="4836205"/>
          </a:xfrm>
          <a:prstGeom prst="rect">
            <a:avLst/>
          </a:prstGeom>
          <a:noFill/>
          <a:ln>
            <a:noFill/>
          </a:ln>
        </p:spPr>
      </p:pic>
      <p:sp>
        <p:nvSpPr>
          <p:cNvPr id="4" name="Google Shape;415;p25">
            <a:hlinkClick r:id="rId3" action="ppaction://hlinksldjump"/>
          </p:cNvPr>
          <p:cNvSpPr/>
          <p:nvPr/>
        </p:nvSpPr>
        <p:spPr>
          <a:xfrm>
            <a:off x="1234486" y="5580796"/>
            <a:ext cx="1035722" cy="522233"/>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lt1"/>
                </a:solidFill>
                <a:latin typeface="Twentieth Century"/>
                <a:ea typeface="Twentieth Century"/>
                <a:cs typeface="Twentieth Century"/>
                <a:sym typeface="Twentieth Century"/>
              </a:rPr>
              <a:t>BACK</a:t>
            </a:r>
            <a:endParaRPr sz="2000" b="1" i="0" u="sng" strike="noStrike" cap="none" dirty="0">
              <a:solidFill>
                <a:schemeClr val="lt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40945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24;p26"/>
          <p:cNvSpPr txBox="1">
            <a:spLocks noGrp="1"/>
          </p:cNvSpPr>
          <p:nvPr>
            <p:ph type="title"/>
          </p:nvPr>
        </p:nvSpPr>
        <p:spPr>
          <a:xfrm>
            <a:off x="3144502" y="1619088"/>
            <a:ext cx="5868462" cy="64967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GB" sz="3600" b="1" u="sng" dirty="0">
                <a:solidFill>
                  <a:srgbClr val="1E4E79"/>
                </a:solidFill>
                <a:latin typeface="Twentieth Century"/>
                <a:ea typeface="Twentieth Century"/>
                <a:cs typeface="Twentieth Century"/>
                <a:sym typeface="Twentieth Century"/>
              </a:rPr>
              <a:t>SENSORY &amp; PHYSICAL</a:t>
            </a:r>
            <a:endParaRPr dirty="0"/>
          </a:p>
        </p:txBody>
      </p:sp>
      <p:pic>
        <p:nvPicPr>
          <p:cNvPr id="3" name="Google Shape;425;p26"/>
          <p:cNvPicPr preferRelativeResize="0"/>
          <p:nvPr/>
        </p:nvPicPr>
        <p:blipFill rotWithShape="1">
          <a:blip r:embed="rId2">
            <a:alphaModFix/>
          </a:blip>
          <a:srcRect l="18631" t="37304" r="21962" b="22070"/>
          <a:stretch/>
        </p:blipFill>
        <p:spPr>
          <a:xfrm>
            <a:off x="1648778" y="2430456"/>
            <a:ext cx="8859910" cy="3406398"/>
          </a:xfrm>
          <a:prstGeom prst="rect">
            <a:avLst/>
          </a:prstGeom>
          <a:noFill/>
          <a:ln>
            <a:noFill/>
          </a:ln>
        </p:spPr>
      </p:pic>
      <p:sp>
        <p:nvSpPr>
          <p:cNvPr id="4" name="Google Shape;426;p26">
            <a:hlinkClick r:id="rId3" action="ppaction://hlinksldjump"/>
          </p:cNvPr>
          <p:cNvSpPr/>
          <p:nvPr/>
        </p:nvSpPr>
        <p:spPr>
          <a:xfrm>
            <a:off x="10848088" y="1369290"/>
            <a:ext cx="1035722" cy="499596"/>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lt1"/>
                </a:solidFill>
                <a:latin typeface="Twentieth Century"/>
                <a:ea typeface="Twentieth Century"/>
                <a:cs typeface="Twentieth Century"/>
                <a:sym typeface="Twentieth Century"/>
              </a:rPr>
              <a:t>BACK</a:t>
            </a:r>
            <a:endParaRPr sz="2000" b="1" i="0" u="sng" strike="noStrike" cap="none" dirty="0">
              <a:solidFill>
                <a:schemeClr val="lt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11534694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35;p27"/>
          <p:cNvSpPr txBox="1">
            <a:spLocks noGrp="1"/>
          </p:cNvSpPr>
          <p:nvPr>
            <p:ph type="title"/>
          </p:nvPr>
        </p:nvSpPr>
        <p:spPr>
          <a:xfrm>
            <a:off x="308499" y="1294249"/>
            <a:ext cx="11141613" cy="64967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GB" sz="3600" b="1" u="sng" dirty="0">
                <a:solidFill>
                  <a:srgbClr val="1E4E79"/>
                </a:solidFill>
                <a:latin typeface="Twentieth Century"/>
                <a:ea typeface="Twentieth Century"/>
                <a:cs typeface="Twentieth Century"/>
                <a:sym typeface="Twentieth Century"/>
              </a:rPr>
              <a:t>CURRICULUM</a:t>
            </a:r>
            <a:endParaRPr sz="3600" b="1" u="sng" dirty="0">
              <a:solidFill>
                <a:srgbClr val="1E4E79"/>
              </a:solidFill>
              <a:latin typeface="Twentieth Century"/>
              <a:ea typeface="Twentieth Century"/>
              <a:cs typeface="Twentieth Century"/>
              <a:sym typeface="Twentieth Century"/>
            </a:endParaRPr>
          </a:p>
        </p:txBody>
      </p:sp>
      <p:sp>
        <p:nvSpPr>
          <p:cNvPr id="3" name="Google Shape;438;p27"/>
          <p:cNvSpPr/>
          <p:nvPr/>
        </p:nvSpPr>
        <p:spPr>
          <a:xfrm>
            <a:off x="2832130" y="2628819"/>
            <a:ext cx="3074531" cy="1622491"/>
          </a:xfrm>
          <a:prstGeom prst="flowChartDecis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dirty="0">
                <a:solidFill>
                  <a:schemeClr val="lt1"/>
                </a:solidFill>
                <a:latin typeface="Twentieth Century"/>
                <a:ea typeface="Twentieth Century"/>
                <a:cs typeface="Twentieth Century"/>
                <a:sym typeface="Twentieth Century"/>
              </a:rPr>
              <a:t>MATHS</a:t>
            </a:r>
            <a:endParaRPr sz="1400" b="1" i="0" u="none" strike="noStrike" cap="none" dirty="0">
              <a:solidFill>
                <a:schemeClr val="lt1"/>
              </a:solidFill>
              <a:latin typeface="Twentieth Century"/>
              <a:ea typeface="Twentieth Century"/>
              <a:cs typeface="Twentieth Century"/>
              <a:sym typeface="Twentieth Century"/>
            </a:endParaRPr>
          </a:p>
        </p:txBody>
      </p:sp>
      <p:sp>
        <p:nvSpPr>
          <p:cNvPr id="4" name="Google Shape;437;p27"/>
          <p:cNvSpPr/>
          <p:nvPr/>
        </p:nvSpPr>
        <p:spPr>
          <a:xfrm>
            <a:off x="1282993" y="3426914"/>
            <a:ext cx="3074531" cy="1622491"/>
          </a:xfrm>
          <a:prstGeom prst="flowChartDecision">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dirty="0">
                <a:solidFill>
                  <a:schemeClr val="lt1"/>
                </a:solidFill>
                <a:latin typeface="Twentieth Century"/>
                <a:ea typeface="Twentieth Century"/>
                <a:cs typeface="Twentieth Century"/>
                <a:sym typeface="Twentieth Century"/>
              </a:rPr>
              <a:t>ENGLISH</a:t>
            </a:r>
            <a:endParaRPr sz="1400" b="1" i="0" u="none" strike="noStrike" cap="none" dirty="0">
              <a:solidFill>
                <a:schemeClr val="lt1"/>
              </a:solidFill>
              <a:latin typeface="Twentieth Century"/>
              <a:ea typeface="Twentieth Century"/>
              <a:cs typeface="Twentieth Century"/>
              <a:sym typeface="Twentieth Century"/>
            </a:endParaRPr>
          </a:p>
        </p:txBody>
      </p:sp>
      <p:sp>
        <p:nvSpPr>
          <p:cNvPr id="5" name="Google Shape;439;p27"/>
          <p:cNvSpPr/>
          <p:nvPr/>
        </p:nvSpPr>
        <p:spPr>
          <a:xfrm>
            <a:off x="2786656" y="4237316"/>
            <a:ext cx="3074531" cy="1622491"/>
          </a:xfrm>
          <a:prstGeom prst="flowChartDecis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a:solidFill>
                  <a:schemeClr val="lt1"/>
                </a:solidFill>
                <a:latin typeface="Twentieth Century"/>
                <a:ea typeface="Twentieth Century"/>
                <a:cs typeface="Twentieth Century"/>
                <a:sym typeface="Twentieth Century"/>
              </a:rPr>
              <a:t>SCIENCE</a:t>
            </a:r>
            <a:endParaRPr sz="1400" b="1" i="0" u="none" strike="noStrike" cap="none">
              <a:solidFill>
                <a:schemeClr val="lt1"/>
              </a:solidFill>
              <a:latin typeface="Twentieth Century"/>
              <a:ea typeface="Twentieth Century"/>
              <a:cs typeface="Twentieth Century"/>
              <a:sym typeface="Twentieth Century"/>
            </a:endParaRPr>
          </a:p>
        </p:txBody>
      </p:sp>
      <p:sp>
        <p:nvSpPr>
          <p:cNvPr id="6" name="Google Shape;440;p27"/>
          <p:cNvSpPr/>
          <p:nvPr/>
        </p:nvSpPr>
        <p:spPr>
          <a:xfrm>
            <a:off x="4335793" y="3439221"/>
            <a:ext cx="3074531" cy="1622491"/>
          </a:xfrm>
          <a:prstGeom prst="flowChartDecision">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a:solidFill>
                  <a:schemeClr val="lt1"/>
                </a:solidFill>
                <a:latin typeface="Twentieth Century"/>
                <a:ea typeface="Twentieth Century"/>
                <a:cs typeface="Twentieth Century"/>
                <a:sym typeface="Twentieth Century"/>
              </a:rPr>
              <a:t>ART &amp; MUSIC</a:t>
            </a:r>
            <a:endParaRPr sz="1400" b="1" i="0" u="none" strike="noStrike" cap="none">
              <a:solidFill>
                <a:schemeClr val="lt1"/>
              </a:solidFill>
              <a:latin typeface="Twentieth Century"/>
              <a:ea typeface="Twentieth Century"/>
              <a:cs typeface="Twentieth Century"/>
              <a:sym typeface="Twentieth Century"/>
            </a:endParaRPr>
          </a:p>
        </p:txBody>
      </p:sp>
      <p:sp>
        <p:nvSpPr>
          <p:cNvPr id="7" name="Google Shape;441;p27"/>
          <p:cNvSpPr/>
          <p:nvPr/>
        </p:nvSpPr>
        <p:spPr>
          <a:xfrm>
            <a:off x="5857574" y="2615669"/>
            <a:ext cx="3074531" cy="1622491"/>
          </a:xfrm>
          <a:prstGeom prst="flowChartDecis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a:solidFill>
                  <a:schemeClr val="lt1"/>
                </a:solidFill>
                <a:latin typeface="Twentieth Century"/>
                <a:ea typeface="Twentieth Century"/>
                <a:cs typeface="Twentieth Century"/>
                <a:sym typeface="Twentieth Century"/>
              </a:rPr>
              <a:t>PE &amp; SPORT</a:t>
            </a:r>
            <a:endParaRPr sz="1400" b="1" i="0" u="none" strike="noStrike" cap="none">
              <a:solidFill>
                <a:schemeClr val="lt1"/>
              </a:solidFill>
              <a:latin typeface="Twentieth Century"/>
              <a:ea typeface="Twentieth Century"/>
              <a:cs typeface="Twentieth Century"/>
              <a:sym typeface="Twentieth Century"/>
            </a:endParaRPr>
          </a:p>
        </p:txBody>
      </p:sp>
      <p:sp>
        <p:nvSpPr>
          <p:cNvPr id="8" name="Google Shape;442;p27"/>
          <p:cNvSpPr/>
          <p:nvPr/>
        </p:nvSpPr>
        <p:spPr>
          <a:xfrm>
            <a:off x="7394839" y="3426914"/>
            <a:ext cx="3074531" cy="1622491"/>
          </a:xfrm>
          <a:prstGeom prst="flowChartDecision">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HISTORY</a:t>
            </a:r>
            <a:endParaRPr sz="1200" dirty="0"/>
          </a:p>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&amp;</a:t>
            </a:r>
            <a:endParaRPr sz="1200" dirty="0"/>
          </a:p>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GEOGRAPHY</a:t>
            </a:r>
            <a:endParaRPr sz="1200" b="1" i="0" u="none" strike="noStrike" cap="none" dirty="0">
              <a:solidFill>
                <a:schemeClr val="lt1"/>
              </a:solidFill>
              <a:latin typeface="Twentieth Century"/>
              <a:ea typeface="Twentieth Century"/>
              <a:cs typeface="Twentieth Century"/>
              <a:sym typeface="Twentieth Century"/>
            </a:endParaRPr>
          </a:p>
        </p:txBody>
      </p:sp>
      <p:sp>
        <p:nvSpPr>
          <p:cNvPr id="9" name="Google Shape;443;p27"/>
          <p:cNvSpPr/>
          <p:nvPr/>
        </p:nvSpPr>
        <p:spPr>
          <a:xfrm>
            <a:off x="5875692" y="4235654"/>
            <a:ext cx="3074531" cy="1622491"/>
          </a:xfrm>
          <a:prstGeom prst="flowChartDecis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COMPUTING</a:t>
            </a:r>
            <a:endParaRPr sz="1200" b="1" i="0" u="none" strike="noStrike" cap="none" dirty="0">
              <a:solidFill>
                <a:schemeClr val="lt1"/>
              </a:solidFill>
              <a:latin typeface="Twentieth Century"/>
              <a:ea typeface="Twentieth Century"/>
              <a:cs typeface="Twentieth Century"/>
              <a:sym typeface="Twentieth Century"/>
            </a:endParaRPr>
          </a:p>
        </p:txBody>
      </p:sp>
      <p:sp>
        <p:nvSpPr>
          <p:cNvPr id="10" name="Google Shape;436;p27">
            <a:hlinkClick r:id="rId2" action="ppaction://hlinksldjump"/>
          </p:cNvPr>
          <p:cNvSpPr/>
          <p:nvPr/>
        </p:nvSpPr>
        <p:spPr>
          <a:xfrm>
            <a:off x="10697093" y="1367962"/>
            <a:ext cx="1116378" cy="502251"/>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lt1"/>
                </a:solidFill>
                <a:latin typeface="Twentieth Century"/>
                <a:ea typeface="Twentieth Century"/>
                <a:cs typeface="Twentieth Century"/>
                <a:sym typeface="Twentieth Century"/>
              </a:rPr>
              <a:t>BACK</a:t>
            </a:r>
            <a:endParaRPr sz="2000" b="1" i="0" u="sng" strike="noStrike" cap="none" dirty="0">
              <a:solidFill>
                <a:schemeClr val="lt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3573070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52;p28"/>
          <p:cNvSpPr txBox="1">
            <a:spLocks noGrp="1"/>
          </p:cNvSpPr>
          <p:nvPr>
            <p:ph type="title"/>
          </p:nvPr>
        </p:nvSpPr>
        <p:spPr>
          <a:xfrm>
            <a:off x="308499" y="1294249"/>
            <a:ext cx="11141613" cy="64967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GB" sz="3600" b="1" u="sng" dirty="0">
                <a:solidFill>
                  <a:srgbClr val="1E4E79"/>
                </a:solidFill>
                <a:latin typeface="Twentieth Century"/>
                <a:ea typeface="Twentieth Century"/>
                <a:cs typeface="Twentieth Century"/>
                <a:sym typeface="Twentieth Century"/>
              </a:rPr>
              <a:t>COGNITION</a:t>
            </a:r>
            <a:endParaRPr sz="3600" b="1" u="sng" dirty="0">
              <a:solidFill>
                <a:srgbClr val="1E4E79"/>
              </a:solidFill>
              <a:latin typeface="Twentieth Century"/>
              <a:ea typeface="Twentieth Century"/>
              <a:cs typeface="Twentieth Century"/>
              <a:sym typeface="Twentieth Century"/>
            </a:endParaRPr>
          </a:p>
        </p:txBody>
      </p:sp>
      <p:sp>
        <p:nvSpPr>
          <p:cNvPr id="3" name="Google Shape;455;p28"/>
          <p:cNvSpPr/>
          <p:nvPr/>
        </p:nvSpPr>
        <p:spPr>
          <a:xfrm>
            <a:off x="2832130" y="2628819"/>
            <a:ext cx="3074531" cy="1622491"/>
          </a:xfrm>
          <a:prstGeom prst="flowChartDecis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SPEED OF PROCESSING</a:t>
            </a:r>
            <a:endParaRPr sz="1600" b="1" i="0" u="none" strike="noStrike" cap="none" dirty="0">
              <a:solidFill>
                <a:schemeClr val="lt1"/>
              </a:solidFill>
              <a:latin typeface="Twentieth Century"/>
              <a:ea typeface="Twentieth Century"/>
              <a:cs typeface="Twentieth Century"/>
              <a:sym typeface="Twentieth Century"/>
            </a:endParaRPr>
          </a:p>
        </p:txBody>
      </p:sp>
      <p:sp>
        <p:nvSpPr>
          <p:cNvPr id="4" name="Google Shape;454;p28"/>
          <p:cNvSpPr/>
          <p:nvPr/>
        </p:nvSpPr>
        <p:spPr>
          <a:xfrm>
            <a:off x="1282993" y="3426914"/>
            <a:ext cx="3074531" cy="1622491"/>
          </a:xfrm>
          <a:prstGeom prst="flowChartDecision">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a:solidFill>
                  <a:schemeClr val="lt1"/>
                </a:solidFill>
                <a:latin typeface="Twentieth Century"/>
                <a:ea typeface="Twentieth Century"/>
                <a:cs typeface="Twentieth Century"/>
                <a:sym typeface="Twentieth Century"/>
              </a:rPr>
              <a:t>INFERENCE</a:t>
            </a:r>
            <a:endParaRPr sz="1400" b="1" i="0" u="none" strike="noStrike" cap="none">
              <a:solidFill>
                <a:schemeClr val="lt1"/>
              </a:solidFill>
              <a:latin typeface="Twentieth Century"/>
              <a:ea typeface="Twentieth Century"/>
              <a:cs typeface="Twentieth Century"/>
              <a:sym typeface="Twentieth Century"/>
            </a:endParaRPr>
          </a:p>
        </p:txBody>
      </p:sp>
      <p:sp>
        <p:nvSpPr>
          <p:cNvPr id="5" name="Google Shape;456;p28"/>
          <p:cNvSpPr/>
          <p:nvPr/>
        </p:nvSpPr>
        <p:spPr>
          <a:xfrm>
            <a:off x="2786656" y="4237316"/>
            <a:ext cx="3074531" cy="1622491"/>
          </a:xfrm>
          <a:prstGeom prst="flowChartDecis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1" i="0" u="none" strike="noStrike" cap="none" dirty="0">
                <a:solidFill>
                  <a:schemeClr val="lt1"/>
                </a:solidFill>
                <a:latin typeface="Twentieth Century"/>
                <a:ea typeface="Twentieth Century"/>
                <a:cs typeface="Twentieth Century"/>
                <a:sym typeface="Twentieth Century"/>
              </a:rPr>
              <a:t>ANTICIPATION</a:t>
            </a:r>
            <a:endParaRPr sz="1000" b="1" i="0" u="none" strike="noStrike" cap="none" dirty="0">
              <a:solidFill>
                <a:schemeClr val="lt1"/>
              </a:solidFill>
              <a:latin typeface="Twentieth Century"/>
              <a:ea typeface="Twentieth Century"/>
              <a:cs typeface="Twentieth Century"/>
              <a:sym typeface="Twentieth Century"/>
            </a:endParaRPr>
          </a:p>
        </p:txBody>
      </p:sp>
      <p:sp>
        <p:nvSpPr>
          <p:cNvPr id="6" name="Google Shape;460;p28"/>
          <p:cNvSpPr/>
          <p:nvPr/>
        </p:nvSpPr>
        <p:spPr>
          <a:xfrm>
            <a:off x="5875692" y="4235654"/>
            <a:ext cx="3074531" cy="1622491"/>
          </a:xfrm>
          <a:prstGeom prst="flowChartDecis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a:solidFill>
                  <a:schemeClr val="lt1"/>
                </a:solidFill>
                <a:latin typeface="Twentieth Century"/>
                <a:ea typeface="Twentieth Century"/>
                <a:cs typeface="Twentieth Century"/>
                <a:sym typeface="Twentieth Century"/>
              </a:rPr>
              <a:t>RELECTION</a:t>
            </a:r>
            <a:endParaRPr sz="1400" b="1" i="0" u="none" strike="noStrike" cap="none">
              <a:solidFill>
                <a:schemeClr val="lt1"/>
              </a:solidFill>
              <a:latin typeface="Twentieth Century"/>
              <a:ea typeface="Twentieth Century"/>
              <a:cs typeface="Twentieth Century"/>
              <a:sym typeface="Twentieth Century"/>
            </a:endParaRPr>
          </a:p>
        </p:txBody>
      </p:sp>
      <p:sp>
        <p:nvSpPr>
          <p:cNvPr id="7" name="Google Shape;457;p28"/>
          <p:cNvSpPr/>
          <p:nvPr/>
        </p:nvSpPr>
        <p:spPr>
          <a:xfrm>
            <a:off x="4335793" y="3439221"/>
            <a:ext cx="3074531" cy="1622491"/>
          </a:xfrm>
          <a:prstGeom prst="flowChartDecision">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WORKING MEMORY</a:t>
            </a:r>
            <a:endParaRPr sz="1200" b="1" i="0" u="none" strike="noStrike" cap="none" dirty="0">
              <a:solidFill>
                <a:schemeClr val="lt1"/>
              </a:solidFill>
              <a:latin typeface="Twentieth Century"/>
              <a:ea typeface="Twentieth Century"/>
              <a:cs typeface="Twentieth Century"/>
              <a:sym typeface="Twentieth Century"/>
            </a:endParaRPr>
          </a:p>
        </p:txBody>
      </p:sp>
      <p:sp>
        <p:nvSpPr>
          <p:cNvPr id="8" name="Google Shape;458;p28"/>
          <p:cNvSpPr/>
          <p:nvPr/>
        </p:nvSpPr>
        <p:spPr>
          <a:xfrm>
            <a:off x="5857574" y="2615669"/>
            <a:ext cx="3074531" cy="1622491"/>
          </a:xfrm>
          <a:prstGeom prst="flowChartDecis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EVALUATION</a:t>
            </a:r>
            <a:endParaRPr sz="1200" b="1" i="0" u="none" strike="noStrike" cap="none" dirty="0">
              <a:solidFill>
                <a:schemeClr val="lt1"/>
              </a:solidFill>
              <a:latin typeface="Twentieth Century"/>
              <a:ea typeface="Twentieth Century"/>
              <a:cs typeface="Twentieth Century"/>
              <a:sym typeface="Twentieth Century"/>
            </a:endParaRPr>
          </a:p>
        </p:txBody>
      </p:sp>
      <p:sp>
        <p:nvSpPr>
          <p:cNvPr id="9" name="Google Shape;459;p28"/>
          <p:cNvSpPr/>
          <p:nvPr/>
        </p:nvSpPr>
        <p:spPr>
          <a:xfrm>
            <a:off x="7394839" y="3426914"/>
            <a:ext cx="3074531" cy="1622491"/>
          </a:xfrm>
          <a:prstGeom prst="flowChartDecision">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a:solidFill>
                  <a:schemeClr val="lt1"/>
                </a:solidFill>
                <a:latin typeface="Twentieth Century"/>
                <a:ea typeface="Twentieth Century"/>
                <a:cs typeface="Twentieth Century"/>
                <a:sym typeface="Twentieth Century"/>
              </a:rPr>
              <a:t>ANALYSIS</a:t>
            </a:r>
            <a:endParaRPr sz="1400" b="1" i="0" u="none" strike="noStrike" cap="none">
              <a:solidFill>
                <a:schemeClr val="lt1"/>
              </a:solidFill>
              <a:latin typeface="Twentieth Century"/>
              <a:ea typeface="Twentieth Century"/>
              <a:cs typeface="Twentieth Century"/>
              <a:sym typeface="Twentieth Century"/>
            </a:endParaRPr>
          </a:p>
        </p:txBody>
      </p:sp>
      <p:sp>
        <p:nvSpPr>
          <p:cNvPr id="10" name="Google Shape;453;p28">
            <a:hlinkClick r:id="rId2" action="ppaction://hlinksldjump"/>
          </p:cNvPr>
          <p:cNvSpPr/>
          <p:nvPr/>
        </p:nvSpPr>
        <p:spPr>
          <a:xfrm>
            <a:off x="10728777" y="1367962"/>
            <a:ext cx="1006539" cy="502251"/>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lt1"/>
                </a:solidFill>
                <a:latin typeface="Twentieth Century"/>
                <a:ea typeface="Twentieth Century"/>
                <a:cs typeface="Twentieth Century"/>
                <a:sym typeface="Twentieth Century"/>
              </a:rPr>
              <a:t>BACK</a:t>
            </a:r>
            <a:endParaRPr sz="2000" b="1" i="0" u="sng" strike="noStrike" cap="none" dirty="0">
              <a:solidFill>
                <a:schemeClr val="lt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440866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74;p29"/>
          <p:cNvSpPr/>
          <p:nvPr/>
        </p:nvSpPr>
        <p:spPr>
          <a:xfrm>
            <a:off x="4335793" y="3439221"/>
            <a:ext cx="3074531" cy="1622491"/>
          </a:xfrm>
          <a:prstGeom prst="flowChartDecision">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200" b="1" i="0" u="none" strike="noStrike" cap="none" dirty="0">
                <a:solidFill>
                  <a:schemeClr val="lt1"/>
                </a:solidFill>
                <a:latin typeface="Twentieth Century"/>
                <a:ea typeface="Twentieth Century"/>
                <a:cs typeface="Twentieth Century"/>
                <a:sym typeface="Twentieth Century"/>
              </a:rPr>
              <a:t>LANGUAGE &amp; UNDERSTANDING</a:t>
            </a:r>
            <a:endParaRPr sz="1200" dirty="0"/>
          </a:p>
        </p:txBody>
      </p:sp>
      <p:sp>
        <p:nvSpPr>
          <p:cNvPr id="3" name="Google Shape;472;p29"/>
          <p:cNvSpPr/>
          <p:nvPr/>
        </p:nvSpPr>
        <p:spPr>
          <a:xfrm>
            <a:off x="2832130" y="2628819"/>
            <a:ext cx="3074531" cy="1622491"/>
          </a:xfrm>
          <a:prstGeom prst="flowChartDecis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1" i="0" u="none" strike="noStrike" cap="none" dirty="0">
                <a:solidFill>
                  <a:schemeClr val="lt1"/>
                </a:solidFill>
                <a:latin typeface="Twentieth Century"/>
                <a:ea typeface="Twentieth Century"/>
                <a:cs typeface="Twentieth Century"/>
                <a:sym typeface="Twentieth Century"/>
              </a:rPr>
              <a:t>EXPRESSIVE VOCABULARY</a:t>
            </a:r>
            <a:endParaRPr sz="1000" b="1" i="0" u="none" strike="noStrike" cap="none" dirty="0">
              <a:solidFill>
                <a:schemeClr val="lt1"/>
              </a:solidFill>
              <a:latin typeface="Twentieth Century"/>
              <a:ea typeface="Twentieth Century"/>
              <a:cs typeface="Twentieth Century"/>
              <a:sym typeface="Twentieth Century"/>
            </a:endParaRPr>
          </a:p>
        </p:txBody>
      </p:sp>
      <p:sp>
        <p:nvSpPr>
          <p:cNvPr id="4" name="Google Shape;471;p29"/>
          <p:cNvSpPr/>
          <p:nvPr/>
        </p:nvSpPr>
        <p:spPr>
          <a:xfrm>
            <a:off x="1282993" y="3426914"/>
            <a:ext cx="3074531" cy="1622491"/>
          </a:xfrm>
          <a:prstGeom prst="flowChartDecision">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LISTENING</a:t>
            </a:r>
            <a:endParaRPr sz="1200" b="1" i="0" u="none" strike="noStrike" cap="none" dirty="0">
              <a:solidFill>
                <a:schemeClr val="lt1"/>
              </a:solidFill>
              <a:latin typeface="Twentieth Century"/>
              <a:ea typeface="Twentieth Century"/>
              <a:cs typeface="Twentieth Century"/>
              <a:sym typeface="Twentieth Century"/>
            </a:endParaRPr>
          </a:p>
        </p:txBody>
      </p:sp>
      <p:sp>
        <p:nvSpPr>
          <p:cNvPr id="5" name="Google Shape;473;p29"/>
          <p:cNvSpPr/>
          <p:nvPr/>
        </p:nvSpPr>
        <p:spPr>
          <a:xfrm>
            <a:off x="2786656" y="4237316"/>
            <a:ext cx="3074531" cy="1622491"/>
          </a:xfrm>
          <a:prstGeom prst="flowChartDecis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1" i="0" u="none" strike="noStrike" cap="none" dirty="0">
                <a:solidFill>
                  <a:schemeClr val="lt1"/>
                </a:solidFill>
                <a:latin typeface="Twentieth Century"/>
                <a:ea typeface="Twentieth Century"/>
                <a:cs typeface="Twentieth Century"/>
                <a:sym typeface="Twentieth Century"/>
              </a:rPr>
              <a:t>SOCIAL INTERACTION</a:t>
            </a:r>
            <a:endParaRPr sz="1100" b="1" i="0" u="none" strike="noStrike" cap="none" dirty="0">
              <a:solidFill>
                <a:schemeClr val="lt1"/>
              </a:solidFill>
              <a:latin typeface="Twentieth Century"/>
              <a:ea typeface="Twentieth Century"/>
              <a:cs typeface="Twentieth Century"/>
              <a:sym typeface="Twentieth Century"/>
            </a:endParaRPr>
          </a:p>
        </p:txBody>
      </p:sp>
      <p:sp>
        <p:nvSpPr>
          <p:cNvPr id="6" name="Google Shape;477;p29"/>
          <p:cNvSpPr/>
          <p:nvPr/>
        </p:nvSpPr>
        <p:spPr>
          <a:xfrm>
            <a:off x="5875692" y="4235654"/>
            <a:ext cx="3074531" cy="1622491"/>
          </a:xfrm>
          <a:prstGeom prst="flowChartDecis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200" b="1" i="0" u="none" strike="noStrike" cap="none" dirty="0">
                <a:solidFill>
                  <a:schemeClr val="lt1"/>
                </a:solidFill>
                <a:latin typeface="Twentieth Century"/>
                <a:ea typeface="Twentieth Century"/>
                <a:cs typeface="Twentieth Century"/>
                <a:sym typeface="Twentieth Century"/>
              </a:rPr>
              <a:t>COLLABORATIVE CONVERSATION</a:t>
            </a:r>
            <a:endParaRPr sz="1050" b="1" i="0" u="none" strike="noStrike" cap="none" dirty="0">
              <a:solidFill>
                <a:schemeClr val="lt1"/>
              </a:solidFill>
              <a:latin typeface="Twentieth Century"/>
              <a:ea typeface="Twentieth Century"/>
              <a:cs typeface="Twentieth Century"/>
              <a:sym typeface="Twentieth Century"/>
            </a:endParaRPr>
          </a:p>
        </p:txBody>
      </p:sp>
      <p:sp>
        <p:nvSpPr>
          <p:cNvPr id="7" name="Google Shape;476;p29"/>
          <p:cNvSpPr/>
          <p:nvPr/>
        </p:nvSpPr>
        <p:spPr>
          <a:xfrm>
            <a:off x="7394839" y="3426914"/>
            <a:ext cx="3212201" cy="1622491"/>
          </a:xfrm>
          <a:prstGeom prst="flowChartDecision">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200" b="1" i="0" u="none" strike="noStrike" cap="none" dirty="0">
                <a:solidFill>
                  <a:schemeClr val="lt1"/>
                </a:solidFill>
                <a:latin typeface="Twentieth Century"/>
                <a:ea typeface="Twentieth Century"/>
                <a:cs typeface="Twentieth Century"/>
                <a:sym typeface="Twentieth Century"/>
              </a:rPr>
              <a:t>SOCIAL COMMUNICATION</a:t>
            </a:r>
            <a:endParaRPr sz="1050" b="1" i="0" u="none" strike="noStrike" cap="none" dirty="0">
              <a:solidFill>
                <a:schemeClr val="lt1"/>
              </a:solidFill>
              <a:latin typeface="Twentieth Century"/>
              <a:ea typeface="Twentieth Century"/>
              <a:cs typeface="Twentieth Century"/>
              <a:sym typeface="Twentieth Century"/>
            </a:endParaRPr>
          </a:p>
        </p:txBody>
      </p:sp>
      <p:sp>
        <p:nvSpPr>
          <p:cNvPr id="8" name="Google Shape;475;p29"/>
          <p:cNvSpPr/>
          <p:nvPr/>
        </p:nvSpPr>
        <p:spPr>
          <a:xfrm>
            <a:off x="5857574" y="2615669"/>
            <a:ext cx="3101887" cy="1622491"/>
          </a:xfrm>
          <a:prstGeom prst="flowChartDecis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1" i="0" u="none" strike="noStrike" cap="none" dirty="0">
                <a:solidFill>
                  <a:schemeClr val="lt1"/>
                </a:solidFill>
                <a:latin typeface="Twentieth Century"/>
                <a:ea typeface="Twentieth Century"/>
                <a:cs typeface="Twentieth Century"/>
                <a:sym typeface="Twentieth Century"/>
              </a:rPr>
              <a:t>ARTICULATION</a:t>
            </a:r>
            <a:endParaRPr sz="1000" b="1" i="0" u="none" strike="noStrike" cap="none" dirty="0">
              <a:solidFill>
                <a:schemeClr val="lt1"/>
              </a:solidFill>
              <a:latin typeface="Twentieth Century"/>
              <a:ea typeface="Twentieth Century"/>
              <a:cs typeface="Twentieth Century"/>
              <a:sym typeface="Twentieth Century"/>
            </a:endParaRPr>
          </a:p>
        </p:txBody>
      </p:sp>
      <p:sp>
        <p:nvSpPr>
          <p:cNvPr id="9" name="Google Shape;469;p29"/>
          <p:cNvSpPr txBox="1">
            <a:spLocks noGrp="1"/>
          </p:cNvSpPr>
          <p:nvPr>
            <p:ph type="title"/>
          </p:nvPr>
        </p:nvSpPr>
        <p:spPr>
          <a:xfrm>
            <a:off x="2615892" y="1467277"/>
            <a:ext cx="6514332" cy="64967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GB" sz="3600" b="1" u="sng" dirty="0">
                <a:solidFill>
                  <a:srgbClr val="1E4E79"/>
                </a:solidFill>
                <a:latin typeface="Twentieth Century"/>
                <a:ea typeface="Twentieth Century"/>
                <a:cs typeface="Twentieth Century"/>
                <a:sym typeface="Twentieth Century"/>
              </a:rPr>
              <a:t>COMMUNICATION</a:t>
            </a:r>
            <a:endParaRPr sz="3600" b="1" u="sng" dirty="0">
              <a:solidFill>
                <a:srgbClr val="1E4E79"/>
              </a:solidFill>
              <a:latin typeface="Twentieth Century"/>
              <a:ea typeface="Twentieth Century"/>
              <a:cs typeface="Twentieth Century"/>
              <a:sym typeface="Twentieth Century"/>
            </a:endParaRPr>
          </a:p>
        </p:txBody>
      </p:sp>
      <p:sp>
        <p:nvSpPr>
          <p:cNvPr id="10" name="Google Shape;470;p29">
            <a:hlinkClick r:id="rId2" action="ppaction://hlinksldjump"/>
          </p:cNvPr>
          <p:cNvSpPr/>
          <p:nvPr/>
        </p:nvSpPr>
        <p:spPr>
          <a:xfrm>
            <a:off x="10607040" y="1501705"/>
            <a:ext cx="1045450" cy="580822"/>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lt1"/>
                </a:solidFill>
                <a:latin typeface="Twentieth Century"/>
                <a:ea typeface="Twentieth Century"/>
                <a:cs typeface="Twentieth Century"/>
                <a:sym typeface="Twentieth Century"/>
              </a:rPr>
              <a:t>BACK</a:t>
            </a:r>
            <a:endParaRPr sz="2000" b="1" i="0" u="sng" strike="noStrike" cap="none" dirty="0">
              <a:solidFill>
                <a:schemeClr val="lt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3274861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8;p3"/>
          <p:cNvSpPr txBox="1">
            <a:spLocks noGrp="1"/>
          </p:cNvSpPr>
          <p:nvPr>
            <p:ph type="title"/>
          </p:nvPr>
        </p:nvSpPr>
        <p:spPr>
          <a:xfrm>
            <a:off x="881061" y="140960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GB" sz="4000" b="1" u="sng" dirty="0">
                <a:solidFill>
                  <a:srgbClr val="1E4E79"/>
                </a:solidFill>
                <a:latin typeface="Twentieth Century"/>
                <a:ea typeface="Twentieth Century"/>
                <a:cs typeface="Twentieth Century"/>
                <a:sym typeface="Twentieth Century"/>
              </a:rPr>
              <a:t>INTRODUCTION</a:t>
            </a:r>
            <a:endParaRPr dirty="0"/>
          </a:p>
        </p:txBody>
      </p:sp>
      <p:sp>
        <p:nvSpPr>
          <p:cNvPr id="3" name="Google Shape;111;p3"/>
          <p:cNvSpPr/>
          <p:nvPr/>
        </p:nvSpPr>
        <p:spPr>
          <a:xfrm>
            <a:off x="2255483" y="2807169"/>
            <a:ext cx="7766756" cy="1269178"/>
          </a:xfrm>
          <a:prstGeom prst="roundRect">
            <a:avLst>
              <a:gd name="adj" fmla="val 16667"/>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none" strike="noStrike" cap="none" dirty="0">
                <a:solidFill>
                  <a:schemeClr val="lt1"/>
                </a:solidFill>
                <a:latin typeface="Twentieth Century"/>
                <a:ea typeface="Twentieth Century"/>
                <a:cs typeface="Twentieth Century"/>
                <a:sym typeface="Twentieth Century"/>
              </a:rPr>
              <a:t>At </a:t>
            </a:r>
            <a:r>
              <a:rPr lang="en-GB" sz="2000" b="1" i="0" u="none" strike="noStrike" cap="none" dirty="0" smtClean="0">
                <a:solidFill>
                  <a:schemeClr val="lt1"/>
                </a:solidFill>
                <a:latin typeface="Twentieth Century"/>
                <a:ea typeface="Twentieth Century"/>
                <a:cs typeface="Twentieth Century"/>
                <a:sym typeface="Twentieth Century"/>
              </a:rPr>
              <a:t>Lodge Lane our vision is </a:t>
            </a:r>
            <a:r>
              <a:rPr lang="en-GB" sz="2000" b="1" i="0" u="none" strike="noStrike" cap="none" dirty="0">
                <a:solidFill>
                  <a:schemeClr val="lt1"/>
                </a:solidFill>
                <a:latin typeface="Twentieth Century"/>
                <a:ea typeface="Twentieth Century"/>
                <a:cs typeface="Twentieth Century"/>
                <a:sym typeface="Twentieth Century"/>
              </a:rPr>
              <a:t>for </a:t>
            </a:r>
            <a:r>
              <a:rPr lang="en-GB" sz="2400" b="1" i="0" u="none" strike="noStrike" cap="none" dirty="0">
                <a:solidFill>
                  <a:schemeClr val="lt1"/>
                </a:solidFill>
                <a:latin typeface="Twentieth Century"/>
                <a:ea typeface="Twentieth Century"/>
                <a:cs typeface="Twentieth Century"/>
                <a:sym typeface="Twentieth Century"/>
              </a:rPr>
              <a:t>all</a:t>
            </a:r>
            <a:r>
              <a:rPr lang="en-GB" sz="2000" b="1" i="0" u="none" strike="noStrike" cap="none" dirty="0">
                <a:solidFill>
                  <a:schemeClr val="lt1"/>
                </a:solidFill>
                <a:latin typeface="Twentieth Century"/>
                <a:ea typeface="Twentieth Century"/>
                <a:cs typeface="Twentieth Century"/>
                <a:sym typeface="Twentieth Century"/>
              </a:rPr>
              <a:t> children </a:t>
            </a:r>
            <a:r>
              <a:rPr lang="en-GB" sz="2000" b="1" i="0" u="none" strike="noStrike" cap="none" dirty="0" smtClean="0">
                <a:solidFill>
                  <a:schemeClr val="lt1"/>
                </a:solidFill>
                <a:latin typeface="Twentieth Century"/>
                <a:ea typeface="Twentieth Century"/>
                <a:cs typeface="Twentieth Century"/>
                <a:sym typeface="Twentieth Century"/>
              </a:rPr>
              <a:t>to become successful learners and to develop the skills and attitudes needed to make a positive contribution to their community.</a:t>
            </a:r>
            <a:endParaRPr sz="2400" b="1" i="1" u="none" strike="noStrike" cap="none" dirty="0">
              <a:solidFill>
                <a:srgbClr val="1E4E79"/>
              </a:solidFill>
              <a:latin typeface="Twentieth Century"/>
              <a:ea typeface="Twentieth Century"/>
              <a:cs typeface="Twentieth Century"/>
              <a:sym typeface="Twentieth Century"/>
            </a:endParaRPr>
          </a:p>
        </p:txBody>
      </p:sp>
      <p:sp>
        <p:nvSpPr>
          <p:cNvPr id="4" name="Google Shape;112;p3"/>
          <p:cNvSpPr/>
          <p:nvPr/>
        </p:nvSpPr>
        <p:spPr>
          <a:xfrm>
            <a:off x="1691552" y="4393833"/>
            <a:ext cx="8894618" cy="1256187"/>
          </a:xfrm>
          <a:prstGeom prst="roundRect">
            <a:avLst>
              <a:gd name="adj" fmla="val 16667"/>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none" strike="noStrike" cap="none">
                <a:solidFill>
                  <a:schemeClr val="lt1"/>
                </a:solidFill>
                <a:latin typeface="Twentieth Century"/>
                <a:ea typeface="Twentieth Century"/>
                <a:cs typeface="Twentieth Century"/>
                <a:sym typeface="Twentieth Century"/>
              </a:rPr>
              <a:t>We want all children, either with or without SEND, to achieve.</a:t>
            </a:r>
            <a:endParaRPr/>
          </a:p>
          <a:p>
            <a:pPr marL="0" marR="0" lvl="0" indent="0" algn="ctr" rtl="0">
              <a:lnSpc>
                <a:spcPct val="100000"/>
              </a:lnSpc>
              <a:spcBef>
                <a:spcPts val="0"/>
              </a:spcBef>
              <a:spcAft>
                <a:spcPts val="0"/>
              </a:spcAft>
              <a:buNone/>
            </a:pPr>
            <a:r>
              <a:rPr lang="en-GB" sz="2000" b="1" i="0" u="none" strike="noStrike" cap="none">
                <a:solidFill>
                  <a:schemeClr val="lt1"/>
                </a:solidFill>
                <a:latin typeface="Twentieth Century"/>
                <a:ea typeface="Twentieth Century"/>
                <a:cs typeface="Twentieth Century"/>
                <a:sym typeface="Twentieth Century"/>
              </a:rPr>
              <a:t>We believe that all children are entitled to an appropriate education that enables them to fulfil their potential.</a:t>
            </a:r>
            <a:endParaRPr sz="2000" b="1" i="0" u="none" strike="noStrike" cap="none">
              <a:solidFill>
                <a:schemeClr val="lt1"/>
              </a:solidFill>
              <a:latin typeface="Twentieth Century"/>
              <a:ea typeface="Twentieth Century"/>
              <a:cs typeface="Twentieth Century"/>
              <a:sym typeface="Twentieth Century"/>
            </a:endParaRPr>
          </a:p>
        </p:txBody>
      </p:sp>
      <p:sp>
        <p:nvSpPr>
          <p:cNvPr id="5" name="Google Shape;393;p23">
            <a:hlinkClick r:id="rId2" action="ppaction://hlinksldjump"/>
          </p:cNvPr>
          <p:cNvSpPr/>
          <p:nvPr/>
        </p:nvSpPr>
        <p:spPr>
          <a:xfrm>
            <a:off x="10961328" y="1158811"/>
            <a:ext cx="1016268" cy="501593"/>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smtClean="0">
                <a:solidFill>
                  <a:schemeClr val="lt1"/>
                </a:solidFill>
                <a:latin typeface="Twentieth Century"/>
                <a:ea typeface="Twentieth Century"/>
                <a:cs typeface="Twentieth Century"/>
                <a:sym typeface="Twentieth Century"/>
              </a:rPr>
              <a:t>NEXT</a:t>
            </a:r>
            <a:endParaRPr sz="2000" b="1" i="0" u="sng" strike="noStrike" cap="none" dirty="0">
              <a:solidFill>
                <a:schemeClr val="lt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28538815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86;p30"/>
          <p:cNvSpPr txBox="1">
            <a:spLocks noGrp="1"/>
          </p:cNvSpPr>
          <p:nvPr>
            <p:ph type="title"/>
          </p:nvPr>
        </p:nvSpPr>
        <p:spPr>
          <a:xfrm>
            <a:off x="308499" y="1294249"/>
            <a:ext cx="11141613" cy="64967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GB" sz="3600" b="1" u="sng" dirty="0">
                <a:solidFill>
                  <a:srgbClr val="1E4E79"/>
                </a:solidFill>
                <a:latin typeface="Twentieth Century"/>
                <a:ea typeface="Twentieth Century"/>
                <a:cs typeface="Twentieth Century"/>
                <a:sym typeface="Twentieth Century"/>
              </a:rPr>
              <a:t>CREATIVITY</a:t>
            </a:r>
            <a:endParaRPr sz="3600" b="1" u="sng" dirty="0">
              <a:solidFill>
                <a:srgbClr val="1E4E79"/>
              </a:solidFill>
              <a:latin typeface="Twentieth Century"/>
              <a:ea typeface="Twentieth Century"/>
              <a:cs typeface="Twentieth Century"/>
              <a:sym typeface="Twentieth Century"/>
            </a:endParaRPr>
          </a:p>
        </p:txBody>
      </p:sp>
      <p:sp>
        <p:nvSpPr>
          <p:cNvPr id="3" name="Google Shape;489;p30"/>
          <p:cNvSpPr/>
          <p:nvPr/>
        </p:nvSpPr>
        <p:spPr>
          <a:xfrm>
            <a:off x="2832130" y="2628819"/>
            <a:ext cx="3074531" cy="1622491"/>
          </a:xfrm>
          <a:prstGeom prst="flowChartDecis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GENERATES IDEAS</a:t>
            </a:r>
            <a:endParaRPr sz="1200" b="1" i="0" u="none" strike="noStrike" cap="none" dirty="0">
              <a:solidFill>
                <a:schemeClr val="lt1"/>
              </a:solidFill>
              <a:latin typeface="Twentieth Century"/>
              <a:ea typeface="Twentieth Century"/>
              <a:cs typeface="Twentieth Century"/>
              <a:sym typeface="Twentieth Century"/>
            </a:endParaRPr>
          </a:p>
        </p:txBody>
      </p:sp>
      <p:sp>
        <p:nvSpPr>
          <p:cNvPr id="4" name="Google Shape;488;p30"/>
          <p:cNvSpPr/>
          <p:nvPr/>
        </p:nvSpPr>
        <p:spPr>
          <a:xfrm>
            <a:off x="1282993" y="3426914"/>
            <a:ext cx="3074531" cy="1622491"/>
          </a:xfrm>
          <a:prstGeom prst="flowChartDecision">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a:solidFill>
                  <a:schemeClr val="lt1"/>
                </a:solidFill>
                <a:latin typeface="Twentieth Century"/>
                <a:ea typeface="Twentieth Century"/>
                <a:cs typeface="Twentieth Century"/>
                <a:sym typeface="Twentieth Century"/>
              </a:rPr>
              <a:t>TRUST</a:t>
            </a:r>
            <a:endParaRPr sz="1400" b="1" i="0" u="none" strike="noStrike" cap="none">
              <a:solidFill>
                <a:schemeClr val="lt1"/>
              </a:solidFill>
              <a:latin typeface="Twentieth Century"/>
              <a:ea typeface="Twentieth Century"/>
              <a:cs typeface="Twentieth Century"/>
              <a:sym typeface="Twentieth Century"/>
            </a:endParaRPr>
          </a:p>
        </p:txBody>
      </p:sp>
      <p:sp>
        <p:nvSpPr>
          <p:cNvPr id="5" name="Google Shape;490;p30"/>
          <p:cNvSpPr/>
          <p:nvPr/>
        </p:nvSpPr>
        <p:spPr>
          <a:xfrm>
            <a:off x="2786656" y="4237316"/>
            <a:ext cx="3074531" cy="1622491"/>
          </a:xfrm>
          <a:prstGeom prst="flowChartDecis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a:solidFill>
                  <a:schemeClr val="lt1"/>
                </a:solidFill>
                <a:latin typeface="Twentieth Century"/>
                <a:ea typeface="Twentieth Century"/>
                <a:cs typeface="Twentieth Century"/>
                <a:sym typeface="Twentieth Century"/>
              </a:rPr>
              <a:t>ATTENTION</a:t>
            </a:r>
            <a:endParaRPr sz="1400" b="1" i="0" u="none" strike="noStrike" cap="none">
              <a:solidFill>
                <a:schemeClr val="lt1"/>
              </a:solidFill>
              <a:latin typeface="Twentieth Century"/>
              <a:ea typeface="Twentieth Century"/>
              <a:cs typeface="Twentieth Century"/>
              <a:sym typeface="Twentieth Century"/>
            </a:endParaRPr>
          </a:p>
        </p:txBody>
      </p:sp>
      <p:sp>
        <p:nvSpPr>
          <p:cNvPr id="6" name="Google Shape;491;p30"/>
          <p:cNvSpPr/>
          <p:nvPr/>
        </p:nvSpPr>
        <p:spPr>
          <a:xfrm>
            <a:off x="4335793" y="3439221"/>
            <a:ext cx="3074531" cy="1622491"/>
          </a:xfrm>
          <a:prstGeom prst="flowChartDecision">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dirty="0">
                <a:solidFill>
                  <a:schemeClr val="lt1"/>
                </a:solidFill>
                <a:latin typeface="Twentieth Century"/>
                <a:ea typeface="Twentieth Century"/>
                <a:cs typeface="Twentieth Century"/>
                <a:sym typeface="Twentieth Century"/>
              </a:rPr>
              <a:t>COURAGE</a:t>
            </a:r>
            <a:endParaRPr sz="1400" b="1" i="0" u="none" strike="noStrike" cap="none" dirty="0">
              <a:solidFill>
                <a:schemeClr val="lt1"/>
              </a:solidFill>
              <a:latin typeface="Twentieth Century"/>
              <a:ea typeface="Twentieth Century"/>
              <a:cs typeface="Twentieth Century"/>
              <a:sym typeface="Twentieth Century"/>
            </a:endParaRPr>
          </a:p>
        </p:txBody>
      </p:sp>
      <p:sp>
        <p:nvSpPr>
          <p:cNvPr id="7" name="Google Shape;492;p30"/>
          <p:cNvSpPr/>
          <p:nvPr/>
        </p:nvSpPr>
        <p:spPr>
          <a:xfrm>
            <a:off x="5857574" y="2615669"/>
            <a:ext cx="3101887" cy="1622491"/>
          </a:xfrm>
          <a:prstGeom prst="flowChartDecis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smtClean="0">
                <a:ln>
                  <a:noFill/>
                </a:ln>
                <a:solidFill>
                  <a:srgbClr val="FFFFFF"/>
                </a:solidFill>
                <a:effectLst/>
                <a:uLnTx/>
                <a:uFillTx/>
                <a:latin typeface="Twentieth Century"/>
                <a:ea typeface="Twentieth Century"/>
                <a:cs typeface="Twentieth Century"/>
                <a:sym typeface="Twentieth Century"/>
              </a:rPr>
              <a:t>PROBLEM SOLVING</a:t>
            </a:r>
            <a:endParaRPr kumimoji="0" sz="1400" b="1" i="0" u="none" strike="noStrike" kern="0" cap="none" spc="0" normalizeH="0" baseline="0" noProof="0" smtClean="0">
              <a:ln>
                <a:noFill/>
              </a:ln>
              <a:solidFill>
                <a:srgbClr val="FFFFFF"/>
              </a:solidFill>
              <a:effectLst/>
              <a:uLnTx/>
              <a:uFillTx/>
              <a:latin typeface="Twentieth Century"/>
              <a:ea typeface="Twentieth Century"/>
              <a:cs typeface="Twentieth Century"/>
              <a:sym typeface="Twentieth Century"/>
            </a:endParaRPr>
          </a:p>
        </p:txBody>
      </p:sp>
      <p:sp>
        <p:nvSpPr>
          <p:cNvPr id="8" name="Google Shape;493;p30"/>
          <p:cNvSpPr/>
          <p:nvPr/>
        </p:nvSpPr>
        <p:spPr>
          <a:xfrm>
            <a:off x="7394839" y="3426914"/>
            <a:ext cx="3212201" cy="1622491"/>
          </a:xfrm>
          <a:prstGeom prst="flowChartDecision">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MOTIVATION</a:t>
            </a:r>
            <a:endParaRPr sz="1050" b="1" i="0" u="none" strike="noStrike" cap="none" dirty="0">
              <a:solidFill>
                <a:schemeClr val="lt1"/>
              </a:solidFill>
              <a:latin typeface="Twentieth Century"/>
              <a:ea typeface="Twentieth Century"/>
              <a:cs typeface="Twentieth Century"/>
              <a:sym typeface="Twentieth Century"/>
            </a:endParaRPr>
          </a:p>
        </p:txBody>
      </p:sp>
      <p:sp>
        <p:nvSpPr>
          <p:cNvPr id="9" name="Google Shape;494;p30"/>
          <p:cNvSpPr/>
          <p:nvPr/>
        </p:nvSpPr>
        <p:spPr>
          <a:xfrm>
            <a:off x="5875692" y="4235654"/>
            <a:ext cx="3074531" cy="1622491"/>
          </a:xfrm>
          <a:prstGeom prst="flowChartDecis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dirty="0">
                <a:solidFill>
                  <a:schemeClr val="lt1"/>
                </a:solidFill>
                <a:latin typeface="Twentieth Century"/>
                <a:ea typeface="Twentieth Century"/>
                <a:cs typeface="Twentieth Century"/>
                <a:sym typeface="Twentieth Century"/>
              </a:rPr>
              <a:t>MAKING THINGS</a:t>
            </a:r>
            <a:endParaRPr sz="1400" b="1" i="0" u="none" strike="noStrike" cap="none" dirty="0">
              <a:solidFill>
                <a:schemeClr val="lt1"/>
              </a:solidFill>
              <a:latin typeface="Twentieth Century"/>
              <a:ea typeface="Twentieth Century"/>
              <a:cs typeface="Twentieth Century"/>
              <a:sym typeface="Twentieth Century"/>
            </a:endParaRPr>
          </a:p>
        </p:txBody>
      </p:sp>
      <p:sp>
        <p:nvSpPr>
          <p:cNvPr id="10" name="Google Shape;487;p30">
            <a:hlinkClick r:id="rId2" action="ppaction://hlinksldjump"/>
          </p:cNvPr>
          <p:cNvSpPr/>
          <p:nvPr/>
        </p:nvSpPr>
        <p:spPr>
          <a:xfrm>
            <a:off x="10762119" y="1323813"/>
            <a:ext cx="1035722" cy="590550"/>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lt1"/>
                </a:solidFill>
                <a:latin typeface="Twentieth Century"/>
                <a:ea typeface="Twentieth Century"/>
                <a:cs typeface="Twentieth Century"/>
                <a:sym typeface="Twentieth Century"/>
              </a:rPr>
              <a:t>BACK</a:t>
            </a:r>
            <a:endParaRPr sz="2000" b="1" i="0" u="sng" strike="noStrike" cap="none" dirty="0">
              <a:solidFill>
                <a:schemeClr val="lt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8995439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03;p31"/>
          <p:cNvSpPr txBox="1">
            <a:spLocks noGrp="1"/>
          </p:cNvSpPr>
          <p:nvPr>
            <p:ph type="title"/>
          </p:nvPr>
        </p:nvSpPr>
        <p:spPr>
          <a:xfrm>
            <a:off x="308499" y="1294249"/>
            <a:ext cx="11141613" cy="64967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GB" sz="3600" b="1" u="sng" dirty="0">
                <a:solidFill>
                  <a:srgbClr val="1E4E79"/>
                </a:solidFill>
                <a:latin typeface="Twentieth Century"/>
                <a:ea typeface="Twentieth Century"/>
                <a:cs typeface="Twentieth Century"/>
                <a:sym typeface="Twentieth Century"/>
              </a:rPr>
              <a:t>CONTROL</a:t>
            </a:r>
            <a:endParaRPr sz="3600" b="1" u="sng" dirty="0">
              <a:solidFill>
                <a:srgbClr val="1E4E79"/>
              </a:solidFill>
              <a:latin typeface="Twentieth Century"/>
              <a:ea typeface="Twentieth Century"/>
              <a:cs typeface="Twentieth Century"/>
              <a:sym typeface="Twentieth Century"/>
            </a:endParaRPr>
          </a:p>
        </p:txBody>
      </p:sp>
      <p:sp>
        <p:nvSpPr>
          <p:cNvPr id="3" name="Google Shape;506;p31"/>
          <p:cNvSpPr/>
          <p:nvPr/>
        </p:nvSpPr>
        <p:spPr>
          <a:xfrm>
            <a:off x="2832130" y="2628819"/>
            <a:ext cx="3074531" cy="1622491"/>
          </a:xfrm>
          <a:prstGeom prst="flowChartDecis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SELF REGULATION</a:t>
            </a:r>
            <a:endParaRPr sz="1200" b="1" i="0" u="none" strike="noStrike" cap="none" dirty="0">
              <a:solidFill>
                <a:schemeClr val="lt1"/>
              </a:solidFill>
              <a:latin typeface="Twentieth Century"/>
              <a:ea typeface="Twentieth Century"/>
              <a:cs typeface="Twentieth Century"/>
              <a:sym typeface="Twentieth Century"/>
            </a:endParaRPr>
          </a:p>
        </p:txBody>
      </p:sp>
      <p:sp>
        <p:nvSpPr>
          <p:cNvPr id="4" name="Google Shape;505;p31"/>
          <p:cNvSpPr/>
          <p:nvPr/>
        </p:nvSpPr>
        <p:spPr>
          <a:xfrm>
            <a:off x="1282993" y="3426914"/>
            <a:ext cx="3074531" cy="1622491"/>
          </a:xfrm>
          <a:prstGeom prst="flowChartDecision">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RESILIENCE</a:t>
            </a:r>
            <a:endParaRPr sz="1200" b="1" i="0" u="none" strike="noStrike" cap="none" dirty="0">
              <a:solidFill>
                <a:schemeClr val="lt1"/>
              </a:solidFill>
              <a:latin typeface="Twentieth Century"/>
              <a:ea typeface="Twentieth Century"/>
              <a:cs typeface="Twentieth Century"/>
              <a:sym typeface="Twentieth Century"/>
            </a:endParaRPr>
          </a:p>
        </p:txBody>
      </p:sp>
      <p:sp>
        <p:nvSpPr>
          <p:cNvPr id="5" name="Google Shape;507;p31"/>
          <p:cNvSpPr/>
          <p:nvPr/>
        </p:nvSpPr>
        <p:spPr>
          <a:xfrm>
            <a:off x="2786656" y="4237316"/>
            <a:ext cx="3074531" cy="1622491"/>
          </a:xfrm>
          <a:prstGeom prst="flowChartDecis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BEHAVIOUR FOR LEARNING</a:t>
            </a:r>
            <a:endParaRPr sz="1200" b="1" i="0" u="none" strike="noStrike" cap="none" dirty="0">
              <a:solidFill>
                <a:schemeClr val="lt1"/>
              </a:solidFill>
              <a:latin typeface="Twentieth Century"/>
              <a:ea typeface="Twentieth Century"/>
              <a:cs typeface="Twentieth Century"/>
              <a:sym typeface="Twentieth Century"/>
            </a:endParaRPr>
          </a:p>
        </p:txBody>
      </p:sp>
      <p:sp>
        <p:nvSpPr>
          <p:cNvPr id="6" name="Google Shape;508;p31"/>
          <p:cNvSpPr/>
          <p:nvPr/>
        </p:nvSpPr>
        <p:spPr>
          <a:xfrm>
            <a:off x="4335793" y="3439221"/>
            <a:ext cx="3074531" cy="1622491"/>
          </a:xfrm>
          <a:prstGeom prst="flowChartDecision">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CONFIDENCE</a:t>
            </a:r>
            <a:endParaRPr sz="1200" b="1" i="0" u="none" strike="noStrike" cap="none" dirty="0">
              <a:solidFill>
                <a:schemeClr val="lt1"/>
              </a:solidFill>
              <a:latin typeface="Twentieth Century"/>
              <a:ea typeface="Twentieth Century"/>
              <a:cs typeface="Twentieth Century"/>
              <a:sym typeface="Twentieth Century"/>
            </a:endParaRPr>
          </a:p>
        </p:txBody>
      </p:sp>
      <p:sp>
        <p:nvSpPr>
          <p:cNvPr id="7" name="Google Shape;509;p31"/>
          <p:cNvSpPr/>
          <p:nvPr/>
        </p:nvSpPr>
        <p:spPr>
          <a:xfrm>
            <a:off x="5857574" y="2615669"/>
            <a:ext cx="3101887" cy="1622491"/>
          </a:xfrm>
          <a:prstGeom prst="flowChartDecis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LANGUAGE OF EMOTIONS</a:t>
            </a:r>
            <a:endParaRPr sz="1200" b="1" i="0" u="none" strike="noStrike" cap="none" dirty="0">
              <a:solidFill>
                <a:schemeClr val="lt1"/>
              </a:solidFill>
              <a:latin typeface="Twentieth Century"/>
              <a:ea typeface="Twentieth Century"/>
              <a:cs typeface="Twentieth Century"/>
              <a:sym typeface="Twentieth Century"/>
            </a:endParaRPr>
          </a:p>
        </p:txBody>
      </p:sp>
      <p:sp>
        <p:nvSpPr>
          <p:cNvPr id="8" name="Google Shape;510;p31"/>
          <p:cNvSpPr/>
          <p:nvPr/>
        </p:nvSpPr>
        <p:spPr>
          <a:xfrm>
            <a:off x="7394839" y="3426914"/>
            <a:ext cx="3212201" cy="1622491"/>
          </a:xfrm>
          <a:prstGeom prst="flowChartDecision">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1" i="0" u="none" strike="noStrike" cap="none" dirty="0">
                <a:solidFill>
                  <a:schemeClr val="lt1"/>
                </a:solidFill>
                <a:latin typeface="Twentieth Century"/>
                <a:ea typeface="Twentieth Century"/>
                <a:cs typeface="Twentieth Century"/>
                <a:sym typeface="Twentieth Century"/>
              </a:rPr>
              <a:t>INDEPENDENCE</a:t>
            </a:r>
            <a:endParaRPr sz="800" b="1" i="0" u="none" strike="noStrike" cap="none" dirty="0">
              <a:solidFill>
                <a:schemeClr val="lt1"/>
              </a:solidFill>
              <a:latin typeface="Twentieth Century"/>
              <a:ea typeface="Twentieth Century"/>
              <a:cs typeface="Twentieth Century"/>
              <a:sym typeface="Twentieth Century"/>
            </a:endParaRPr>
          </a:p>
        </p:txBody>
      </p:sp>
      <p:sp>
        <p:nvSpPr>
          <p:cNvPr id="9" name="Google Shape;511;p31"/>
          <p:cNvSpPr/>
          <p:nvPr/>
        </p:nvSpPr>
        <p:spPr>
          <a:xfrm>
            <a:off x="5875692" y="4235654"/>
            <a:ext cx="3074531" cy="1622491"/>
          </a:xfrm>
          <a:prstGeom prst="flowChartDecis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1" i="0" u="none" strike="noStrike" cap="none" dirty="0">
                <a:solidFill>
                  <a:schemeClr val="lt1"/>
                </a:solidFill>
                <a:latin typeface="Twentieth Century"/>
                <a:ea typeface="Twentieth Century"/>
                <a:cs typeface="Twentieth Century"/>
                <a:sym typeface="Twentieth Century"/>
              </a:rPr>
              <a:t>ANXIETY MANAGEMENT</a:t>
            </a:r>
            <a:endParaRPr sz="1000" b="1" i="0" u="none" strike="noStrike" cap="none" dirty="0">
              <a:solidFill>
                <a:schemeClr val="lt1"/>
              </a:solidFill>
              <a:latin typeface="Twentieth Century"/>
              <a:ea typeface="Twentieth Century"/>
              <a:cs typeface="Twentieth Century"/>
              <a:sym typeface="Twentieth Century"/>
            </a:endParaRPr>
          </a:p>
        </p:txBody>
      </p:sp>
      <p:sp>
        <p:nvSpPr>
          <p:cNvPr id="10" name="Google Shape;504;p31">
            <a:hlinkClick r:id="rId2" action="ppaction://hlinksldjump"/>
          </p:cNvPr>
          <p:cNvSpPr/>
          <p:nvPr/>
        </p:nvSpPr>
        <p:spPr>
          <a:xfrm>
            <a:off x="10607040" y="1323813"/>
            <a:ext cx="1116378" cy="590550"/>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lt1"/>
                </a:solidFill>
                <a:latin typeface="Twentieth Century"/>
                <a:ea typeface="Twentieth Century"/>
                <a:cs typeface="Twentieth Century"/>
                <a:sym typeface="Twentieth Century"/>
              </a:rPr>
              <a:t>BACK</a:t>
            </a:r>
            <a:endParaRPr sz="2000" b="1" i="0" u="sng" strike="noStrike" cap="none" dirty="0">
              <a:solidFill>
                <a:schemeClr val="lt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4777265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20;p32"/>
          <p:cNvSpPr txBox="1">
            <a:spLocks noGrp="1"/>
          </p:cNvSpPr>
          <p:nvPr>
            <p:ph type="title"/>
          </p:nvPr>
        </p:nvSpPr>
        <p:spPr>
          <a:xfrm>
            <a:off x="308499" y="1294249"/>
            <a:ext cx="11141613" cy="64967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GB" sz="3600" b="1" u="sng">
                <a:solidFill>
                  <a:srgbClr val="1E4E79"/>
                </a:solidFill>
                <a:latin typeface="Twentieth Century"/>
                <a:ea typeface="Twentieth Century"/>
                <a:cs typeface="Twentieth Century"/>
                <a:sym typeface="Twentieth Century"/>
              </a:rPr>
              <a:t>COMPASSION</a:t>
            </a:r>
            <a:endParaRPr sz="3600" b="1" u="sng">
              <a:solidFill>
                <a:srgbClr val="1E4E79"/>
              </a:solidFill>
              <a:latin typeface="Twentieth Century"/>
              <a:ea typeface="Twentieth Century"/>
              <a:cs typeface="Twentieth Century"/>
              <a:sym typeface="Twentieth Century"/>
            </a:endParaRPr>
          </a:p>
        </p:txBody>
      </p:sp>
      <p:sp>
        <p:nvSpPr>
          <p:cNvPr id="3" name="Google Shape;523;p32"/>
          <p:cNvSpPr/>
          <p:nvPr/>
        </p:nvSpPr>
        <p:spPr>
          <a:xfrm>
            <a:off x="2803147" y="2608671"/>
            <a:ext cx="3074531" cy="1622491"/>
          </a:xfrm>
          <a:prstGeom prst="flowChartDecis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SENSE OF JUSTICE</a:t>
            </a:r>
            <a:endParaRPr sz="1200" b="1" i="0" u="none" strike="noStrike" cap="none" dirty="0">
              <a:solidFill>
                <a:schemeClr val="lt1"/>
              </a:solidFill>
              <a:latin typeface="Twentieth Century"/>
              <a:ea typeface="Twentieth Century"/>
              <a:cs typeface="Twentieth Century"/>
              <a:sym typeface="Twentieth Century"/>
            </a:endParaRPr>
          </a:p>
        </p:txBody>
      </p:sp>
      <p:sp>
        <p:nvSpPr>
          <p:cNvPr id="4" name="Google Shape;526;p32"/>
          <p:cNvSpPr/>
          <p:nvPr/>
        </p:nvSpPr>
        <p:spPr>
          <a:xfrm>
            <a:off x="5857574" y="2615669"/>
            <a:ext cx="3101887" cy="1622491"/>
          </a:xfrm>
          <a:prstGeom prst="flowChartDecis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SUPPORT FOR OTHERS</a:t>
            </a:r>
            <a:endParaRPr sz="1200" b="1" i="0" u="none" strike="noStrike" cap="none" dirty="0">
              <a:solidFill>
                <a:schemeClr val="lt1"/>
              </a:solidFill>
              <a:latin typeface="Twentieth Century"/>
              <a:ea typeface="Twentieth Century"/>
              <a:cs typeface="Twentieth Century"/>
              <a:sym typeface="Twentieth Century"/>
            </a:endParaRPr>
          </a:p>
        </p:txBody>
      </p:sp>
      <p:sp>
        <p:nvSpPr>
          <p:cNvPr id="5" name="Google Shape;522;p32"/>
          <p:cNvSpPr/>
          <p:nvPr/>
        </p:nvSpPr>
        <p:spPr>
          <a:xfrm>
            <a:off x="1261262" y="3426914"/>
            <a:ext cx="3074531" cy="1622491"/>
          </a:xfrm>
          <a:prstGeom prst="flowChartDecision">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EMPATHY</a:t>
            </a:r>
            <a:endParaRPr sz="1200" b="1" i="0" u="none" strike="noStrike" cap="none" dirty="0">
              <a:solidFill>
                <a:schemeClr val="lt1"/>
              </a:solidFill>
              <a:latin typeface="Twentieth Century"/>
              <a:ea typeface="Twentieth Century"/>
              <a:cs typeface="Twentieth Century"/>
              <a:sym typeface="Twentieth Century"/>
            </a:endParaRPr>
          </a:p>
        </p:txBody>
      </p:sp>
      <p:sp>
        <p:nvSpPr>
          <p:cNvPr id="6" name="Google Shape;525;p32"/>
          <p:cNvSpPr/>
          <p:nvPr/>
        </p:nvSpPr>
        <p:spPr>
          <a:xfrm>
            <a:off x="4335793" y="3439221"/>
            <a:ext cx="3074531" cy="1622491"/>
          </a:xfrm>
          <a:prstGeom prst="flowChartDecision">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1" i="0" u="none" strike="noStrike" cap="none" dirty="0">
                <a:solidFill>
                  <a:schemeClr val="lt1"/>
                </a:solidFill>
                <a:latin typeface="Twentieth Century"/>
                <a:ea typeface="Twentieth Century"/>
                <a:cs typeface="Twentieth Century"/>
                <a:sym typeface="Twentieth Century"/>
              </a:rPr>
              <a:t>FRIENDSHIPS</a:t>
            </a:r>
            <a:endParaRPr sz="1000" b="1" i="0" u="none" strike="noStrike" cap="none" dirty="0">
              <a:solidFill>
                <a:schemeClr val="lt1"/>
              </a:solidFill>
              <a:latin typeface="Twentieth Century"/>
              <a:ea typeface="Twentieth Century"/>
              <a:cs typeface="Twentieth Century"/>
              <a:sym typeface="Twentieth Century"/>
            </a:endParaRPr>
          </a:p>
        </p:txBody>
      </p:sp>
      <p:sp>
        <p:nvSpPr>
          <p:cNvPr id="7" name="Google Shape;527;p32"/>
          <p:cNvSpPr/>
          <p:nvPr/>
        </p:nvSpPr>
        <p:spPr>
          <a:xfrm>
            <a:off x="7394839" y="3426914"/>
            <a:ext cx="3212201" cy="1622491"/>
          </a:xfrm>
          <a:prstGeom prst="flowChartDecision">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TURNTAKING</a:t>
            </a:r>
            <a:endParaRPr sz="1000" b="1" i="0" u="none" strike="noStrike" cap="none" dirty="0">
              <a:solidFill>
                <a:schemeClr val="lt1"/>
              </a:solidFill>
              <a:latin typeface="Twentieth Century"/>
              <a:ea typeface="Twentieth Century"/>
              <a:cs typeface="Twentieth Century"/>
              <a:sym typeface="Twentieth Century"/>
            </a:endParaRPr>
          </a:p>
        </p:txBody>
      </p:sp>
      <p:sp>
        <p:nvSpPr>
          <p:cNvPr id="8" name="Google Shape;528;p32"/>
          <p:cNvSpPr/>
          <p:nvPr/>
        </p:nvSpPr>
        <p:spPr>
          <a:xfrm>
            <a:off x="5875692" y="4235654"/>
            <a:ext cx="3074531" cy="1622491"/>
          </a:xfrm>
          <a:prstGeom prst="flowChartDecis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SELF-ESTEEM &amp; WELL BEING</a:t>
            </a:r>
            <a:endParaRPr sz="1200" b="1" i="0" u="none" strike="noStrike" cap="none" dirty="0">
              <a:solidFill>
                <a:schemeClr val="lt1"/>
              </a:solidFill>
              <a:latin typeface="Twentieth Century"/>
              <a:ea typeface="Twentieth Century"/>
              <a:cs typeface="Twentieth Century"/>
              <a:sym typeface="Twentieth Century"/>
            </a:endParaRPr>
          </a:p>
        </p:txBody>
      </p:sp>
      <p:sp>
        <p:nvSpPr>
          <p:cNvPr id="9" name="Google Shape;524;p32"/>
          <p:cNvSpPr/>
          <p:nvPr/>
        </p:nvSpPr>
        <p:spPr>
          <a:xfrm>
            <a:off x="2786656" y="4237316"/>
            <a:ext cx="3074531" cy="1622491"/>
          </a:xfrm>
          <a:prstGeom prst="flowChartDecis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SELF EFFICACY</a:t>
            </a:r>
            <a:endParaRPr sz="1200" b="1" i="0" u="none" strike="noStrike" cap="none" dirty="0">
              <a:solidFill>
                <a:schemeClr val="lt1"/>
              </a:solidFill>
              <a:latin typeface="Twentieth Century"/>
              <a:ea typeface="Twentieth Century"/>
              <a:cs typeface="Twentieth Century"/>
              <a:sym typeface="Twentieth Century"/>
            </a:endParaRPr>
          </a:p>
        </p:txBody>
      </p:sp>
      <p:sp>
        <p:nvSpPr>
          <p:cNvPr id="10" name="Google Shape;521;p32">
            <a:hlinkClick r:id="rId2" action="ppaction://hlinksldjump"/>
          </p:cNvPr>
          <p:cNvSpPr/>
          <p:nvPr/>
        </p:nvSpPr>
        <p:spPr>
          <a:xfrm>
            <a:off x="10787476" y="1323813"/>
            <a:ext cx="1025995" cy="590550"/>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lt1"/>
                </a:solidFill>
                <a:uFill>
                  <a:solidFill>
                    <a:schemeClr val="bg1"/>
                  </a:solidFill>
                </a:uFill>
                <a:latin typeface="Twentieth Century"/>
                <a:ea typeface="Twentieth Century"/>
                <a:cs typeface="Twentieth Century"/>
                <a:sym typeface="Twentieth Century"/>
              </a:rPr>
              <a:t>BACK</a:t>
            </a:r>
            <a:endParaRPr sz="2000" b="1" i="0" u="sng" strike="noStrike" cap="none" dirty="0">
              <a:solidFill>
                <a:schemeClr val="lt1"/>
              </a:solidFill>
              <a:uFill>
                <a:solidFill>
                  <a:schemeClr val="bg1"/>
                </a:solidFill>
              </a:u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14970115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7;p33"/>
          <p:cNvSpPr txBox="1">
            <a:spLocks noGrp="1"/>
          </p:cNvSpPr>
          <p:nvPr>
            <p:ph type="title"/>
          </p:nvPr>
        </p:nvSpPr>
        <p:spPr>
          <a:xfrm>
            <a:off x="308499" y="1294249"/>
            <a:ext cx="11141613" cy="64967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GB" sz="3600" b="1" u="sng" dirty="0">
                <a:solidFill>
                  <a:srgbClr val="1E4E79"/>
                </a:solidFill>
                <a:latin typeface="Twentieth Century"/>
                <a:ea typeface="Twentieth Century"/>
                <a:cs typeface="Twentieth Century"/>
                <a:sym typeface="Twentieth Century"/>
              </a:rPr>
              <a:t>CO-ORDINATION</a:t>
            </a:r>
            <a:endParaRPr sz="3600" b="1" u="sng" dirty="0">
              <a:solidFill>
                <a:srgbClr val="1E4E79"/>
              </a:solidFill>
              <a:latin typeface="Twentieth Century"/>
              <a:ea typeface="Twentieth Century"/>
              <a:cs typeface="Twentieth Century"/>
              <a:sym typeface="Twentieth Century"/>
            </a:endParaRPr>
          </a:p>
        </p:txBody>
      </p:sp>
      <p:sp>
        <p:nvSpPr>
          <p:cNvPr id="3" name="Google Shape;540;p33"/>
          <p:cNvSpPr/>
          <p:nvPr/>
        </p:nvSpPr>
        <p:spPr>
          <a:xfrm>
            <a:off x="2832130" y="2628819"/>
            <a:ext cx="3074531" cy="1622491"/>
          </a:xfrm>
          <a:prstGeom prst="flowChartDecis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a:solidFill>
                  <a:schemeClr val="lt1"/>
                </a:solidFill>
                <a:latin typeface="Twentieth Century"/>
                <a:ea typeface="Twentieth Century"/>
                <a:cs typeface="Twentieth Century"/>
                <a:sym typeface="Twentieth Century"/>
              </a:rPr>
              <a:t>FINE MOTOR SKILLS</a:t>
            </a:r>
            <a:endParaRPr sz="1400" b="1" i="0" u="none" strike="noStrike" cap="none">
              <a:solidFill>
                <a:schemeClr val="lt1"/>
              </a:solidFill>
              <a:latin typeface="Twentieth Century"/>
              <a:ea typeface="Twentieth Century"/>
              <a:cs typeface="Twentieth Century"/>
              <a:sym typeface="Twentieth Century"/>
            </a:endParaRPr>
          </a:p>
        </p:txBody>
      </p:sp>
      <p:sp>
        <p:nvSpPr>
          <p:cNvPr id="4" name="Google Shape;543;p33"/>
          <p:cNvSpPr/>
          <p:nvPr/>
        </p:nvSpPr>
        <p:spPr>
          <a:xfrm>
            <a:off x="5857574" y="2615669"/>
            <a:ext cx="3101887" cy="1622491"/>
          </a:xfrm>
          <a:prstGeom prst="flowChartDecis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dirty="0">
                <a:solidFill>
                  <a:schemeClr val="lt1"/>
                </a:solidFill>
                <a:latin typeface="Twentieth Century"/>
                <a:ea typeface="Twentieth Century"/>
                <a:cs typeface="Twentieth Century"/>
                <a:sym typeface="Twentieth Century"/>
              </a:rPr>
              <a:t>GROSS MOTOR SKILLS</a:t>
            </a:r>
            <a:endParaRPr sz="1400" b="1" i="0" u="none" strike="noStrike" cap="none" dirty="0">
              <a:solidFill>
                <a:schemeClr val="lt1"/>
              </a:solidFill>
              <a:latin typeface="Twentieth Century"/>
              <a:ea typeface="Twentieth Century"/>
              <a:cs typeface="Twentieth Century"/>
              <a:sym typeface="Twentieth Century"/>
            </a:endParaRPr>
          </a:p>
        </p:txBody>
      </p:sp>
      <p:sp>
        <p:nvSpPr>
          <p:cNvPr id="5" name="Google Shape;539;p33"/>
          <p:cNvSpPr/>
          <p:nvPr/>
        </p:nvSpPr>
        <p:spPr>
          <a:xfrm>
            <a:off x="1282993" y="3426914"/>
            <a:ext cx="3074531" cy="1622491"/>
          </a:xfrm>
          <a:prstGeom prst="flowChartDecision">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a:solidFill>
                  <a:schemeClr val="lt1"/>
                </a:solidFill>
                <a:latin typeface="Twentieth Century"/>
                <a:ea typeface="Twentieth Century"/>
                <a:cs typeface="Twentieth Century"/>
                <a:sym typeface="Twentieth Century"/>
              </a:rPr>
              <a:t>MOBILITY</a:t>
            </a:r>
            <a:endParaRPr sz="1400" b="1" i="0" u="none" strike="noStrike" cap="none">
              <a:solidFill>
                <a:schemeClr val="lt1"/>
              </a:solidFill>
              <a:latin typeface="Twentieth Century"/>
              <a:ea typeface="Twentieth Century"/>
              <a:cs typeface="Twentieth Century"/>
              <a:sym typeface="Twentieth Century"/>
            </a:endParaRPr>
          </a:p>
        </p:txBody>
      </p:sp>
      <p:sp>
        <p:nvSpPr>
          <p:cNvPr id="6" name="Google Shape;541;p33"/>
          <p:cNvSpPr/>
          <p:nvPr/>
        </p:nvSpPr>
        <p:spPr>
          <a:xfrm>
            <a:off x="2786656" y="4237316"/>
            <a:ext cx="3074531" cy="1622491"/>
          </a:xfrm>
          <a:prstGeom prst="flowChartDecis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a:solidFill>
                  <a:schemeClr val="lt1"/>
                </a:solidFill>
                <a:latin typeface="Twentieth Century"/>
                <a:ea typeface="Twentieth Century"/>
                <a:cs typeface="Twentieth Century"/>
                <a:sym typeface="Twentieth Century"/>
              </a:rPr>
              <a:t>STABILITY &amp; BALANCE</a:t>
            </a:r>
            <a:endParaRPr sz="1400" b="1" i="0" u="none" strike="noStrike" cap="none">
              <a:solidFill>
                <a:schemeClr val="lt1"/>
              </a:solidFill>
              <a:latin typeface="Twentieth Century"/>
              <a:ea typeface="Twentieth Century"/>
              <a:cs typeface="Twentieth Century"/>
              <a:sym typeface="Twentieth Century"/>
            </a:endParaRPr>
          </a:p>
        </p:txBody>
      </p:sp>
      <p:sp>
        <p:nvSpPr>
          <p:cNvPr id="7" name="Google Shape;542;p33"/>
          <p:cNvSpPr/>
          <p:nvPr/>
        </p:nvSpPr>
        <p:spPr>
          <a:xfrm>
            <a:off x="4335793" y="3439221"/>
            <a:ext cx="3074531" cy="1622491"/>
          </a:xfrm>
          <a:prstGeom prst="flowChartDecision">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dirty="0">
                <a:solidFill>
                  <a:schemeClr val="lt1"/>
                </a:solidFill>
                <a:latin typeface="Twentieth Century"/>
                <a:ea typeface="Twentieth Century"/>
                <a:cs typeface="Twentieth Century"/>
                <a:sym typeface="Twentieth Century"/>
              </a:rPr>
              <a:t>SENSORY</a:t>
            </a:r>
            <a:endParaRPr sz="1400" b="1" i="0" u="none" strike="noStrike" cap="none" dirty="0">
              <a:solidFill>
                <a:schemeClr val="lt1"/>
              </a:solidFill>
              <a:latin typeface="Twentieth Century"/>
              <a:ea typeface="Twentieth Century"/>
              <a:cs typeface="Twentieth Century"/>
              <a:sym typeface="Twentieth Century"/>
            </a:endParaRPr>
          </a:p>
        </p:txBody>
      </p:sp>
      <p:sp>
        <p:nvSpPr>
          <p:cNvPr id="8" name="Google Shape;544;p33"/>
          <p:cNvSpPr/>
          <p:nvPr/>
        </p:nvSpPr>
        <p:spPr>
          <a:xfrm>
            <a:off x="7394839" y="3426914"/>
            <a:ext cx="3212201" cy="1622491"/>
          </a:xfrm>
          <a:prstGeom prst="flowChartDecision">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a:solidFill>
                  <a:schemeClr val="lt1"/>
                </a:solidFill>
                <a:latin typeface="Twentieth Century"/>
                <a:ea typeface="Twentieth Century"/>
                <a:cs typeface="Twentieth Century"/>
                <a:sym typeface="Twentieth Century"/>
              </a:rPr>
              <a:t>POSTURE</a:t>
            </a:r>
            <a:endParaRPr sz="1050" b="1" i="0" u="none" strike="noStrike" cap="none">
              <a:solidFill>
                <a:schemeClr val="lt1"/>
              </a:solidFill>
              <a:latin typeface="Twentieth Century"/>
              <a:ea typeface="Twentieth Century"/>
              <a:cs typeface="Twentieth Century"/>
              <a:sym typeface="Twentieth Century"/>
            </a:endParaRPr>
          </a:p>
        </p:txBody>
      </p:sp>
      <p:sp>
        <p:nvSpPr>
          <p:cNvPr id="9" name="Google Shape;545;p33"/>
          <p:cNvSpPr/>
          <p:nvPr/>
        </p:nvSpPr>
        <p:spPr>
          <a:xfrm>
            <a:off x="5875692" y="4235654"/>
            <a:ext cx="3074531" cy="1622491"/>
          </a:xfrm>
          <a:prstGeom prst="flowChartDecision">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SENSORY PROCESSING</a:t>
            </a:r>
            <a:endParaRPr sz="1200" b="1" i="0" u="none" strike="noStrike" cap="none" dirty="0">
              <a:solidFill>
                <a:schemeClr val="lt1"/>
              </a:solidFill>
              <a:latin typeface="Twentieth Century"/>
              <a:ea typeface="Twentieth Century"/>
              <a:cs typeface="Twentieth Century"/>
              <a:sym typeface="Twentieth Century"/>
            </a:endParaRPr>
          </a:p>
        </p:txBody>
      </p:sp>
      <p:sp>
        <p:nvSpPr>
          <p:cNvPr id="10" name="Google Shape;538;p33">
            <a:hlinkClick r:id="rId2" action="ppaction://hlinksldjump"/>
          </p:cNvPr>
          <p:cNvSpPr/>
          <p:nvPr/>
        </p:nvSpPr>
        <p:spPr>
          <a:xfrm>
            <a:off x="10607040" y="1303612"/>
            <a:ext cx="1116378" cy="590550"/>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bg1"/>
                </a:solidFill>
                <a:latin typeface="Twentieth Century"/>
                <a:ea typeface="Twentieth Century"/>
                <a:cs typeface="Twentieth Century"/>
                <a:sym typeface="Twentieth Century"/>
              </a:rPr>
              <a:t>BACK</a:t>
            </a:r>
            <a:endParaRPr sz="2000" b="1" i="0" u="sng" strike="noStrike" cap="none" dirty="0">
              <a:solidFill>
                <a:schemeClr val="bg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3810972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0;p4"/>
          <p:cNvSpPr txBox="1">
            <a:spLocks noGrp="1"/>
          </p:cNvSpPr>
          <p:nvPr>
            <p:ph type="title"/>
          </p:nvPr>
        </p:nvSpPr>
        <p:spPr>
          <a:xfrm>
            <a:off x="-34100" y="1795831"/>
            <a:ext cx="5212862" cy="91521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GB" sz="2800" b="1" u="sng" dirty="0">
                <a:solidFill>
                  <a:srgbClr val="1E4E79"/>
                </a:solidFill>
                <a:latin typeface="Twentieth Century"/>
                <a:ea typeface="Twentieth Century"/>
                <a:cs typeface="Twentieth Century"/>
                <a:sym typeface="Twentieth Century"/>
              </a:rPr>
              <a:t>INTRODUCTION </a:t>
            </a:r>
            <a:r>
              <a:rPr lang="en-GB" sz="2800" b="1" u="sng" dirty="0" err="1">
                <a:solidFill>
                  <a:srgbClr val="1E4E79"/>
                </a:solidFill>
                <a:latin typeface="Twentieth Century"/>
                <a:ea typeface="Twentieth Century"/>
                <a:cs typeface="Twentieth Century"/>
                <a:sym typeface="Twentieth Century"/>
              </a:rPr>
              <a:t>cont</a:t>
            </a:r>
            <a:r>
              <a:rPr lang="en-GB" sz="2800" b="1" u="sng" dirty="0">
                <a:solidFill>
                  <a:srgbClr val="1E4E79"/>
                </a:solidFill>
                <a:latin typeface="Twentieth Century"/>
                <a:ea typeface="Twentieth Century"/>
                <a:cs typeface="Twentieth Century"/>
                <a:sym typeface="Twentieth Century"/>
              </a:rPr>
              <a:t>…</a:t>
            </a:r>
            <a:endParaRPr dirty="0"/>
          </a:p>
        </p:txBody>
      </p:sp>
      <p:sp>
        <p:nvSpPr>
          <p:cNvPr id="6" name="Google Shape;123;p4"/>
          <p:cNvSpPr/>
          <p:nvPr/>
        </p:nvSpPr>
        <p:spPr>
          <a:xfrm>
            <a:off x="632692" y="3042935"/>
            <a:ext cx="7505616" cy="1019261"/>
          </a:xfrm>
          <a:prstGeom prst="roundRect">
            <a:avLst>
              <a:gd name="adj" fmla="val 16667"/>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none" strike="noStrike" cap="none" dirty="0">
                <a:solidFill>
                  <a:schemeClr val="lt1"/>
                </a:solidFill>
                <a:latin typeface="Twentieth Century"/>
                <a:ea typeface="Twentieth Century"/>
                <a:cs typeface="Twentieth Century"/>
                <a:sym typeface="Twentieth Century"/>
              </a:rPr>
              <a:t>This School Offer has been produced with the following Stake-holders:  Pupils, Parents/Carers, School Governors, and Staff.</a:t>
            </a:r>
            <a:endParaRPr sz="2400" b="1" i="1" u="none" strike="noStrike" cap="none" dirty="0">
              <a:solidFill>
                <a:schemeClr val="lt1"/>
              </a:solidFill>
              <a:latin typeface="Twentieth Century"/>
              <a:ea typeface="Twentieth Century"/>
              <a:cs typeface="Twentieth Century"/>
              <a:sym typeface="Twentieth Century"/>
            </a:endParaRPr>
          </a:p>
        </p:txBody>
      </p:sp>
      <p:sp>
        <p:nvSpPr>
          <p:cNvPr id="7" name="Google Shape;124;p4"/>
          <p:cNvSpPr/>
          <p:nvPr/>
        </p:nvSpPr>
        <p:spPr>
          <a:xfrm>
            <a:off x="2286246" y="4394081"/>
            <a:ext cx="8675082" cy="1349302"/>
          </a:xfrm>
          <a:prstGeom prst="roundRect">
            <a:avLst>
              <a:gd name="adj" fmla="val 16667"/>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none" strike="noStrike" cap="none" dirty="0">
                <a:solidFill>
                  <a:schemeClr val="lt1"/>
                </a:solidFill>
                <a:latin typeface="Twentieth Century"/>
                <a:ea typeface="Twentieth Century"/>
                <a:cs typeface="Twentieth Century"/>
                <a:sym typeface="Twentieth Century"/>
              </a:rPr>
              <a:t>If you have any questions or concerns about this report, or about SEND, please contact our school SENDCO, Lisa Herron at:</a:t>
            </a:r>
            <a:endParaRPr dirty="0"/>
          </a:p>
          <a:p>
            <a:pPr marL="0" marR="0" lvl="0" indent="0" algn="ctr" rtl="0">
              <a:lnSpc>
                <a:spcPct val="100000"/>
              </a:lnSpc>
              <a:spcBef>
                <a:spcPts val="0"/>
              </a:spcBef>
              <a:spcAft>
                <a:spcPts val="0"/>
              </a:spcAft>
              <a:buNone/>
            </a:pPr>
            <a:r>
              <a:rPr lang="en-GB" sz="2000" b="1" i="0" u="sng" strike="noStrike" cap="none" dirty="0" smtClean="0">
                <a:solidFill>
                  <a:schemeClr val="lt1"/>
                </a:solidFill>
                <a:latin typeface="Twentieth Century"/>
                <a:ea typeface="Twentieth Century"/>
                <a:cs typeface="Twentieth Century"/>
                <a:sym typeface="Twentieth Century"/>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senco@lodgelane.norfolk.sch.uk</a:t>
            </a:r>
            <a:endParaRPr sz="2000" b="1" i="0" u="none" strike="noStrike" cap="none" dirty="0">
              <a:solidFill>
                <a:schemeClr val="lt1"/>
              </a:solidFill>
              <a:latin typeface="Twentieth Century"/>
              <a:ea typeface="Twentieth Century"/>
              <a:cs typeface="Twentieth Century"/>
              <a:sym typeface="Twentieth Century"/>
            </a:endParaRPr>
          </a:p>
        </p:txBody>
      </p:sp>
      <p:sp>
        <p:nvSpPr>
          <p:cNvPr id="8" name="Google Shape;393;p23">
            <a:hlinkClick r:id="rId3" action="ppaction://hlinksldjump"/>
          </p:cNvPr>
          <p:cNvSpPr/>
          <p:nvPr/>
        </p:nvSpPr>
        <p:spPr>
          <a:xfrm>
            <a:off x="10961328" y="1158811"/>
            <a:ext cx="1016268" cy="501593"/>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lt1"/>
                </a:solidFill>
                <a:latin typeface="Twentieth Century"/>
                <a:ea typeface="Twentieth Century"/>
                <a:cs typeface="Twentieth Century"/>
                <a:sym typeface="Twentieth Century"/>
              </a:rPr>
              <a:t>BACK</a:t>
            </a:r>
            <a:endParaRPr sz="2000" b="1" i="0" u="sng" strike="noStrike" cap="none" dirty="0">
              <a:solidFill>
                <a:schemeClr val="lt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959858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32;p5"/>
          <p:cNvSpPr txBox="1">
            <a:spLocks noGrp="1"/>
          </p:cNvSpPr>
          <p:nvPr>
            <p:ph type="title"/>
          </p:nvPr>
        </p:nvSpPr>
        <p:spPr>
          <a:xfrm>
            <a:off x="242370" y="1633657"/>
            <a:ext cx="11703029" cy="9240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GB" sz="4000" b="1" u="sng" dirty="0">
                <a:solidFill>
                  <a:srgbClr val="1E4E79"/>
                </a:solidFill>
                <a:latin typeface="Twentieth Century"/>
                <a:ea typeface="Twentieth Century"/>
                <a:cs typeface="Twentieth Century"/>
                <a:sym typeface="Twentieth Century"/>
              </a:rPr>
              <a:t>OUR APPROACH TO LEARNERS</a:t>
            </a:r>
            <a:endParaRPr dirty="0"/>
          </a:p>
        </p:txBody>
      </p:sp>
      <p:sp>
        <p:nvSpPr>
          <p:cNvPr id="7" name="Google Shape;134;p5"/>
          <p:cNvSpPr/>
          <p:nvPr/>
        </p:nvSpPr>
        <p:spPr>
          <a:xfrm>
            <a:off x="281447" y="2661593"/>
            <a:ext cx="11622515" cy="1087530"/>
          </a:xfrm>
          <a:prstGeom prst="roundRect">
            <a:avLst>
              <a:gd name="adj" fmla="val 16667"/>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1" i="0" u="none" strike="noStrike" cap="none" dirty="0">
                <a:solidFill>
                  <a:schemeClr val="lt1"/>
                </a:solidFill>
                <a:latin typeface="Twentieth Century"/>
                <a:ea typeface="Twentieth Century"/>
                <a:cs typeface="Twentieth Century"/>
                <a:sym typeface="Twentieth Century"/>
              </a:rPr>
              <a:t>We have an inclusive culture in our school and we aim to be responsive to the diversity of children’s backgrounds, interests, experience, knowledge and skills.  We endeavour to create a learning environment which is flexible enough to meet the needs of all members of our school community.</a:t>
            </a:r>
            <a:endParaRPr sz="1400" b="1" i="0" u="none" strike="noStrike" cap="none" dirty="0">
              <a:solidFill>
                <a:schemeClr val="lt1"/>
              </a:solidFill>
              <a:latin typeface="Twentieth Century"/>
              <a:ea typeface="Twentieth Century"/>
              <a:cs typeface="Twentieth Century"/>
              <a:sym typeface="Twentieth Century"/>
            </a:endParaRPr>
          </a:p>
        </p:txBody>
      </p:sp>
      <p:sp>
        <p:nvSpPr>
          <p:cNvPr id="8" name="Google Shape;136;p5"/>
          <p:cNvSpPr/>
          <p:nvPr/>
        </p:nvSpPr>
        <p:spPr>
          <a:xfrm>
            <a:off x="281448" y="3852985"/>
            <a:ext cx="11622515" cy="1982638"/>
          </a:xfrm>
          <a:prstGeom prst="roundRect">
            <a:avLst>
              <a:gd name="adj" fmla="val 16667"/>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1" i="0" u="none" strike="noStrike" cap="none" dirty="0">
                <a:solidFill>
                  <a:schemeClr val="lt1"/>
                </a:solidFill>
                <a:latin typeface="Twentieth Century"/>
                <a:ea typeface="Twentieth Century"/>
                <a:cs typeface="Twentieth Century"/>
                <a:sym typeface="Twentieth Century"/>
              </a:rPr>
              <a:t>Children with an additional need are monitored in accordance with the Assess, Plan, Do, Review cycle.  This is where the class staff, in conjunction with parents, assess the needs of the </a:t>
            </a:r>
            <a:r>
              <a:rPr lang="en-GB" sz="1400" b="1" i="0" u="none" strike="noStrike" cap="none" dirty="0" smtClean="0">
                <a:solidFill>
                  <a:schemeClr val="lt1"/>
                </a:solidFill>
                <a:latin typeface="Twentieth Century"/>
                <a:ea typeface="Twentieth Century"/>
                <a:cs typeface="Twentieth Century"/>
                <a:sym typeface="Twentieth Century"/>
              </a:rPr>
              <a:t>learner.</a:t>
            </a:r>
          </a:p>
          <a:p>
            <a:pPr marL="0" marR="0" lvl="0" indent="0" algn="ctr" rtl="0">
              <a:lnSpc>
                <a:spcPct val="100000"/>
              </a:lnSpc>
              <a:spcBef>
                <a:spcPts val="0"/>
              </a:spcBef>
              <a:spcAft>
                <a:spcPts val="0"/>
              </a:spcAft>
              <a:buNone/>
            </a:pPr>
            <a:r>
              <a:rPr lang="en-GB" sz="1400" b="1" i="0" u="none" strike="noStrike" cap="none" dirty="0" smtClean="0">
                <a:solidFill>
                  <a:schemeClr val="lt1"/>
                </a:solidFill>
                <a:latin typeface="Twentieth Century"/>
                <a:ea typeface="Twentieth Century"/>
                <a:cs typeface="Twentieth Century"/>
                <a:sym typeface="Twentieth Century"/>
              </a:rPr>
              <a:t>Based </a:t>
            </a:r>
            <a:r>
              <a:rPr lang="en-GB" sz="1400" b="1" i="0" u="none" strike="noStrike" cap="none" dirty="0">
                <a:solidFill>
                  <a:schemeClr val="lt1"/>
                </a:solidFill>
                <a:latin typeface="Twentieth Century"/>
                <a:ea typeface="Twentieth Century"/>
                <a:cs typeface="Twentieth Century"/>
                <a:sym typeface="Twentieth Century"/>
              </a:rPr>
              <a:t>on this assessment, a plan of how to deliver provision to meet the need is developed along with clear outcomes to work </a:t>
            </a:r>
            <a:r>
              <a:rPr lang="en-GB" sz="1400" b="1" i="0" u="none" strike="noStrike" cap="none" dirty="0" smtClean="0">
                <a:solidFill>
                  <a:schemeClr val="lt1"/>
                </a:solidFill>
                <a:latin typeface="Twentieth Century"/>
                <a:ea typeface="Twentieth Century"/>
                <a:cs typeface="Twentieth Century"/>
                <a:sym typeface="Twentieth Century"/>
              </a:rPr>
              <a:t>towards.</a:t>
            </a:r>
          </a:p>
          <a:p>
            <a:pPr marL="0" marR="0" lvl="0" indent="0" algn="ctr" rtl="0">
              <a:lnSpc>
                <a:spcPct val="100000"/>
              </a:lnSpc>
              <a:spcBef>
                <a:spcPts val="0"/>
              </a:spcBef>
              <a:spcAft>
                <a:spcPts val="0"/>
              </a:spcAft>
              <a:buNone/>
            </a:pPr>
            <a:r>
              <a:rPr lang="en-GB" sz="1400" b="1" i="0" u="none" strike="noStrike" cap="none" dirty="0" smtClean="0">
                <a:solidFill>
                  <a:schemeClr val="lt1"/>
                </a:solidFill>
                <a:latin typeface="Twentieth Century"/>
                <a:ea typeface="Twentieth Century"/>
                <a:cs typeface="Twentieth Century"/>
                <a:sym typeface="Twentieth Century"/>
              </a:rPr>
              <a:t>This </a:t>
            </a:r>
            <a:r>
              <a:rPr lang="en-GB" sz="1400" b="1" i="0" u="none" strike="noStrike" cap="none" dirty="0">
                <a:solidFill>
                  <a:schemeClr val="lt1"/>
                </a:solidFill>
                <a:latin typeface="Twentieth Century"/>
                <a:ea typeface="Twentieth Century"/>
                <a:cs typeface="Twentieth Century"/>
                <a:sym typeface="Twentieth Century"/>
              </a:rPr>
              <a:t>is in the form of a Support Plan (SP), which is reviewed termly or sooner if targets are met </a:t>
            </a:r>
            <a:r>
              <a:rPr lang="en-GB" sz="1400" b="1" i="0" u="none" strike="noStrike" cap="none" dirty="0" smtClean="0">
                <a:solidFill>
                  <a:schemeClr val="lt1"/>
                </a:solidFill>
                <a:latin typeface="Twentieth Century"/>
                <a:ea typeface="Twentieth Century"/>
                <a:cs typeface="Twentieth Century"/>
                <a:sym typeface="Twentieth Century"/>
              </a:rPr>
              <a:t>earlier.</a:t>
            </a:r>
          </a:p>
          <a:p>
            <a:pPr marL="0" marR="0" lvl="0" indent="0" algn="ctr" rtl="0">
              <a:lnSpc>
                <a:spcPct val="100000"/>
              </a:lnSpc>
              <a:spcBef>
                <a:spcPts val="0"/>
              </a:spcBef>
              <a:spcAft>
                <a:spcPts val="0"/>
              </a:spcAft>
              <a:buNone/>
            </a:pPr>
            <a:r>
              <a:rPr lang="en-GB" sz="1400" b="1" i="0" u="none" strike="noStrike" cap="none" dirty="0" smtClean="0">
                <a:solidFill>
                  <a:schemeClr val="lt1"/>
                </a:solidFill>
                <a:latin typeface="Twentieth Century"/>
                <a:ea typeface="Twentieth Century"/>
                <a:cs typeface="Twentieth Century"/>
                <a:sym typeface="Twentieth Century"/>
              </a:rPr>
              <a:t>Each </a:t>
            </a:r>
            <a:r>
              <a:rPr lang="en-GB" sz="1400" b="1" i="0" u="none" strike="noStrike" cap="none" dirty="0">
                <a:solidFill>
                  <a:schemeClr val="lt1"/>
                </a:solidFill>
                <a:latin typeface="Twentieth Century"/>
                <a:ea typeface="Twentieth Century"/>
                <a:cs typeface="Twentieth Century"/>
                <a:sym typeface="Twentieth Century"/>
              </a:rPr>
              <a:t>class teacher has a termly pupil progress meeting with the SENDCO to discuss progress towards these outcomes which in turn are evaluated and measured along with parents.</a:t>
            </a:r>
            <a:endParaRPr sz="1400" b="1" i="0" u="none" strike="noStrike" cap="none" dirty="0">
              <a:solidFill>
                <a:schemeClr val="lt1"/>
              </a:solidFill>
              <a:latin typeface="Twentieth Century"/>
              <a:ea typeface="Twentieth Century"/>
              <a:cs typeface="Twentieth Century"/>
              <a:sym typeface="Twentieth Century"/>
            </a:endParaRPr>
          </a:p>
        </p:txBody>
      </p:sp>
      <p:sp>
        <p:nvSpPr>
          <p:cNvPr id="9" name="Google Shape;135;p5">
            <a:hlinkClick r:id="rId2" action="ppaction://hlinksldjump"/>
          </p:cNvPr>
          <p:cNvSpPr/>
          <p:nvPr/>
        </p:nvSpPr>
        <p:spPr>
          <a:xfrm>
            <a:off x="10940963" y="1845896"/>
            <a:ext cx="962999" cy="499596"/>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a:solidFill>
                  <a:schemeClr val="lt1"/>
                </a:solidFill>
                <a:latin typeface="Twentieth Century"/>
                <a:ea typeface="Twentieth Century"/>
                <a:cs typeface="Twentieth Century"/>
                <a:sym typeface="Twentieth Century"/>
              </a:rPr>
              <a:t>NEXT</a:t>
            </a:r>
            <a:endParaRPr/>
          </a:p>
        </p:txBody>
      </p:sp>
    </p:spTree>
    <p:extLst>
      <p:ext uri="{BB962C8B-B14F-4D97-AF65-F5344CB8AC3E}">
        <p14:creationId xmlns:p14="http://schemas.microsoft.com/office/powerpoint/2010/main" val="2859554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6"/>
          <p:cNvSpPr txBox="1">
            <a:spLocks noGrp="1"/>
          </p:cNvSpPr>
          <p:nvPr>
            <p:ph type="title"/>
          </p:nvPr>
        </p:nvSpPr>
        <p:spPr>
          <a:xfrm>
            <a:off x="247651" y="1894885"/>
            <a:ext cx="8039100" cy="92407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GB" sz="2800" b="1" u="sng" dirty="0">
                <a:solidFill>
                  <a:srgbClr val="1E4E79"/>
                </a:solidFill>
                <a:latin typeface="Twentieth Century"/>
                <a:ea typeface="Twentieth Century"/>
                <a:cs typeface="Twentieth Century"/>
                <a:sym typeface="Twentieth Century"/>
              </a:rPr>
              <a:t>OUR APPROACH TO LEARNERS </a:t>
            </a:r>
            <a:r>
              <a:rPr lang="en-GB" sz="2800" b="1" u="sng" dirty="0" err="1">
                <a:solidFill>
                  <a:srgbClr val="1E4E79"/>
                </a:solidFill>
                <a:latin typeface="Twentieth Century"/>
                <a:ea typeface="Twentieth Century"/>
                <a:cs typeface="Twentieth Century"/>
                <a:sym typeface="Twentieth Century"/>
              </a:rPr>
              <a:t>cont</a:t>
            </a:r>
            <a:r>
              <a:rPr lang="en-GB" sz="2800" b="1" u="sng" dirty="0">
                <a:solidFill>
                  <a:srgbClr val="1E4E79"/>
                </a:solidFill>
                <a:latin typeface="Twentieth Century"/>
                <a:ea typeface="Twentieth Century"/>
                <a:cs typeface="Twentieth Century"/>
                <a:sym typeface="Twentieth Century"/>
              </a:rPr>
              <a:t>…</a:t>
            </a:r>
            <a:endParaRPr sz="3600" b="1" u="sng" dirty="0">
              <a:solidFill>
                <a:srgbClr val="1E4E79"/>
              </a:solidFill>
              <a:latin typeface="Twentieth Century"/>
              <a:ea typeface="Twentieth Century"/>
              <a:cs typeface="Twentieth Century"/>
              <a:sym typeface="Twentieth Century"/>
            </a:endParaRPr>
          </a:p>
        </p:txBody>
      </p:sp>
      <p:sp>
        <p:nvSpPr>
          <p:cNvPr id="3" name="Google Shape;147;p6"/>
          <p:cNvSpPr/>
          <p:nvPr/>
        </p:nvSpPr>
        <p:spPr>
          <a:xfrm>
            <a:off x="247651" y="3610708"/>
            <a:ext cx="11706020" cy="1716720"/>
          </a:xfrm>
          <a:prstGeom prst="roundRect">
            <a:avLst>
              <a:gd name="adj" fmla="val 16667"/>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Termly meetings are held between the School Governor responsible for monitoring SEND provision and the SENDCO, where progress data is reported on.  A format for these meetings is followed and data is compared to the National picture as well as other schools within the Trust.</a:t>
            </a:r>
            <a:endParaRPr sz="1400" dirty="0"/>
          </a:p>
          <a:p>
            <a:pPr marL="0" marR="0" lvl="0" indent="0" algn="ctr" rtl="0">
              <a:lnSpc>
                <a:spcPct val="100000"/>
              </a:lnSpc>
              <a:spcBef>
                <a:spcPts val="0"/>
              </a:spcBef>
              <a:spcAft>
                <a:spcPts val="0"/>
              </a:spcAft>
              <a:buNone/>
            </a:pPr>
            <a:endParaRPr sz="1600" b="1" i="0" u="none" strike="noStrike" cap="none" dirty="0">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These discussions sometimes inform the adaption of future provision.</a:t>
            </a:r>
            <a:endParaRPr sz="1400" dirty="0"/>
          </a:p>
        </p:txBody>
      </p:sp>
      <p:sp>
        <p:nvSpPr>
          <p:cNvPr id="4" name="Google Shape;146;p6">
            <a:hlinkClick r:id="rId2" action="ppaction://hlinksldjump"/>
          </p:cNvPr>
          <p:cNvSpPr/>
          <p:nvPr/>
        </p:nvSpPr>
        <p:spPr>
          <a:xfrm>
            <a:off x="10822978" y="2094787"/>
            <a:ext cx="1130693" cy="524269"/>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lt1"/>
                </a:solidFill>
                <a:latin typeface="Twentieth Century"/>
                <a:ea typeface="Twentieth Century"/>
                <a:cs typeface="Twentieth Century"/>
                <a:sym typeface="Twentieth Century"/>
              </a:rPr>
              <a:t>BACK</a:t>
            </a:r>
            <a:endParaRPr sz="2000" b="1" i="0" u="sng" strike="noStrike" cap="none" dirty="0">
              <a:solidFill>
                <a:schemeClr val="lt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3890621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58;p7"/>
          <p:cNvSpPr/>
          <p:nvPr/>
        </p:nvSpPr>
        <p:spPr>
          <a:xfrm>
            <a:off x="7891616" y="1899137"/>
            <a:ext cx="4015921" cy="4198831"/>
          </a:xfrm>
          <a:prstGeom prst="star6">
            <a:avLst>
              <a:gd name="adj" fmla="val 28868"/>
              <a:gd name="hf" fmla="val 115470"/>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1" i="0" u="none" strike="noStrike" cap="none" dirty="0">
                <a:solidFill>
                  <a:schemeClr val="lt1"/>
                </a:solidFill>
                <a:latin typeface="Twentieth Century"/>
                <a:ea typeface="Twentieth Century"/>
                <a:cs typeface="Twentieth Century"/>
                <a:sym typeface="Twentieth Century"/>
              </a:rPr>
              <a:t>Have a disability which prevents or hinders them from making use of educational facilities of a kind generally provided for others of the same age in mainstream schools or mainstream post-16 institutions.</a:t>
            </a:r>
            <a:endParaRPr sz="1400" dirty="0"/>
          </a:p>
        </p:txBody>
      </p:sp>
      <p:sp>
        <p:nvSpPr>
          <p:cNvPr id="5" name="Google Shape;159;p7"/>
          <p:cNvSpPr/>
          <p:nvPr/>
        </p:nvSpPr>
        <p:spPr>
          <a:xfrm>
            <a:off x="3590664" y="1974097"/>
            <a:ext cx="3495134" cy="3638511"/>
          </a:xfrm>
          <a:prstGeom prst="star6">
            <a:avLst>
              <a:gd name="adj" fmla="val 28868"/>
              <a:gd name="hf" fmla="val 115470"/>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Have a significantly greater difficulty in learning than the majority of others the same age:</a:t>
            </a:r>
            <a:endParaRPr sz="1600" dirty="0"/>
          </a:p>
        </p:txBody>
      </p:sp>
      <p:sp>
        <p:nvSpPr>
          <p:cNvPr id="2" name="Google Shape;155;p7"/>
          <p:cNvSpPr txBox="1">
            <a:spLocks noGrp="1"/>
          </p:cNvSpPr>
          <p:nvPr>
            <p:ph type="title"/>
          </p:nvPr>
        </p:nvSpPr>
        <p:spPr>
          <a:xfrm>
            <a:off x="2968819" y="914420"/>
            <a:ext cx="8797500" cy="9240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GB" sz="4000" b="1" u="sng" dirty="0">
                <a:solidFill>
                  <a:srgbClr val="1E4E79"/>
                </a:solidFill>
                <a:latin typeface="Twentieth Century"/>
                <a:ea typeface="Twentieth Century"/>
                <a:cs typeface="Twentieth Century"/>
                <a:sym typeface="Twentieth Century"/>
              </a:rPr>
              <a:t>HOW WE IDENTIFY SEND</a:t>
            </a:r>
            <a:endParaRPr dirty="0"/>
          </a:p>
        </p:txBody>
      </p:sp>
      <p:sp>
        <p:nvSpPr>
          <p:cNvPr id="3" name="Google Shape;156;p7"/>
          <p:cNvSpPr txBox="1">
            <a:spLocks/>
          </p:cNvSpPr>
          <p:nvPr/>
        </p:nvSpPr>
        <p:spPr>
          <a:xfrm>
            <a:off x="225164" y="1916100"/>
            <a:ext cx="3467100" cy="89753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SzPts val="2800"/>
            </a:pPr>
            <a:r>
              <a:rPr lang="en-GB" sz="2400" dirty="0" smtClean="0">
                <a:solidFill>
                  <a:srgbClr val="1E4E79"/>
                </a:solidFill>
                <a:latin typeface="Twentieth Century"/>
                <a:ea typeface="Twentieth Century"/>
                <a:cs typeface="Twentieth Century"/>
                <a:sym typeface="Twentieth Century"/>
              </a:rPr>
              <a:t>The Code of Practice defines SEND as:</a:t>
            </a:r>
            <a:endParaRPr lang="en-GB" dirty="0" smtClean="0"/>
          </a:p>
          <a:p>
            <a:pPr marL="0" indent="0">
              <a:buSzPts val="2800"/>
              <a:buFont typeface="Arial" panose="020B0604020202020204" pitchFamily="34" charset="0"/>
              <a:buNone/>
            </a:pPr>
            <a:endParaRPr lang="en-GB" dirty="0">
              <a:latin typeface="Twentieth Century"/>
              <a:ea typeface="Twentieth Century"/>
              <a:cs typeface="Twentieth Century"/>
              <a:sym typeface="Twentieth Century"/>
            </a:endParaRPr>
          </a:p>
        </p:txBody>
      </p:sp>
      <p:sp>
        <p:nvSpPr>
          <p:cNvPr id="4" name="Google Shape;162;p7"/>
          <p:cNvSpPr/>
          <p:nvPr/>
        </p:nvSpPr>
        <p:spPr>
          <a:xfrm>
            <a:off x="225164" y="3262398"/>
            <a:ext cx="3619619" cy="2548623"/>
          </a:xfrm>
          <a:prstGeom prst="roundRect">
            <a:avLst>
              <a:gd name="adj" fmla="val 16667"/>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A child or young person has SEN if they have a learning difficulty or disability which calls for special educational provision to be made for them.  A child of compulsory school age or a young person has a learning difficulty or disability if they:</a:t>
            </a:r>
            <a:endParaRPr sz="1600" dirty="0"/>
          </a:p>
        </p:txBody>
      </p:sp>
      <p:sp>
        <p:nvSpPr>
          <p:cNvPr id="6" name="Google Shape;160;p7"/>
          <p:cNvSpPr/>
          <p:nvPr/>
        </p:nvSpPr>
        <p:spPr>
          <a:xfrm>
            <a:off x="6657527" y="3718908"/>
            <a:ext cx="1662360" cy="1893700"/>
          </a:xfrm>
          <a:prstGeom prst="star6">
            <a:avLst>
              <a:gd name="adj" fmla="val 28868"/>
              <a:gd name="hf" fmla="val 115470"/>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0" i="0" u="none" strike="noStrike" cap="none">
                <a:solidFill>
                  <a:schemeClr val="lt1"/>
                </a:solidFill>
                <a:latin typeface="Twentieth Century"/>
                <a:ea typeface="Twentieth Century"/>
                <a:cs typeface="Twentieth Century"/>
                <a:sym typeface="Twentieth Century"/>
              </a:rPr>
              <a:t>OR</a:t>
            </a:r>
            <a:endParaRPr/>
          </a:p>
        </p:txBody>
      </p:sp>
      <p:sp>
        <p:nvSpPr>
          <p:cNvPr id="8" name="Google Shape;161;p7">
            <a:hlinkClick r:id="rId2" action="ppaction://hlinksldjump"/>
          </p:cNvPr>
          <p:cNvSpPr/>
          <p:nvPr/>
        </p:nvSpPr>
        <p:spPr>
          <a:xfrm>
            <a:off x="10944538" y="1126660"/>
            <a:ext cx="962999" cy="499596"/>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a:solidFill>
                  <a:schemeClr val="lt1"/>
                </a:solidFill>
                <a:latin typeface="Twentieth Century"/>
                <a:ea typeface="Twentieth Century"/>
                <a:cs typeface="Twentieth Century"/>
                <a:sym typeface="Twentieth Century"/>
              </a:rPr>
              <a:t>NEXT</a:t>
            </a:r>
            <a:endParaRPr/>
          </a:p>
        </p:txBody>
      </p:sp>
    </p:spTree>
    <p:extLst>
      <p:ext uri="{BB962C8B-B14F-4D97-AF65-F5344CB8AC3E}">
        <p14:creationId xmlns:p14="http://schemas.microsoft.com/office/powerpoint/2010/main" val="91615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1;p8"/>
          <p:cNvSpPr txBox="1">
            <a:spLocks noGrp="1"/>
          </p:cNvSpPr>
          <p:nvPr>
            <p:ph type="title"/>
          </p:nvPr>
        </p:nvSpPr>
        <p:spPr>
          <a:xfrm>
            <a:off x="498537" y="1143709"/>
            <a:ext cx="787643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GB" sz="2800" b="1" u="sng" dirty="0">
                <a:solidFill>
                  <a:srgbClr val="1E4E79"/>
                </a:solidFill>
                <a:latin typeface="Twentieth Century"/>
                <a:ea typeface="Twentieth Century"/>
                <a:cs typeface="Twentieth Century"/>
                <a:sym typeface="Twentieth Century"/>
              </a:rPr>
              <a:t>IDENTIFYING SEND </a:t>
            </a:r>
            <a:r>
              <a:rPr lang="en-GB" sz="2800" b="1" u="sng" dirty="0" err="1">
                <a:solidFill>
                  <a:srgbClr val="1E4E79"/>
                </a:solidFill>
                <a:latin typeface="Twentieth Century"/>
                <a:ea typeface="Twentieth Century"/>
                <a:cs typeface="Twentieth Century"/>
                <a:sym typeface="Twentieth Century"/>
              </a:rPr>
              <a:t>cont</a:t>
            </a:r>
            <a:r>
              <a:rPr lang="en-GB" sz="2800" b="1" u="sng" dirty="0">
                <a:solidFill>
                  <a:srgbClr val="1E4E79"/>
                </a:solidFill>
                <a:latin typeface="Twentieth Century"/>
                <a:ea typeface="Twentieth Century"/>
                <a:cs typeface="Twentieth Century"/>
                <a:sym typeface="Twentieth Century"/>
              </a:rPr>
              <a:t>…</a:t>
            </a:r>
            <a:endParaRPr dirty="0"/>
          </a:p>
        </p:txBody>
      </p:sp>
      <p:sp>
        <p:nvSpPr>
          <p:cNvPr id="3" name="Google Shape;172;p8"/>
          <p:cNvSpPr/>
          <p:nvPr/>
        </p:nvSpPr>
        <p:spPr>
          <a:xfrm>
            <a:off x="498536" y="2313233"/>
            <a:ext cx="11451100" cy="1224078"/>
          </a:xfrm>
          <a:prstGeom prst="roundRect">
            <a:avLst>
              <a:gd name="adj" fmla="val 16667"/>
            </a:avLst>
          </a:prstGeom>
          <a:solidFill>
            <a:srgbClr val="FF0000">
              <a:alpha val="66000"/>
            </a:srgbClr>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dirty="0">
                <a:solidFill>
                  <a:schemeClr val="lt1"/>
                </a:solidFill>
                <a:latin typeface="Twentieth Century"/>
                <a:ea typeface="Twentieth Century"/>
                <a:cs typeface="Twentieth Century"/>
                <a:sym typeface="Twentieth Century"/>
              </a:rPr>
              <a:t>There is not one exact process to identify a learning need as each individual learner is unique.  Identification begins with observations and discussions by the class teacher and the SENDCO.  Some of the other methods we use are:  in-school diagnostic assessments for reading, maths, phonics, vocabulary, working memory, logic, and self-esteem. </a:t>
            </a:r>
            <a:endParaRPr sz="1800" b="1" i="0" u="none" strike="noStrike" cap="none" dirty="0">
              <a:solidFill>
                <a:schemeClr val="lt1"/>
              </a:solidFill>
              <a:latin typeface="Twentieth Century"/>
              <a:ea typeface="Twentieth Century"/>
              <a:cs typeface="Twentieth Century"/>
              <a:sym typeface="Twentieth Century"/>
            </a:endParaRPr>
          </a:p>
        </p:txBody>
      </p:sp>
      <p:sp>
        <p:nvSpPr>
          <p:cNvPr id="4" name="Google Shape;174;p8"/>
          <p:cNvSpPr/>
          <p:nvPr/>
        </p:nvSpPr>
        <p:spPr>
          <a:xfrm>
            <a:off x="498536" y="3721885"/>
            <a:ext cx="2447310" cy="1691049"/>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a:solidFill>
                  <a:schemeClr val="lt1"/>
                </a:solidFill>
                <a:latin typeface="Twentieth Century"/>
                <a:ea typeface="Twentieth Century"/>
                <a:cs typeface="Twentieth Century"/>
                <a:sym typeface="Twentieth Century"/>
              </a:rPr>
              <a:t>Professionals we have access to include, but are not exclusive to:</a:t>
            </a:r>
            <a:endParaRPr/>
          </a:p>
        </p:txBody>
      </p:sp>
      <p:sp>
        <p:nvSpPr>
          <p:cNvPr id="5" name="Google Shape;178;p8"/>
          <p:cNvSpPr/>
          <p:nvPr/>
        </p:nvSpPr>
        <p:spPr>
          <a:xfrm rot="567222">
            <a:off x="3571671" y="3832320"/>
            <a:ext cx="2083796" cy="883460"/>
          </a:xfrm>
          <a:prstGeom prst="roundRect">
            <a:avLst>
              <a:gd name="adj" fmla="val 16667"/>
            </a:avLst>
          </a:prstGeom>
          <a:solidFill>
            <a:srgbClr val="6BD7F9">
              <a:alpha val="66000"/>
            </a:srgbClr>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a:solidFill>
                  <a:schemeClr val="lt1"/>
                </a:solidFill>
                <a:latin typeface="Twentieth Century"/>
                <a:ea typeface="Twentieth Century"/>
                <a:cs typeface="Twentieth Century"/>
                <a:sym typeface="Twentieth Century"/>
              </a:rPr>
              <a:t>ASD &amp; SEMH Specialists</a:t>
            </a:r>
            <a:endParaRPr/>
          </a:p>
        </p:txBody>
      </p:sp>
      <p:sp>
        <p:nvSpPr>
          <p:cNvPr id="6" name="Google Shape;175;p8"/>
          <p:cNvSpPr/>
          <p:nvPr/>
        </p:nvSpPr>
        <p:spPr>
          <a:xfrm rot="-433036">
            <a:off x="4078187" y="4844495"/>
            <a:ext cx="2083796" cy="883460"/>
          </a:xfrm>
          <a:prstGeom prst="roundRect">
            <a:avLst>
              <a:gd name="adj" fmla="val 16667"/>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1" i="0" u="none" strike="noStrike" cap="none" dirty="0">
                <a:solidFill>
                  <a:schemeClr val="lt1"/>
                </a:solidFill>
                <a:latin typeface="Twentieth Century"/>
                <a:ea typeface="Twentieth Century"/>
                <a:cs typeface="Twentieth Century"/>
                <a:sym typeface="Twentieth Century"/>
              </a:rPr>
              <a:t>A private Speech &amp; Language Therapist</a:t>
            </a:r>
            <a:endParaRPr sz="1200" dirty="0"/>
          </a:p>
        </p:txBody>
      </p:sp>
      <p:sp>
        <p:nvSpPr>
          <p:cNvPr id="7" name="Google Shape;176;p8"/>
          <p:cNvSpPr/>
          <p:nvPr/>
        </p:nvSpPr>
        <p:spPr>
          <a:xfrm>
            <a:off x="5644106" y="3940397"/>
            <a:ext cx="2083796" cy="883460"/>
          </a:xfrm>
          <a:prstGeom prst="roundRect">
            <a:avLst>
              <a:gd name="adj" fmla="val 16667"/>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a:solidFill>
                  <a:schemeClr val="lt1"/>
                </a:solidFill>
                <a:latin typeface="Twentieth Century"/>
                <a:ea typeface="Twentieth Century"/>
                <a:cs typeface="Twentieth Century"/>
                <a:sym typeface="Twentieth Century"/>
              </a:rPr>
              <a:t>Educational Psychologists</a:t>
            </a:r>
            <a:endParaRPr/>
          </a:p>
        </p:txBody>
      </p:sp>
      <p:sp>
        <p:nvSpPr>
          <p:cNvPr id="8" name="Google Shape;180;p8"/>
          <p:cNvSpPr/>
          <p:nvPr/>
        </p:nvSpPr>
        <p:spPr>
          <a:xfrm rot="226166">
            <a:off x="6112671" y="4784639"/>
            <a:ext cx="2083796" cy="883460"/>
          </a:xfrm>
          <a:prstGeom prst="roundRect">
            <a:avLst>
              <a:gd name="adj" fmla="val 16667"/>
            </a:avLst>
          </a:prstGeom>
          <a:solidFill>
            <a:srgbClr val="6BD7F9">
              <a:alpha val="81000"/>
            </a:srgbClr>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a:solidFill>
                  <a:schemeClr val="lt1"/>
                </a:solidFill>
                <a:latin typeface="Twentieth Century"/>
                <a:ea typeface="Twentieth Century"/>
                <a:cs typeface="Twentieth Century"/>
                <a:sym typeface="Twentieth Century"/>
              </a:rPr>
              <a:t>Family Support Worker (FSW)</a:t>
            </a:r>
            <a:endParaRPr sz="1800" b="1" i="0" u="none" strike="noStrike" cap="none">
              <a:solidFill>
                <a:schemeClr val="lt1"/>
              </a:solidFill>
              <a:latin typeface="Twentieth Century"/>
              <a:ea typeface="Twentieth Century"/>
              <a:cs typeface="Twentieth Century"/>
              <a:sym typeface="Twentieth Century"/>
            </a:endParaRPr>
          </a:p>
        </p:txBody>
      </p:sp>
      <p:sp>
        <p:nvSpPr>
          <p:cNvPr id="9" name="Google Shape;177;p8"/>
          <p:cNvSpPr/>
          <p:nvPr/>
        </p:nvSpPr>
        <p:spPr>
          <a:xfrm rot="341624">
            <a:off x="7659440" y="3789083"/>
            <a:ext cx="2083796" cy="883460"/>
          </a:xfrm>
          <a:prstGeom prst="roundRect">
            <a:avLst>
              <a:gd name="adj" fmla="val 16667"/>
            </a:avLst>
          </a:prstGeom>
          <a:solidFill>
            <a:srgbClr val="6BD7F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dirty="0">
                <a:solidFill>
                  <a:schemeClr val="lt1"/>
                </a:solidFill>
                <a:latin typeface="Twentieth Century"/>
                <a:ea typeface="Twentieth Century"/>
                <a:cs typeface="Twentieth Century"/>
                <a:sym typeface="Twentieth Century"/>
              </a:rPr>
              <a:t>Specialist Teachers</a:t>
            </a:r>
            <a:endParaRPr dirty="0"/>
          </a:p>
        </p:txBody>
      </p:sp>
      <p:sp>
        <p:nvSpPr>
          <p:cNvPr id="10" name="Google Shape;179;p8"/>
          <p:cNvSpPr/>
          <p:nvPr/>
        </p:nvSpPr>
        <p:spPr>
          <a:xfrm rot="437621">
            <a:off x="8146747" y="4695215"/>
            <a:ext cx="2083796" cy="883460"/>
          </a:xfrm>
          <a:prstGeom prst="roundRect">
            <a:avLst>
              <a:gd name="adj" fmla="val 16667"/>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a:solidFill>
                  <a:schemeClr val="lt1"/>
                </a:solidFill>
                <a:latin typeface="Twentieth Century"/>
                <a:ea typeface="Twentieth Century"/>
                <a:cs typeface="Twentieth Century"/>
                <a:sym typeface="Twentieth Century"/>
              </a:rPr>
              <a:t>Attachment &amp; Trauma Specialist</a:t>
            </a:r>
            <a:endParaRPr/>
          </a:p>
        </p:txBody>
      </p:sp>
      <p:sp>
        <p:nvSpPr>
          <p:cNvPr id="11" name="Google Shape;173;p8">
            <a:hlinkClick r:id="rId2" action="ppaction://hlinksldjump"/>
          </p:cNvPr>
          <p:cNvSpPr/>
          <p:nvPr/>
        </p:nvSpPr>
        <p:spPr>
          <a:xfrm>
            <a:off x="10986637" y="1556692"/>
            <a:ext cx="962999" cy="499596"/>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a:solidFill>
                  <a:schemeClr val="lt1"/>
                </a:solidFill>
                <a:latin typeface="Twentieth Century"/>
                <a:ea typeface="Twentieth Century"/>
                <a:cs typeface="Twentieth Century"/>
                <a:sym typeface="Twentieth Century"/>
              </a:rPr>
              <a:t>NEXT</a:t>
            </a:r>
            <a:endParaRPr/>
          </a:p>
        </p:txBody>
      </p:sp>
    </p:spTree>
    <p:extLst>
      <p:ext uri="{BB962C8B-B14F-4D97-AF65-F5344CB8AC3E}">
        <p14:creationId xmlns:p14="http://schemas.microsoft.com/office/powerpoint/2010/main" val="2408542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8;p9"/>
          <p:cNvSpPr txBox="1">
            <a:spLocks noGrp="1"/>
          </p:cNvSpPr>
          <p:nvPr>
            <p:ph type="title"/>
          </p:nvPr>
        </p:nvSpPr>
        <p:spPr>
          <a:xfrm>
            <a:off x="281450" y="1810039"/>
            <a:ext cx="4968186" cy="9240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GB" sz="2800" b="1" u="sng" dirty="0">
                <a:solidFill>
                  <a:srgbClr val="1E4E79"/>
                </a:solidFill>
                <a:latin typeface="Twentieth Century"/>
                <a:ea typeface="Twentieth Century"/>
                <a:cs typeface="Twentieth Century"/>
                <a:sym typeface="Twentieth Century"/>
              </a:rPr>
              <a:t>IDENTIFYING SEND </a:t>
            </a:r>
            <a:r>
              <a:rPr lang="en-GB" sz="2800" b="1" u="sng" dirty="0" err="1">
                <a:solidFill>
                  <a:srgbClr val="1E4E79"/>
                </a:solidFill>
                <a:latin typeface="Twentieth Century"/>
                <a:ea typeface="Twentieth Century"/>
                <a:cs typeface="Twentieth Century"/>
                <a:sym typeface="Twentieth Century"/>
              </a:rPr>
              <a:t>cont</a:t>
            </a:r>
            <a:r>
              <a:rPr lang="en-GB" sz="2800" b="1" u="sng" dirty="0">
                <a:solidFill>
                  <a:srgbClr val="1E4E79"/>
                </a:solidFill>
                <a:latin typeface="Twentieth Century"/>
                <a:ea typeface="Twentieth Century"/>
                <a:cs typeface="Twentieth Century"/>
                <a:sym typeface="Twentieth Century"/>
              </a:rPr>
              <a:t>…</a:t>
            </a:r>
            <a:endParaRPr dirty="0"/>
          </a:p>
        </p:txBody>
      </p:sp>
      <p:sp>
        <p:nvSpPr>
          <p:cNvPr id="3" name="Google Shape;190;p9"/>
          <p:cNvSpPr/>
          <p:nvPr/>
        </p:nvSpPr>
        <p:spPr>
          <a:xfrm>
            <a:off x="590617" y="3414408"/>
            <a:ext cx="11029883" cy="1948167"/>
          </a:xfrm>
          <a:prstGeom prst="roundRect">
            <a:avLst>
              <a:gd name="adj" fmla="val 16667"/>
            </a:avLst>
          </a:prstGeom>
          <a:solidFill>
            <a:srgbClr val="6DA6D9"/>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1" i="0" u="none" strike="noStrike" cap="none" dirty="0">
                <a:solidFill>
                  <a:schemeClr val="lt1"/>
                </a:solidFill>
                <a:latin typeface="Twentieth Century"/>
                <a:ea typeface="Twentieth Century"/>
                <a:cs typeface="Twentieth Century"/>
                <a:sym typeface="Twentieth Century"/>
              </a:rPr>
              <a:t>At </a:t>
            </a:r>
            <a:r>
              <a:rPr lang="en-GB" sz="1800" b="1" i="0" u="none" strike="noStrike" cap="none" dirty="0" smtClean="0">
                <a:solidFill>
                  <a:schemeClr val="lt1"/>
                </a:solidFill>
                <a:latin typeface="Twentieth Century"/>
                <a:ea typeface="Twentieth Century"/>
                <a:cs typeface="Twentieth Century"/>
                <a:sym typeface="Twentieth Century"/>
              </a:rPr>
              <a:t>Lodge Lane we </a:t>
            </a:r>
            <a:r>
              <a:rPr lang="en-GB" sz="1800" b="1" i="0" u="none" strike="noStrike" cap="none" dirty="0">
                <a:solidFill>
                  <a:schemeClr val="lt1"/>
                </a:solidFill>
                <a:latin typeface="Twentieth Century"/>
                <a:ea typeface="Twentieth Century"/>
                <a:cs typeface="Twentieth Century"/>
                <a:sym typeface="Twentieth Century"/>
              </a:rPr>
              <a:t>are committed to ensuring that all learners have access to learning opportunities, and for those who are at risk of not learning, we will intervene.  Only those with a learning </a:t>
            </a:r>
            <a:r>
              <a:rPr lang="en-GB" sz="1800" b="1" i="0" u="none" strike="noStrike" cap="none" dirty="0" smtClean="0">
                <a:solidFill>
                  <a:schemeClr val="lt1"/>
                </a:solidFill>
                <a:latin typeface="Twentieth Century"/>
                <a:ea typeface="Twentieth Century"/>
                <a:cs typeface="Twentieth Century"/>
                <a:sym typeface="Twentieth Century"/>
              </a:rPr>
              <a:t>difficulty, disability, or medical condition </a:t>
            </a:r>
            <a:r>
              <a:rPr lang="en-GB" sz="1800" b="1" i="1" u="sng" strike="noStrike" cap="none" dirty="0" smtClean="0">
                <a:solidFill>
                  <a:schemeClr val="lt1"/>
                </a:solidFill>
                <a:latin typeface="Twentieth Century"/>
                <a:ea typeface="Twentieth Century"/>
                <a:cs typeface="Twentieth Century"/>
                <a:sym typeface="Twentieth Century"/>
              </a:rPr>
              <a:t>that </a:t>
            </a:r>
            <a:r>
              <a:rPr lang="en-GB" sz="1800" b="1" i="1" u="sng" strike="noStrike" cap="none" dirty="0">
                <a:solidFill>
                  <a:schemeClr val="lt1"/>
                </a:solidFill>
                <a:latin typeface="Twentieth Century"/>
                <a:ea typeface="Twentieth Century"/>
                <a:cs typeface="Twentieth Century"/>
                <a:sym typeface="Twentieth Century"/>
              </a:rPr>
              <a:t>requires special educational provision </a:t>
            </a:r>
            <a:r>
              <a:rPr lang="en-GB" sz="1800" b="1" i="0" u="none" strike="noStrike" cap="none" dirty="0">
                <a:solidFill>
                  <a:schemeClr val="lt1"/>
                </a:solidFill>
                <a:latin typeface="Twentieth Century"/>
                <a:ea typeface="Twentieth Century"/>
                <a:cs typeface="Twentieth Century"/>
                <a:sym typeface="Twentieth Century"/>
              </a:rPr>
              <a:t>will be identified as having SEND.</a:t>
            </a:r>
            <a:endParaRPr dirty="0"/>
          </a:p>
        </p:txBody>
      </p:sp>
      <p:sp>
        <p:nvSpPr>
          <p:cNvPr id="4" name="Google Shape;191;p9">
            <a:hlinkClick r:id="rId2" action="ppaction://hlinksldjump"/>
          </p:cNvPr>
          <p:cNvSpPr/>
          <p:nvPr/>
        </p:nvSpPr>
        <p:spPr>
          <a:xfrm>
            <a:off x="10641965" y="1987771"/>
            <a:ext cx="1130693" cy="568609"/>
          </a:xfrm>
          <a:prstGeom prst="roundRect">
            <a:avLst>
              <a:gd name="adj" fmla="val 16667"/>
            </a:avLst>
          </a:prstGeom>
          <a:solidFill>
            <a:srgbClr val="FF000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i="0" u="sng" strike="noStrike" cap="none" dirty="0">
                <a:solidFill>
                  <a:schemeClr val="lt1"/>
                </a:solidFill>
                <a:latin typeface="Twentieth Century"/>
                <a:ea typeface="Twentieth Century"/>
                <a:cs typeface="Twentieth Century"/>
                <a:sym typeface="Twentieth Century"/>
              </a:rPr>
              <a:t>BACK</a:t>
            </a:r>
            <a:endParaRPr sz="2000" b="1" i="0" u="sng" strike="noStrike" cap="none" dirty="0">
              <a:solidFill>
                <a:schemeClr val="lt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1400416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TotalTime>
  <Words>2140</Words>
  <Application>Microsoft Office PowerPoint</Application>
  <PresentationFormat>Widescreen</PresentationFormat>
  <Paragraphs>289</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Comic Sans MS</vt:lpstr>
      <vt:lpstr>Twentieth Century</vt:lpstr>
      <vt:lpstr>Office Theme</vt:lpstr>
      <vt:lpstr>SEND INFORMATION REPORT</vt:lpstr>
      <vt:lpstr>PowerPoint Presentation</vt:lpstr>
      <vt:lpstr>INTRODUCTION</vt:lpstr>
      <vt:lpstr>INTRODUCTION cont…</vt:lpstr>
      <vt:lpstr>OUR APPROACH TO LEARNERS</vt:lpstr>
      <vt:lpstr>OUR APPROACH TO LEARNERS cont…</vt:lpstr>
      <vt:lpstr>HOW WE IDENTIFY SEND</vt:lpstr>
      <vt:lpstr>IDENTIFYING SEND cont…</vt:lpstr>
      <vt:lpstr>IDENTIFYING SEND cont…</vt:lpstr>
      <vt:lpstr>HOW WE SUPPORT SEND</vt:lpstr>
      <vt:lpstr>HOW WE SUPPORT SEND cont…</vt:lpstr>
      <vt:lpstr>7Cs</vt:lpstr>
      <vt:lpstr>HOW WE MONITOR PROGRESS</vt:lpstr>
      <vt:lpstr>SUPPORT IN THE CLASSROOM</vt:lpstr>
      <vt:lpstr>TRANSITION</vt:lpstr>
      <vt:lpstr>OUR SEND PROFILE</vt:lpstr>
      <vt:lpstr>OUR SEND PROFILE cont…</vt:lpstr>
      <vt:lpstr>FUNDING</vt:lpstr>
      <vt:lpstr>THE SPROWSTON CLUSTER</vt:lpstr>
      <vt:lpstr>PROVISION MAP</vt:lpstr>
      <vt:lpstr>THE EQUALITY ACT 2010</vt:lpstr>
      <vt:lpstr>USEFUL LINKS</vt:lpstr>
      <vt:lpstr>COMMUNICATION    &amp;   INTERACTION</vt:lpstr>
      <vt:lpstr>COGNITION   &amp;   LEARNING</vt:lpstr>
      <vt:lpstr>SOCIAL,   EMOTIONAL   &amp;   MENTAL   HEALTH</vt:lpstr>
      <vt:lpstr>SENSORY &amp; PHYSICAL</vt:lpstr>
      <vt:lpstr>CURRICULUM</vt:lpstr>
      <vt:lpstr>COGNITION</vt:lpstr>
      <vt:lpstr>COMMUNICATION</vt:lpstr>
      <vt:lpstr>CREATIVITY</vt:lpstr>
      <vt:lpstr>CONTROL</vt:lpstr>
      <vt:lpstr>COMPASSION</vt:lpstr>
      <vt:lpstr>CO-ORDINATION</vt:lpstr>
    </vt:vector>
  </TitlesOfParts>
  <Company>The Wensum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YassinRa</dc:creator>
  <cp:lastModifiedBy>MrsBanham</cp:lastModifiedBy>
  <cp:revision>35</cp:revision>
  <dcterms:created xsi:type="dcterms:W3CDTF">2020-10-09T13:43:37Z</dcterms:created>
  <dcterms:modified xsi:type="dcterms:W3CDTF">2023-11-08T11:24:06Z</dcterms:modified>
</cp:coreProperties>
</file>