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12192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000000"/>
          </p15:clr>
        </p15:guide>
        <p15:guide id="2" pos="216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iVnLelk8BjJVic4FJjG6N2KJSm8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2EF4062-E866-47AB-9C3F-39B09FF8A9D1}">
  <a:tblStyle styleId="{22EF4062-E866-47AB-9C3F-39B09FF8A9D1}"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834" y="60"/>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 name="Google Shape;43;p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2: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 name="Google Shape;51;p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 name="Google Shape;59;p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4: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1" name="Google Shape;71;p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8" name="Google Shape;78;p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7" name="Google Shape;87;p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7: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8: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p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9: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8" name="Google Shape;108;p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0: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6" name="Google Shape;116;p1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1: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4" name="Google Shape;124;p1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2: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p1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3: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0" name="Google Shape;140;p1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4: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p1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5: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8" name="Google Shape;228;p1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6: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p1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7: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8" name="Google Shape;248;p17: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8: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9" name="Google Shape;259;p18: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9:notes"/>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7" name="Google Shape;267;p1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obj">
  <p:cSld name="OBJECT">
    <p:bg>
      <p:bgPr>
        <a:solidFill>
          <a:schemeClr val="lt1"/>
        </a:solidFill>
        <a:effectLst/>
      </p:bgPr>
    </p:bg>
    <p:spTree>
      <p:nvGrpSpPr>
        <p:cNvPr id="1" name="Shape 12"/>
        <p:cNvGrpSpPr/>
        <p:nvPr/>
      </p:nvGrpSpPr>
      <p:grpSpPr>
        <a:xfrm>
          <a:off x="0" y="0"/>
          <a:ext cx="0" cy="0"/>
          <a:chOff x="0" y="0"/>
          <a:chExt cx="0" cy="0"/>
        </a:xfrm>
      </p:grpSpPr>
      <p:pic>
        <p:nvPicPr>
          <p:cNvPr id="13" name="Google Shape;13;p2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 name="Google Shape;14;p21"/>
          <p:cNvSpPr txBox="1">
            <a:spLocks noGrp="1"/>
          </p:cNvSpPr>
          <p:nvPr>
            <p:ph type="ctrTitle"/>
          </p:nvPr>
        </p:nvSpPr>
        <p:spPr>
          <a:xfrm>
            <a:off x="1758071" y="2462554"/>
            <a:ext cx="8468995" cy="67056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200" b="1" i="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1"/>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b="0" i="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1"/>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1"/>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1"/>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9"/>
        <p:cNvGrpSpPr/>
        <p:nvPr/>
      </p:nvGrpSpPr>
      <p:grpSpPr>
        <a:xfrm>
          <a:off x="0" y="0"/>
          <a:ext cx="0" cy="0"/>
          <a:chOff x="0" y="0"/>
          <a:chExt cx="0" cy="0"/>
        </a:xfrm>
      </p:grpSpPr>
      <p:sp>
        <p:nvSpPr>
          <p:cNvPr id="20" name="Google Shape;20;p22"/>
          <p:cNvSpPr txBox="1">
            <a:spLocks noGrp="1"/>
          </p:cNvSpPr>
          <p:nvPr>
            <p:ph type="title"/>
          </p:nvPr>
        </p:nvSpPr>
        <p:spPr>
          <a:xfrm>
            <a:off x="622428" y="1262162"/>
            <a:ext cx="10930890" cy="91630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200" b="1" i="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2"/>
          <p:cNvSpPr txBox="1">
            <a:spLocks noGrp="1"/>
          </p:cNvSpPr>
          <p:nvPr>
            <p:ph type="body" idx="1"/>
          </p:nvPr>
        </p:nvSpPr>
        <p:spPr>
          <a:xfrm>
            <a:off x="1060912" y="1810637"/>
            <a:ext cx="10039985" cy="363855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b="0" i="0">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2" name="Google Shape;22;p22"/>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2"/>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2"/>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5"/>
        <p:cNvGrpSpPr/>
        <p:nvPr/>
      </p:nvGrpSpPr>
      <p:grpSpPr>
        <a:xfrm>
          <a:off x="0" y="0"/>
          <a:ext cx="0" cy="0"/>
          <a:chOff x="0" y="0"/>
          <a:chExt cx="0" cy="0"/>
        </a:xfrm>
      </p:grpSpPr>
      <p:sp>
        <p:nvSpPr>
          <p:cNvPr id="26" name="Google Shape;26;p23"/>
          <p:cNvSpPr txBox="1">
            <a:spLocks noGrp="1"/>
          </p:cNvSpPr>
          <p:nvPr>
            <p:ph type="title"/>
          </p:nvPr>
        </p:nvSpPr>
        <p:spPr>
          <a:xfrm>
            <a:off x="622428" y="1262162"/>
            <a:ext cx="10930890" cy="91630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200" b="1" i="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3"/>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8" name="Google Shape;28;p23"/>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9" name="Google Shape;29;p23"/>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3"/>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3"/>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2"/>
        <p:cNvGrpSpPr/>
        <p:nvPr/>
      </p:nvGrpSpPr>
      <p:grpSpPr>
        <a:xfrm>
          <a:off x="0" y="0"/>
          <a:ext cx="0" cy="0"/>
          <a:chOff x="0" y="0"/>
          <a:chExt cx="0" cy="0"/>
        </a:xfrm>
      </p:grpSpPr>
      <p:sp>
        <p:nvSpPr>
          <p:cNvPr id="33" name="Google Shape;33;p24"/>
          <p:cNvSpPr txBox="1">
            <a:spLocks noGrp="1"/>
          </p:cNvSpPr>
          <p:nvPr>
            <p:ph type="title"/>
          </p:nvPr>
        </p:nvSpPr>
        <p:spPr>
          <a:xfrm>
            <a:off x="622428" y="1262162"/>
            <a:ext cx="10930890" cy="91630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200" b="1" i="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4"/>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7"/>
        <p:cNvGrpSpPr/>
        <p:nvPr/>
      </p:nvGrpSpPr>
      <p:grpSpPr>
        <a:xfrm>
          <a:off x="0" y="0"/>
          <a:ext cx="0" cy="0"/>
          <a:chOff x="0" y="0"/>
          <a:chExt cx="0" cy="0"/>
        </a:xfrm>
      </p:grpSpPr>
      <p:sp>
        <p:nvSpPr>
          <p:cNvPr id="38" name="Google Shape;38;p25"/>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5"/>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5"/>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20"/>
          <p:cNvPicPr preferRelativeResize="0"/>
          <p:nvPr/>
        </p:nvPicPr>
        <p:blipFill rotWithShape="1">
          <a:blip r:embed="rId7">
            <a:alphaModFix/>
          </a:blip>
          <a:srcRect/>
          <a:stretch/>
        </p:blipFill>
        <p:spPr>
          <a:xfrm>
            <a:off x="434035" y="0"/>
            <a:ext cx="11757964" cy="6736058"/>
          </a:xfrm>
          <a:prstGeom prst="rect">
            <a:avLst/>
          </a:prstGeom>
          <a:noFill/>
          <a:ln>
            <a:noFill/>
          </a:ln>
        </p:spPr>
      </p:pic>
      <p:sp>
        <p:nvSpPr>
          <p:cNvPr id="7" name="Google Shape;7;p20"/>
          <p:cNvSpPr txBox="1">
            <a:spLocks noGrp="1"/>
          </p:cNvSpPr>
          <p:nvPr>
            <p:ph type="title"/>
          </p:nvPr>
        </p:nvSpPr>
        <p:spPr>
          <a:xfrm>
            <a:off x="622428" y="1262162"/>
            <a:ext cx="10930890" cy="916305"/>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3200" b="1"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20"/>
          <p:cNvSpPr txBox="1">
            <a:spLocks noGrp="1"/>
          </p:cNvSpPr>
          <p:nvPr>
            <p:ph type="body" idx="1"/>
          </p:nvPr>
        </p:nvSpPr>
        <p:spPr>
          <a:xfrm>
            <a:off x="1060912" y="1810637"/>
            <a:ext cx="10039985" cy="363855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20"/>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 name="Google Shape;10;p20"/>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0"/>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gov.uk/government/publications/send-code-of-practice-0-to-25"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s://www.gov.uk/government/publications/send-code-of-practice-0-to-2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mailto:office@kinsaleinfant.co.u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mailto:senco@kinsaleinfant.co.u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norfolkepss.org.uk/information/identification-of-needs-descriptors-in-educational-settings-inde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hyperlink" Target="https://www.gov.uk/government/publications/send-code-of-practice-0-to-25"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www.norfolk.gov.uk/article/40555/The-difference-between-SEN-and-disabilities" TargetMode="External"/><Relationship Id="rId4" Type="http://schemas.openxmlformats.org/officeDocument/2006/relationships/hyperlink" Target="https://www.legislation.gov.uk/ukpga/2014/6/content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s://www.norfolk.gov.uk/article/40694/What-is-an-education-health-and-care-EHC-plan" TargetMode="External"/><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hyperlink" Target="https://www.norfolk.gov.uk/article/40692/Contact-the-EHCP-team" TargetMode="External"/><Relationship Id="rId4" Type="http://schemas.openxmlformats.org/officeDocument/2006/relationships/hyperlink" Target="https://www.norfolksendiass.org.uk/information-booklets-resources/booklets/an-overview-of-education-health-and-care-plans-ehcp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hyperlink" Target="mailto:head@heatheravenue.norfolk.sch.uk"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7.jpg"/><Relationship Id="rId4" Type="http://schemas.openxmlformats.org/officeDocument/2006/relationships/hyperlink" Target="https://www.wensumtrust.org.uk/heatheravenue/information/school-policies"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hyperlink" Target="https://www.norfolksendiass.org.uk/" TargetMode="External"/><Relationship Id="rId7" Type="http://schemas.openxmlformats.org/officeDocument/2006/relationships/hyperlink" Target="https://communitydirectory.norfolk.gov.uk/" TargetMode="External"/><Relationship Id="rId12"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9.jpg"/><Relationship Id="rId11" Type="http://schemas.openxmlformats.org/officeDocument/2006/relationships/hyperlink" Target="https://www.norfolk.gov.uk/article/40393/SEND-Local-Offer" TargetMode="External"/><Relationship Id="rId5" Type="http://schemas.openxmlformats.org/officeDocument/2006/relationships/hyperlink" Target="https://www.justonenorfolk.nhs.uk/" TargetMode="External"/><Relationship Id="rId10" Type="http://schemas.openxmlformats.org/officeDocument/2006/relationships/image" Target="../media/image21.jpg"/><Relationship Id="rId4" Type="http://schemas.openxmlformats.org/officeDocument/2006/relationships/image" Target="../media/image18.jpg"/><Relationship Id="rId9" Type="http://schemas.openxmlformats.org/officeDocument/2006/relationships/hyperlink" Target="https://www.norfolk.gov.uk/SEN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4.jp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mailto:office@kinsaleinfant.co.uk" TargetMode="External"/><Relationship Id="rId4" Type="http://schemas.openxmlformats.org/officeDocument/2006/relationships/hyperlink" Target="https://www.wensumtrust.org.uk/kinsale-infant-school/welcome/school-policies-and-gdp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
          <p:cNvSpPr txBox="1">
            <a:spLocks noGrp="1"/>
          </p:cNvSpPr>
          <p:nvPr>
            <p:ph type="ctrTitle"/>
          </p:nvPr>
        </p:nvSpPr>
        <p:spPr>
          <a:xfrm>
            <a:off x="1758071" y="2462554"/>
            <a:ext cx="8469000" cy="662992"/>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SzPts val="1400"/>
              <a:buNone/>
            </a:pPr>
            <a:r>
              <a:rPr lang="en-US" sz="4200"/>
              <a:t>Kinsale Infant School</a:t>
            </a:r>
            <a:endParaRPr sz="4200"/>
          </a:p>
        </p:txBody>
      </p:sp>
      <p:sp>
        <p:nvSpPr>
          <p:cNvPr id="46" name="Google Shape;46;p1"/>
          <p:cNvSpPr txBox="1"/>
          <p:nvPr/>
        </p:nvSpPr>
        <p:spPr>
          <a:xfrm>
            <a:off x="1254520" y="3622927"/>
            <a:ext cx="9475500" cy="1309500"/>
          </a:xfrm>
          <a:prstGeom prst="rect">
            <a:avLst/>
          </a:prstGeom>
          <a:noFill/>
          <a:ln>
            <a:noFill/>
          </a:ln>
        </p:spPr>
        <p:txBody>
          <a:bodyPr spcFirstLastPara="1" wrap="square" lIns="0" tIns="16500" rIns="0" bIns="0" anchor="t" anchorCtr="0">
            <a:spAutoFit/>
          </a:bodyPr>
          <a:lstStyle/>
          <a:p>
            <a:pPr marL="12700" marR="0" lvl="0" indent="0" algn="ctr" rtl="0">
              <a:lnSpc>
                <a:spcPct val="100000"/>
              </a:lnSpc>
              <a:spcBef>
                <a:spcPts val="0"/>
              </a:spcBef>
              <a:spcAft>
                <a:spcPts val="0"/>
              </a:spcAft>
              <a:buClr>
                <a:srgbClr val="000000"/>
              </a:buClr>
              <a:buSzPts val="4200"/>
              <a:buFont typeface="Arial"/>
              <a:buNone/>
            </a:pPr>
            <a:r>
              <a:rPr lang="en-US" sz="4200" b="0" i="0" u="none" strike="noStrike" cap="none">
                <a:solidFill>
                  <a:srgbClr val="000000"/>
                </a:solidFill>
                <a:latin typeface="Verdana"/>
                <a:ea typeface="Verdana"/>
                <a:cs typeface="Verdana"/>
                <a:sym typeface="Verdana"/>
              </a:rPr>
              <a:t>SEN Information Report 2025–2026</a:t>
            </a:r>
            <a:endParaRPr sz="4200" b="0" i="0" u="none" strike="noStrike" cap="none">
              <a:solidFill>
                <a:srgbClr val="000000"/>
              </a:solidFill>
              <a:latin typeface="Verdana"/>
              <a:ea typeface="Verdana"/>
              <a:cs typeface="Verdana"/>
              <a:sym typeface="Verdana"/>
            </a:endParaRPr>
          </a:p>
        </p:txBody>
      </p:sp>
      <p:sp>
        <p:nvSpPr>
          <p:cNvPr id="47" name="Google Shape;47;p1"/>
          <p:cNvSpPr txBox="1"/>
          <p:nvPr/>
        </p:nvSpPr>
        <p:spPr>
          <a:xfrm>
            <a:off x="230819" y="221942"/>
            <a:ext cx="4483224" cy="145593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48" name="Google Shape;48;p1"/>
          <p:cNvPicPr preferRelativeResize="0"/>
          <p:nvPr/>
        </p:nvPicPr>
        <p:blipFill rotWithShape="1">
          <a:blip r:embed="rId3">
            <a:alphaModFix/>
          </a:blip>
          <a:srcRect/>
          <a:stretch/>
        </p:blipFill>
        <p:spPr>
          <a:xfrm>
            <a:off x="479486" y="300145"/>
            <a:ext cx="3829050" cy="1238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2"/>
        <p:cNvGrpSpPr/>
        <p:nvPr/>
      </p:nvGrpSpPr>
      <p:grpSpPr>
        <a:xfrm>
          <a:off x="0" y="0"/>
          <a:ext cx="0" cy="0"/>
          <a:chOff x="0" y="0"/>
          <a:chExt cx="0" cy="0"/>
        </a:xfrm>
      </p:grpSpPr>
      <p:pic>
        <p:nvPicPr>
          <p:cNvPr id="53" name="Google Shape;53;p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4" name="Google Shape;54;p2"/>
          <p:cNvSpPr txBox="1">
            <a:spLocks noGrp="1"/>
          </p:cNvSpPr>
          <p:nvPr>
            <p:ph type="title"/>
          </p:nvPr>
        </p:nvSpPr>
        <p:spPr>
          <a:xfrm>
            <a:off x="5300143" y="1187288"/>
            <a:ext cx="2007900" cy="5169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SzPts val="1400"/>
              <a:buNone/>
            </a:pPr>
            <a:r>
              <a:rPr lang="en-US" sz="2850"/>
              <a:t>Content</a:t>
            </a:r>
            <a:r>
              <a:rPr lang="en-US" sz="3250"/>
              <a:t>s</a:t>
            </a:r>
            <a:endParaRPr sz="3250"/>
          </a:p>
        </p:txBody>
      </p:sp>
      <p:graphicFrame>
        <p:nvGraphicFramePr>
          <p:cNvPr id="55" name="Google Shape;55;p2"/>
          <p:cNvGraphicFramePr/>
          <p:nvPr/>
        </p:nvGraphicFramePr>
        <p:xfrm>
          <a:off x="1099012" y="1810637"/>
          <a:ext cx="10287000" cy="3553440"/>
        </p:xfrm>
        <a:graphic>
          <a:graphicData uri="http://schemas.openxmlformats.org/drawingml/2006/table">
            <a:tbl>
              <a:tblPr firstRow="1" bandRow="1">
                <a:noFill/>
                <a:tableStyleId>{22EF4062-E866-47AB-9C3F-39B09FF8A9D1}</a:tableStyleId>
              </a:tblPr>
              <a:tblGrid>
                <a:gridCol w="4225925">
                  <a:extLst>
                    <a:ext uri="{9D8B030D-6E8A-4147-A177-3AD203B41FA5}">
                      <a16:colId xmlns:a16="http://schemas.microsoft.com/office/drawing/2014/main" val="20000"/>
                    </a:ext>
                  </a:extLst>
                </a:gridCol>
                <a:gridCol w="1049025">
                  <a:extLst>
                    <a:ext uri="{9D8B030D-6E8A-4147-A177-3AD203B41FA5}">
                      <a16:colId xmlns:a16="http://schemas.microsoft.com/office/drawing/2014/main" val="20001"/>
                    </a:ext>
                  </a:extLst>
                </a:gridCol>
                <a:gridCol w="3842375">
                  <a:extLst>
                    <a:ext uri="{9D8B030D-6E8A-4147-A177-3AD203B41FA5}">
                      <a16:colId xmlns:a16="http://schemas.microsoft.com/office/drawing/2014/main" val="20002"/>
                    </a:ext>
                  </a:extLst>
                </a:gridCol>
                <a:gridCol w="1169675">
                  <a:extLst>
                    <a:ext uri="{9D8B030D-6E8A-4147-A177-3AD203B41FA5}">
                      <a16:colId xmlns:a16="http://schemas.microsoft.com/office/drawing/2014/main" val="20003"/>
                    </a:ext>
                  </a:extLst>
                </a:gridCol>
              </a:tblGrid>
              <a:tr h="398150">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Times New Roman"/>
                        <a:ea typeface="Times New Roman"/>
                        <a:cs typeface="Times New Roman"/>
                        <a:sym typeface="Times New Roman"/>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Times New Roman"/>
                        <a:ea typeface="Times New Roman"/>
                        <a:cs typeface="Times New Roman"/>
                        <a:sym typeface="Times New Roman"/>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Times New Roman"/>
                        <a:ea typeface="Times New Roman"/>
                        <a:cs typeface="Times New Roman"/>
                        <a:sym typeface="Times New Roman"/>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Times New Roman"/>
                        <a:ea typeface="Times New Roman"/>
                        <a:cs typeface="Times New Roman"/>
                        <a:sym typeface="Times New Roman"/>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extLst>
                  <a:ext uri="{0D108BD9-81ED-4DB2-BD59-A6C34878D82A}">
                    <a16:rowId xmlns:a16="http://schemas.microsoft.com/office/drawing/2014/main" val="10000"/>
                  </a:ext>
                </a:extLst>
              </a:tr>
              <a:tr h="382900">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A Note from our SENCO</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3</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SEND Funding</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13</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2900">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What is a SEN Information Report?</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4</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Pupil and Family Voice</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14</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2900">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Areas of SEND in our school</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5</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Compliments, Concerns or Complaints</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15</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2900">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What to do if you have concerns your child may have SEND</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6</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Support Services for Families of Children with SEND</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16</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382900">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Identification of children with SEND</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7</a:t>
                      </a:r>
                      <a:r>
                        <a:rPr lang="en-US" sz="1300" b="1" u="none" strike="noStrike" cap="none">
                          <a:latin typeface="Arial"/>
                          <a:ea typeface="Arial"/>
                          <a:cs typeface="Arial"/>
                          <a:sym typeface="Arial"/>
                        </a:rPr>
                        <a:t>-</a:t>
                      </a:r>
                      <a:r>
                        <a:rPr lang="en-US" sz="1300" b="1" u="sng" strike="noStrike" cap="none">
                          <a:solidFill>
                            <a:srgbClr val="0563C1"/>
                          </a:solidFill>
                          <a:latin typeface="Arial"/>
                          <a:ea typeface="Arial"/>
                          <a:cs typeface="Arial"/>
                          <a:sym typeface="Arial"/>
                        </a:rPr>
                        <a:t>9</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Our Professional Support Services</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17</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382900">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Education Health Care Plans (EHCPs)</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10</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School to School Transitions</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18</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382900">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Accessible Curriculum and Teaching</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11</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Kinsale Infant School Policies and Provision</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19</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382900">
                <a:tc>
                  <a:txBody>
                    <a:bodyPr/>
                    <a:lstStyle/>
                    <a:p>
                      <a:pPr marL="85725" marR="0" lvl="0" indent="0" algn="l" rtl="0">
                        <a:lnSpc>
                          <a:spcPct val="100000"/>
                        </a:lnSpc>
                        <a:spcBef>
                          <a:spcPts val="0"/>
                        </a:spcBef>
                        <a:spcAft>
                          <a:spcPts val="0"/>
                        </a:spcAft>
                        <a:buClr>
                          <a:srgbClr val="000000"/>
                        </a:buClr>
                        <a:buSzPts val="1300"/>
                        <a:buFont typeface="Arial"/>
                        <a:buNone/>
                      </a:pPr>
                      <a:r>
                        <a:rPr lang="en-US" sz="1300" b="1" u="none" strike="noStrike" cap="none">
                          <a:latin typeface="Arial"/>
                          <a:ea typeface="Arial"/>
                          <a:cs typeface="Arial"/>
                          <a:sym typeface="Arial"/>
                        </a:rPr>
                        <a:t>Staff Expertise and Training</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sng" strike="noStrike" cap="none">
                          <a:solidFill>
                            <a:srgbClr val="0563C1"/>
                          </a:solidFill>
                          <a:latin typeface="Arial"/>
                          <a:ea typeface="Arial"/>
                          <a:cs typeface="Arial"/>
                          <a:sym typeface="Arial"/>
                        </a:rPr>
                        <a:t>12</a:t>
                      </a:r>
                      <a:endParaRPr sz="1300" u="none" strike="noStrike" cap="none">
                        <a:latin typeface="Arial"/>
                        <a:ea typeface="Arial"/>
                        <a:cs typeface="Arial"/>
                        <a:sym typeface="Arial"/>
                      </a:endParaRPr>
                    </a:p>
                  </a:txBody>
                  <a:tcPr marL="0" marR="0" marT="7875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Times New Roman"/>
                        <a:ea typeface="Times New Roman"/>
                        <a:cs typeface="Times New Roman"/>
                        <a:sym typeface="Times New Roman"/>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latin typeface="Times New Roman"/>
                        <a:ea typeface="Times New Roman"/>
                        <a:cs typeface="Times New Roman"/>
                        <a:sym typeface="Times New Roman"/>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pic>
        <p:nvPicPr>
          <p:cNvPr id="56" name="Google Shape;56;p2"/>
          <p:cNvPicPr preferRelativeResize="0"/>
          <p:nvPr/>
        </p:nvPicPr>
        <p:blipFill rotWithShape="1">
          <a:blip r:embed="rId4">
            <a:alphaModFix/>
          </a:blip>
          <a:srcRect/>
          <a:stretch/>
        </p:blipFill>
        <p:spPr>
          <a:xfrm>
            <a:off x="409029" y="286521"/>
            <a:ext cx="4029664" cy="130258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3"/>
          <p:cNvSpPr txBox="1">
            <a:spLocks noGrp="1"/>
          </p:cNvSpPr>
          <p:nvPr>
            <p:ph type="title"/>
          </p:nvPr>
        </p:nvSpPr>
        <p:spPr>
          <a:xfrm>
            <a:off x="3584566" y="1206288"/>
            <a:ext cx="5096400" cy="894000"/>
          </a:xfrm>
          <a:prstGeom prst="rect">
            <a:avLst/>
          </a:prstGeom>
          <a:noFill/>
          <a:ln>
            <a:noFill/>
          </a:ln>
        </p:spPr>
        <p:txBody>
          <a:bodyPr spcFirstLastPara="1" wrap="square" lIns="0" tIns="16500" rIns="0" bIns="0" anchor="t" anchorCtr="0">
            <a:spAutoFit/>
          </a:bodyPr>
          <a:lstStyle/>
          <a:p>
            <a:pPr marL="12700" lvl="0" indent="0" algn="l" rtl="0">
              <a:lnSpc>
                <a:spcPct val="100000"/>
              </a:lnSpc>
              <a:spcBef>
                <a:spcPts val="0"/>
              </a:spcBef>
              <a:spcAft>
                <a:spcPts val="0"/>
              </a:spcAft>
              <a:buSzPts val="1400"/>
              <a:buNone/>
            </a:pPr>
            <a:endParaRPr sz="2850"/>
          </a:p>
          <a:p>
            <a:pPr marL="12700" lvl="0" indent="0" algn="l" rtl="0">
              <a:lnSpc>
                <a:spcPct val="100000"/>
              </a:lnSpc>
              <a:spcBef>
                <a:spcPts val="0"/>
              </a:spcBef>
              <a:spcAft>
                <a:spcPts val="0"/>
              </a:spcAft>
              <a:buSzPts val="1400"/>
              <a:buNone/>
            </a:pPr>
            <a:r>
              <a:rPr lang="en-US" sz="2850"/>
              <a:t>A Note from our SENCO</a:t>
            </a:r>
            <a:endParaRPr sz="2850"/>
          </a:p>
        </p:txBody>
      </p:sp>
      <p:sp>
        <p:nvSpPr>
          <p:cNvPr id="62" name="Google Shape;62;p3"/>
          <p:cNvSpPr txBox="1"/>
          <p:nvPr/>
        </p:nvSpPr>
        <p:spPr>
          <a:xfrm>
            <a:off x="1031125" y="1912678"/>
            <a:ext cx="9620400" cy="948900"/>
          </a:xfrm>
          <a:prstGeom prst="rect">
            <a:avLst/>
          </a:prstGeom>
          <a:noFill/>
          <a:ln>
            <a:noFill/>
          </a:ln>
        </p:spPr>
        <p:txBody>
          <a:bodyPr spcFirstLastPara="1" wrap="square" lIns="0" tIns="140950" rIns="0" bIns="0" anchor="t" anchorCtr="0">
            <a:spAutoFit/>
          </a:bodyPr>
          <a:lstStyle/>
          <a:p>
            <a:pPr marL="12700" marR="5080" lvl="0" indent="0" algn="l" rtl="0">
              <a:lnSpc>
                <a:spcPct val="70800"/>
              </a:lnSpc>
              <a:spcBef>
                <a:spcPts val="0"/>
              </a:spcBef>
              <a:spcAft>
                <a:spcPts val="0"/>
              </a:spcAft>
              <a:buClr>
                <a:srgbClr val="000000"/>
              </a:buClr>
              <a:buSzPts val="2800"/>
              <a:buFont typeface="Arial"/>
              <a:buNone/>
            </a:pPr>
            <a:endParaRPr sz="2800" b="1" i="0" u="none" strike="noStrike" cap="none">
              <a:solidFill>
                <a:srgbClr val="000000"/>
              </a:solidFill>
              <a:latin typeface="Arial"/>
              <a:ea typeface="Arial"/>
              <a:cs typeface="Arial"/>
              <a:sym typeface="Arial"/>
            </a:endParaRPr>
          </a:p>
          <a:p>
            <a:pPr marL="12700" marR="5080" lvl="0" indent="0" algn="l" rtl="0">
              <a:lnSpc>
                <a:spcPct val="70800"/>
              </a:lnSpc>
              <a:spcBef>
                <a:spcPts val="0"/>
              </a:spcBef>
              <a:spcAft>
                <a:spcPts val="0"/>
              </a:spcAft>
              <a:buClr>
                <a:srgbClr val="000000"/>
              </a:buClr>
              <a:buSzPts val="2300"/>
              <a:buFont typeface="Arial"/>
              <a:buNone/>
            </a:pPr>
            <a:r>
              <a:rPr lang="en-US" sz="2300" b="1" i="0" u="none" strike="noStrike" cap="none">
                <a:solidFill>
                  <a:srgbClr val="000000"/>
                </a:solidFill>
                <a:latin typeface="Arial"/>
                <a:ea typeface="Arial"/>
                <a:cs typeface="Arial"/>
                <a:sym typeface="Arial"/>
              </a:rPr>
              <a:t>Mrs Charlotte Waters is our Special Educational Needs Coordinator (SENCO).  She works at our school on Wednesdays.</a:t>
            </a:r>
            <a:endParaRPr sz="2300" b="0" i="0" u="none" strike="noStrike" cap="none">
              <a:solidFill>
                <a:srgbClr val="000000"/>
              </a:solidFill>
              <a:latin typeface="Arial"/>
              <a:ea typeface="Arial"/>
              <a:cs typeface="Arial"/>
              <a:sym typeface="Arial"/>
            </a:endParaRPr>
          </a:p>
        </p:txBody>
      </p:sp>
      <p:grpSp>
        <p:nvGrpSpPr>
          <p:cNvPr id="63" name="Google Shape;63;p3"/>
          <p:cNvGrpSpPr/>
          <p:nvPr/>
        </p:nvGrpSpPr>
        <p:grpSpPr>
          <a:xfrm>
            <a:off x="3984895" y="2939200"/>
            <a:ext cx="6488430" cy="2965450"/>
            <a:chOff x="3984895" y="2939200"/>
            <a:chExt cx="6488430" cy="2965450"/>
          </a:xfrm>
        </p:grpSpPr>
        <p:sp>
          <p:nvSpPr>
            <p:cNvPr id="64" name="Google Shape;64;p3"/>
            <p:cNvSpPr/>
            <p:nvPr/>
          </p:nvSpPr>
          <p:spPr>
            <a:xfrm>
              <a:off x="3984895" y="2939200"/>
              <a:ext cx="6488430" cy="2965450"/>
            </a:xfrm>
            <a:custGeom>
              <a:avLst/>
              <a:gdLst/>
              <a:ahLst/>
              <a:cxnLst/>
              <a:rect l="l" t="t" r="r" b="b"/>
              <a:pathLst>
                <a:path w="6488430" h="2965450" extrusionOk="0">
                  <a:moveTo>
                    <a:pt x="3462437" y="2965274"/>
                  </a:moveTo>
                  <a:lnTo>
                    <a:pt x="3410567" y="2965269"/>
                  </a:lnTo>
                  <a:lnTo>
                    <a:pt x="3358707" y="2964837"/>
                  </a:lnTo>
                  <a:lnTo>
                    <a:pt x="3306868" y="2963979"/>
                  </a:lnTo>
                  <a:lnTo>
                    <a:pt x="3255062" y="2962694"/>
                  </a:lnTo>
                  <a:lnTo>
                    <a:pt x="3203301" y="2960984"/>
                  </a:lnTo>
                  <a:lnTo>
                    <a:pt x="3151597" y="2958847"/>
                  </a:lnTo>
                  <a:lnTo>
                    <a:pt x="3099961" y="2956284"/>
                  </a:lnTo>
                  <a:lnTo>
                    <a:pt x="3048407" y="2953296"/>
                  </a:lnTo>
                  <a:lnTo>
                    <a:pt x="2996945" y="2949882"/>
                  </a:lnTo>
                  <a:lnTo>
                    <a:pt x="2945588" y="2946042"/>
                  </a:lnTo>
                  <a:lnTo>
                    <a:pt x="2894348" y="2941776"/>
                  </a:lnTo>
                  <a:lnTo>
                    <a:pt x="2843236" y="2937085"/>
                  </a:lnTo>
                  <a:lnTo>
                    <a:pt x="2792265" y="2931969"/>
                  </a:lnTo>
                  <a:lnTo>
                    <a:pt x="2741447" y="2926428"/>
                  </a:lnTo>
                  <a:lnTo>
                    <a:pt x="2690794" y="2920461"/>
                  </a:lnTo>
                  <a:lnTo>
                    <a:pt x="2640317" y="2914069"/>
                  </a:lnTo>
                  <a:lnTo>
                    <a:pt x="2590028" y="2907253"/>
                  </a:lnTo>
                  <a:lnTo>
                    <a:pt x="2539940" y="2900011"/>
                  </a:lnTo>
                  <a:lnTo>
                    <a:pt x="2490065" y="2892345"/>
                  </a:lnTo>
                  <a:lnTo>
                    <a:pt x="2440413" y="2884254"/>
                  </a:lnTo>
                  <a:lnTo>
                    <a:pt x="2390999" y="2875738"/>
                  </a:lnTo>
                  <a:lnTo>
                    <a:pt x="2341832" y="2866798"/>
                  </a:lnTo>
                  <a:lnTo>
                    <a:pt x="2292926" y="2857434"/>
                  </a:lnTo>
                  <a:lnTo>
                    <a:pt x="2244292" y="2847645"/>
                  </a:lnTo>
                  <a:lnTo>
                    <a:pt x="2195943" y="2837432"/>
                  </a:lnTo>
                  <a:lnTo>
                    <a:pt x="2147890" y="2826796"/>
                  </a:lnTo>
                  <a:lnTo>
                    <a:pt x="2100145" y="2815735"/>
                  </a:lnTo>
                  <a:lnTo>
                    <a:pt x="2052720" y="2804250"/>
                  </a:lnTo>
                  <a:lnTo>
                    <a:pt x="2005627" y="2792342"/>
                  </a:lnTo>
                  <a:lnTo>
                    <a:pt x="1958878" y="2780010"/>
                  </a:lnTo>
                  <a:lnTo>
                    <a:pt x="1912485" y="2767254"/>
                  </a:lnTo>
                  <a:lnTo>
                    <a:pt x="1866461" y="2754075"/>
                  </a:lnTo>
                  <a:lnTo>
                    <a:pt x="1820816" y="2740472"/>
                  </a:lnTo>
                  <a:lnTo>
                    <a:pt x="1775563" y="2726447"/>
                  </a:lnTo>
                  <a:lnTo>
                    <a:pt x="1730714" y="2711998"/>
                  </a:lnTo>
                  <a:lnTo>
                    <a:pt x="1686281" y="2697126"/>
                  </a:lnTo>
                  <a:lnTo>
                    <a:pt x="1642276" y="2681831"/>
                  </a:lnTo>
                  <a:lnTo>
                    <a:pt x="1598711" y="2666113"/>
                  </a:lnTo>
                  <a:lnTo>
                    <a:pt x="1555597" y="2649972"/>
                  </a:lnTo>
                  <a:lnTo>
                    <a:pt x="1512947" y="2633409"/>
                  </a:lnTo>
                  <a:lnTo>
                    <a:pt x="1470773" y="2616423"/>
                  </a:lnTo>
                  <a:lnTo>
                    <a:pt x="1429087" y="2599015"/>
                  </a:lnTo>
                  <a:lnTo>
                    <a:pt x="1387900" y="2581184"/>
                  </a:lnTo>
                  <a:lnTo>
                    <a:pt x="1347224" y="2562932"/>
                  </a:lnTo>
                  <a:lnTo>
                    <a:pt x="0" y="2685913"/>
                  </a:lnTo>
                  <a:lnTo>
                    <a:pt x="666704" y="2103859"/>
                  </a:lnTo>
                  <a:lnTo>
                    <a:pt x="637594" y="2072249"/>
                  </a:lnTo>
                  <a:lnTo>
                    <a:pt x="610118" y="2040471"/>
                  </a:lnTo>
                  <a:lnTo>
                    <a:pt x="584269" y="2008539"/>
                  </a:lnTo>
                  <a:lnTo>
                    <a:pt x="560038" y="1976464"/>
                  </a:lnTo>
                  <a:lnTo>
                    <a:pt x="537418" y="1944258"/>
                  </a:lnTo>
                  <a:lnTo>
                    <a:pt x="516401" y="1911932"/>
                  </a:lnTo>
                  <a:lnTo>
                    <a:pt x="479148" y="1846971"/>
                  </a:lnTo>
                  <a:lnTo>
                    <a:pt x="448215" y="1781674"/>
                  </a:lnTo>
                  <a:lnTo>
                    <a:pt x="423543" y="1716137"/>
                  </a:lnTo>
                  <a:lnTo>
                    <a:pt x="405068" y="1650455"/>
                  </a:lnTo>
                  <a:lnTo>
                    <a:pt x="392731" y="1584723"/>
                  </a:lnTo>
                  <a:lnTo>
                    <a:pt x="386469" y="1519034"/>
                  </a:lnTo>
                  <a:lnTo>
                    <a:pt x="385598" y="1486236"/>
                  </a:lnTo>
                  <a:lnTo>
                    <a:pt x="386222" y="1453485"/>
                  </a:lnTo>
                  <a:lnTo>
                    <a:pt x="391927" y="1388170"/>
                  </a:lnTo>
                  <a:lnTo>
                    <a:pt x="403523" y="1323183"/>
                  </a:lnTo>
                  <a:lnTo>
                    <a:pt x="420949" y="1258619"/>
                  </a:lnTo>
                  <a:lnTo>
                    <a:pt x="444144" y="1194574"/>
                  </a:lnTo>
                  <a:lnTo>
                    <a:pt x="473045" y="1131141"/>
                  </a:lnTo>
                  <a:lnTo>
                    <a:pt x="507592" y="1068417"/>
                  </a:lnTo>
                  <a:lnTo>
                    <a:pt x="547723" y="1006495"/>
                  </a:lnTo>
                  <a:lnTo>
                    <a:pt x="593377" y="945470"/>
                  </a:lnTo>
                  <a:lnTo>
                    <a:pt x="618255" y="915324"/>
                  </a:lnTo>
                  <a:lnTo>
                    <a:pt x="644492" y="885438"/>
                  </a:lnTo>
                  <a:lnTo>
                    <a:pt x="672078" y="855823"/>
                  </a:lnTo>
                  <a:lnTo>
                    <a:pt x="701006" y="826492"/>
                  </a:lnTo>
                  <a:lnTo>
                    <a:pt x="731269" y="797457"/>
                  </a:lnTo>
                  <a:lnTo>
                    <a:pt x="762859" y="768728"/>
                  </a:lnTo>
                  <a:lnTo>
                    <a:pt x="795768" y="740319"/>
                  </a:lnTo>
                  <a:lnTo>
                    <a:pt x="829989" y="712241"/>
                  </a:lnTo>
                  <a:lnTo>
                    <a:pt x="865513" y="684505"/>
                  </a:lnTo>
                  <a:lnTo>
                    <a:pt x="902334" y="657125"/>
                  </a:lnTo>
                  <a:lnTo>
                    <a:pt x="940443" y="630111"/>
                  </a:lnTo>
                  <a:lnTo>
                    <a:pt x="979834" y="603475"/>
                  </a:lnTo>
                  <a:lnTo>
                    <a:pt x="1020497" y="577229"/>
                  </a:lnTo>
                  <a:lnTo>
                    <a:pt x="1062425" y="551386"/>
                  </a:lnTo>
                  <a:lnTo>
                    <a:pt x="1105612" y="525956"/>
                  </a:lnTo>
                  <a:lnTo>
                    <a:pt x="1150049" y="500952"/>
                  </a:lnTo>
                  <a:lnTo>
                    <a:pt x="1195728" y="476386"/>
                  </a:lnTo>
                  <a:lnTo>
                    <a:pt x="1242641" y="452270"/>
                  </a:lnTo>
                  <a:lnTo>
                    <a:pt x="1290782" y="428614"/>
                  </a:lnTo>
                  <a:lnTo>
                    <a:pt x="1340142" y="405432"/>
                  </a:lnTo>
                  <a:lnTo>
                    <a:pt x="1390714" y="382735"/>
                  </a:lnTo>
                  <a:lnTo>
                    <a:pt x="1442490" y="360534"/>
                  </a:lnTo>
                  <a:lnTo>
                    <a:pt x="1495463" y="338843"/>
                  </a:lnTo>
                  <a:lnTo>
                    <a:pt x="1549624" y="317672"/>
                  </a:lnTo>
                  <a:lnTo>
                    <a:pt x="1604966" y="297033"/>
                  </a:lnTo>
                  <a:lnTo>
                    <a:pt x="1661481" y="276938"/>
                  </a:lnTo>
                  <a:lnTo>
                    <a:pt x="1719162" y="257400"/>
                  </a:lnTo>
                  <a:lnTo>
                    <a:pt x="1778001" y="238430"/>
                  </a:lnTo>
                  <a:lnTo>
                    <a:pt x="1837991" y="220039"/>
                  </a:lnTo>
                  <a:lnTo>
                    <a:pt x="1899122" y="202240"/>
                  </a:lnTo>
                  <a:lnTo>
                    <a:pt x="1947761" y="188731"/>
                  </a:lnTo>
                  <a:lnTo>
                    <a:pt x="1996710" y="175699"/>
                  </a:lnTo>
                  <a:lnTo>
                    <a:pt x="2045958" y="163145"/>
                  </a:lnTo>
                  <a:lnTo>
                    <a:pt x="2095492" y="151067"/>
                  </a:lnTo>
                  <a:lnTo>
                    <a:pt x="2145301" y="139464"/>
                  </a:lnTo>
                  <a:lnTo>
                    <a:pt x="2195372" y="128334"/>
                  </a:lnTo>
                  <a:lnTo>
                    <a:pt x="2245693" y="117676"/>
                  </a:lnTo>
                  <a:lnTo>
                    <a:pt x="2296252" y="107490"/>
                  </a:lnTo>
                  <a:lnTo>
                    <a:pt x="2347037" y="97773"/>
                  </a:lnTo>
                  <a:lnTo>
                    <a:pt x="2398036" y="88524"/>
                  </a:lnTo>
                  <a:lnTo>
                    <a:pt x="2449236" y="79743"/>
                  </a:lnTo>
                  <a:lnTo>
                    <a:pt x="2500626" y="71427"/>
                  </a:lnTo>
                  <a:lnTo>
                    <a:pt x="2552193" y="63576"/>
                  </a:lnTo>
                  <a:lnTo>
                    <a:pt x="2603925" y="56189"/>
                  </a:lnTo>
                  <a:lnTo>
                    <a:pt x="2655811" y="49264"/>
                  </a:lnTo>
                  <a:lnTo>
                    <a:pt x="2707837" y="42800"/>
                  </a:lnTo>
                  <a:lnTo>
                    <a:pt x="2759992" y="36795"/>
                  </a:lnTo>
                  <a:lnTo>
                    <a:pt x="2812264" y="31249"/>
                  </a:lnTo>
                  <a:lnTo>
                    <a:pt x="2864640" y="26160"/>
                  </a:lnTo>
                  <a:lnTo>
                    <a:pt x="2917109" y="21527"/>
                  </a:lnTo>
                  <a:lnTo>
                    <a:pt x="2969658" y="17349"/>
                  </a:lnTo>
                  <a:lnTo>
                    <a:pt x="3022275" y="13624"/>
                  </a:lnTo>
                  <a:lnTo>
                    <a:pt x="3074949" y="10352"/>
                  </a:lnTo>
                  <a:lnTo>
                    <a:pt x="3127666" y="7530"/>
                  </a:lnTo>
                  <a:lnTo>
                    <a:pt x="3180415" y="5158"/>
                  </a:lnTo>
                  <a:lnTo>
                    <a:pt x="3233183" y="3234"/>
                  </a:lnTo>
                  <a:lnTo>
                    <a:pt x="3285960" y="1758"/>
                  </a:lnTo>
                  <a:lnTo>
                    <a:pt x="3338731" y="728"/>
                  </a:lnTo>
                  <a:lnTo>
                    <a:pt x="3391486" y="142"/>
                  </a:lnTo>
                  <a:lnTo>
                    <a:pt x="3444212" y="0"/>
                  </a:lnTo>
                  <a:lnTo>
                    <a:pt x="3496897" y="299"/>
                  </a:lnTo>
                  <a:lnTo>
                    <a:pt x="3549529" y="1040"/>
                  </a:lnTo>
                  <a:lnTo>
                    <a:pt x="3602095" y="2221"/>
                  </a:lnTo>
                  <a:lnTo>
                    <a:pt x="3654585" y="3839"/>
                  </a:lnTo>
                  <a:lnTo>
                    <a:pt x="3706984" y="5895"/>
                  </a:lnTo>
                  <a:lnTo>
                    <a:pt x="3759282" y="8387"/>
                  </a:lnTo>
                  <a:lnTo>
                    <a:pt x="3811467" y="11314"/>
                  </a:lnTo>
                  <a:lnTo>
                    <a:pt x="3863525" y="14674"/>
                  </a:lnTo>
                  <a:lnTo>
                    <a:pt x="3915445" y="18466"/>
                  </a:lnTo>
                  <a:lnTo>
                    <a:pt x="3967216" y="22690"/>
                  </a:lnTo>
                  <a:lnTo>
                    <a:pt x="4018823" y="27342"/>
                  </a:lnTo>
                  <a:lnTo>
                    <a:pt x="4070257" y="32424"/>
                  </a:lnTo>
                  <a:lnTo>
                    <a:pt x="4121504" y="37932"/>
                  </a:lnTo>
                  <a:lnTo>
                    <a:pt x="4172552" y="43866"/>
                  </a:lnTo>
                  <a:lnTo>
                    <a:pt x="4223390" y="50225"/>
                  </a:lnTo>
                  <a:lnTo>
                    <a:pt x="4274004" y="57008"/>
                  </a:lnTo>
                  <a:lnTo>
                    <a:pt x="4324384" y="64212"/>
                  </a:lnTo>
                  <a:lnTo>
                    <a:pt x="4374516" y="71838"/>
                  </a:lnTo>
                  <a:lnTo>
                    <a:pt x="4424389" y="79883"/>
                  </a:lnTo>
                  <a:lnTo>
                    <a:pt x="4473990" y="88347"/>
                  </a:lnTo>
                  <a:lnTo>
                    <a:pt x="4523308" y="97227"/>
                  </a:lnTo>
                  <a:lnTo>
                    <a:pt x="4572331" y="106524"/>
                  </a:lnTo>
                  <a:lnTo>
                    <a:pt x="4621045" y="116235"/>
                  </a:lnTo>
                  <a:lnTo>
                    <a:pt x="4669439" y="126360"/>
                  </a:lnTo>
                  <a:lnTo>
                    <a:pt x="4717502" y="136897"/>
                  </a:lnTo>
                  <a:lnTo>
                    <a:pt x="4765220" y="147845"/>
                  </a:lnTo>
                  <a:lnTo>
                    <a:pt x="4812582" y="159202"/>
                  </a:lnTo>
                  <a:lnTo>
                    <a:pt x="4859575" y="170968"/>
                  </a:lnTo>
                  <a:lnTo>
                    <a:pt x="4906187" y="183141"/>
                  </a:lnTo>
                  <a:lnTo>
                    <a:pt x="4952407" y="195720"/>
                  </a:lnTo>
                  <a:lnTo>
                    <a:pt x="4998222" y="208703"/>
                  </a:lnTo>
                  <a:lnTo>
                    <a:pt x="5043620" y="222090"/>
                  </a:lnTo>
                  <a:lnTo>
                    <a:pt x="5088589" y="235879"/>
                  </a:lnTo>
                  <a:lnTo>
                    <a:pt x="5133117" y="250069"/>
                  </a:lnTo>
                  <a:lnTo>
                    <a:pt x="5177191" y="264659"/>
                  </a:lnTo>
                  <a:lnTo>
                    <a:pt x="5220800" y="279647"/>
                  </a:lnTo>
                  <a:lnTo>
                    <a:pt x="5263931" y="295032"/>
                  </a:lnTo>
                  <a:lnTo>
                    <a:pt x="5306572" y="310813"/>
                  </a:lnTo>
                  <a:lnTo>
                    <a:pt x="5348711" y="326989"/>
                  </a:lnTo>
                  <a:lnTo>
                    <a:pt x="5390337" y="343558"/>
                  </a:lnTo>
                  <a:lnTo>
                    <a:pt x="5431436" y="360519"/>
                  </a:lnTo>
                  <a:lnTo>
                    <a:pt x="5471997" y="377871"/>
                  </a:lnTo>
                  <a:lnTo>
                    <a:pt x="5512007" y="395613"/>
                  </a:lnTo>
                  <a:lnTo>
                    <a:pt x="5551455" y="413743"/>
                  </a:lnTo>
                  <a:lnTo>
                    <a:pt x="5590328" y="432260"/>
                  </a:lnTo>
                  <a:lnTo>
                    <a:pt x="5628614" y="451163"/>
                  </a:lnTo>
                  <a:lnTo>
                    <a:pt x="5666302" y="470451"/>
                  </a:lnTo>
                  <a:lnTo>
                    <a:pt x="5703378" y="490122"/>
                  </a:lnTo>
                  <a:lnTo>
                    <a:pt x="5739831" y="510176"/>
                  </a:lnTo>
                  <a:lnTo>
                    <a:pt x="5775649" y="530610"/>
                  </a:lnTo>
                  <a:lnTo>
                    <a:pt x="5810819" y="551424"/>
                  </a:lnTo>
                  <a:lnTo>
                    <a:pt x="5845330" y="572616"/>
                  </a:lnTo>
                  <a:lnTo>
                    <a:pt x="5879169" y="594185"/>
                  </a:lnTo>
                  <a:lnTo>
                    <a:pt x="5912324" y="616131"/>
                  </a:lnTo>
                  <a:lnTo>
                    <a:pt x="5954567" y="645352"/>
                  </a:lnTo>
                  <a:lnTo>
                    <a:pt x="5995174" y="674907"/>
                  </a:lnTo>
                  <a:lnTo>
                    <a:pt x="6034148" y="704784"/>
                  </a:lnTo>
                  <a:lnTo>
                    <a:pt x="6071492" y="734969"/>
                  </a:lnTo>
                  <a:lnTo>
                    <a:pt x="6107209" y="765448"/>
                  </a:lnTo>
                  <a:lnTo>
                    <a:pt x="6141302" y="796207"/>
                  </a:lnTo>
                  <a:lnTo>
                    <a:pt x="6173776" y="827234"/>
                  </a:lnTo>
                  <a:lnTo>
                    <a:pt x="6204632" y="858514"/>
                  </a:lnTo>
                  <a:lnTo>
                    <a:pt x="6233874" y="890034"/>
                  </a:lnTo>
                  <a:lnTo>
                    <a:pt x="6261505" y="921780"/>
                  </a:lnTo>
                  <a:lnTo>
                    <a:pt x="6287529" y="953739"/>
                  </a:lnTo>
                  <a:lnTo>
                    <a:pt x="6311948" y="985898"/>
                  </a:lnTo>
                  <a:lnTo>
                    <a:pt x="6334766" y="1018242"/>
                  </a:lnTo>
                  <a:lnTo>
                    <a:pt x="6355985" y="1050759"/>
                  </a:lnTo>
                  <a:lnTo>
                    <a:pt x="6375610" y="1083434"/>
                  </a:lnTo>
                  <a:lnTo>
                    <a:pt x="6410086" y="1149207"/>
                  </a:lnTo>
                  <a:lnTo>
                    <a:pt x="6438221" y="1215453"/>
                  </a:lnTo>
                  <a:lnTo>
                    <a:pt x="6460038" y="1282062"/>
                  </a:lnTo>
                  <a:lnTo>
                    <a:pt x="6475564" y="1348928"/>
                  </a:lnTo>
                  <a:lnTo>
                    <a:pt x="6484824" y="1415942"/>
                  </a:lnTo>
                  <a:lnTo>
                    <a:pt x="6487843" y="1482994"/>
                  </a:lnTo>
                  <a:lnTo>
                    <a:pt x="6487020" y="1516502"/>
                  </a:lnTo>
                  <a:lnTo>
                    <a:pt x="6480726" y="1583410"/>
                  </a:lnTo>
                  <a:lnTo>
                    <a:pt x="6468253" y="1650088"/>
                  </a:lnTo>
                  <a:lnTo>
                    <a:pt x="6449628" y="1716425"/>
                  </a:lnTo>
                  <a:lnTo>
                    <a:pt x="6424877" y="1782315"/>
                  </a:lnTo>
                  <a:lnTo>
                    <a:pt x="6394023" y="1847648"/>
                  </a:lnTo>
                  <a:lnTo>
                    <a:pt x="6357094" y="1912317"/>
                  </a:lnTo>
                  <a:lnTo>
                    <a:pt x="6336358" y="1944369"/>
                  </a:lnTo>
                  <a:lnTo>
                    <a:pt x="6314113" y="1976213"/>
                  </a:lnTo>
                  <a:lnTo>
                    <a:pt x="6290362" y="2007838"/>
                  </a:lnTo>
                  <a:lnTo>
                    <a:pt x="6265107" y="2039228"/>
                  </a:lnTo>
                  <a:lnTo>
                    <a:pt x="6238352" y="2070371"/>
                  </a:lnTo>
                  <a:lnTo>
                    <a:pt x="6210100" y="2101254"/>
                  </a:lnTo>
                  <a:lnTo>
                    <a:pt x="6180355" y="2131862"/>
                  </a:lnTo>
                  <a:lnTo>
                    <a:pt x="6149119" y="2162181"/>
                  </a:lnTo>
                  <a:lnTo>
                    <a:pt x="6116395" y="2192200"/>
                  </a:lnTo>
                  <a:lnTo>
                    <a:pt x="6082187" y="2221903"/>
                  </a:lnTo>
                  <a:lnTo>
                    <a:pt x="6046499" y="2251278"/>
                  </a:lnTo>
                  <a:lnTo>
                    <a:pt x="6009332" y="2280310"/>
                  </a:lnTo>
                  <a:lnTo>
                    <a:pt x="5970690" y="2308987"/>
                  </a:lnTo>
                  <a:lnTo>
                    <a:pt x="5930577" y="2337295"/>
                  </a:lnTo>
                  <a:lnTo>
                    <a:pt x="5888995" y="2365220"/>
                  </a:lnTo>
                  <a:lnTo>
                    <a:pt x="5845948" y="2392749"/>
                  </a:lnTo>
                  <a:lnTo>
                    <a:pt x="5801439" y="2419868"/>
                  </a:lnTo>
                  <a:lnTo>
                    <a:pt x="5755471" y="2446563"/>
                  </a:lnTo>
                  <a:lnTo>
                    <a:pt x="5708048" y="2472822"/>
                  </a:lnTo>
                  <a:lnTo>
                    <a:pt x="5659171" y="2498630"/>
                  </a:lnTo>
                  <a:lnTo>
                    <a:pt x="5608845" y="2523975"/>
                  </a:lnTo>
                  <a:lnTo>
                    <a:pt x="5557073" y="2548842"/>
                  </a:lnTo>
                  <a:lnTo>
                    <a:pt x="5503858" y="2573218"/>
                  </a:lnTo>
                  <a:lnTo>
                    <a:pt x="5449203" y="2597089"/>
                  </a:lnTo>
                  <a:lnTo>
                    <a:pt x="5407265" y="2614654"/>
                  </a:lnTo>
                  <a:lnTo>
                    <a:pt x="5364845" y="2631788"/>
                  </a:lnTo>
                  <a:lnTo>
                    <a:pt x="5321956" y="2648492"/>
                  </a:lnTo>
                  <a:lnTo>
                    <a:pt x="5278609" y="2664766"/>
                  </a:lnTo>
                  <a:lnTo>
                    <a:pt x="5234816" y="2680609"/>
                  </a:lnTo>
                  <a:lnTo>
                    <a:pt x="5190590" y="2696023"/>
                  </a:lnTo>
                  <a:lnTo>
                    <a:pt x="5145942" y="2711006"/>
                  </a:lnTo>
                  <a:lnTo>
                    <a:pt x="5100885" y="2725559"/>
                  </a:lnTo>
                  <a:lnTo>
                    <a:pt x="5055429" y="2739683"/>
                  </a:lnTo>
                  <a:lnTo>
                    <a:pt x="5009588" y="2753377"/>
                  </a:lnTo>
                  <a:lnTo>
                    <a:pt x="4963373" y="2766641"/>
                  </a:lnTo>
                  <a:lnTo>
                    <a:pt x="4916796" y="2779475"/>
                  </a:lnTo>
                  <a:lnTo>
                    <a:pt x="4869869" y="2791880"/>
                  </a:lnTo>
                  <a:lnTo>
                    <a:pt x="4822605" y="2803856"/>
                  </a:lnTo>
                  <a:lnTo>
                    <a:pt x="4775014" y="2815403"/>
                  </a:lnTo>
                  <a:lnTo>
                    <a:pt x="4727109" y="2826520"/>
                  </a:lnTo>
                  <a:lnTo>
                    <a:pt x="4678903" y="2837208"/>
                  </a:lnTo>
                  <a:lnTo>
                    <a:pt x="4630406" y="2847468"/>
                  </a:lnTo>
                  <a:lnTo>
                    <a:pt x="4581631" y="2857298"/>
                  </a:lnTo>
                  <a:lnTo>
                    <a:pt x="4532590" y="2866700"/>
                  </a:lnTo>
                  <a:lnTo>
                    <a:pt x="4483294" y="2875673"/>
                  </a:lnTo>
                  <a:lnTo>
                    <a:pt x="4433757" y="2884218"/>
                  </a:lnTo>
                  <a:lnTo>
                    <a:pt x="4383989" y="2892334"/>
                  </a:lnTo>
                  <a:lnTo>
                    <a:pt x="4334003" y="2900022"/>
                  </a:lnTo>
                  <a:lnTo>
                    <a:pt x="4283811" y="2907281"/>
                  </a:lnTo>
                  <a:lnTo>
                    <a:pt x="4233424" y="2914113"/>
                  </a:lnTo>
                  <a:lnTo>
                    <a:pt x="4182855" y="2920516"/>
                  </a:lnTo>
                  <a:lnTo>
                    <a:pt x="4132115" y="2926492"/>
                  </a:lnTo>
                  <a:lnTo>
                    <a:pt x="4081217" y="2932039"/>
                  </a:lnTo>
                  <a:lnTo>
                    <a:pt x="4030173" y="2937159"/>
                  </a:lnTo>
                  <a:lnTo>
                    <a:pt x="3978994" y="2941851"/>
                  </a:lnTo>
                  <a:lnTo>
                    <a:pt x="3927692" y="2946116"/>
                  </a:lnTo>
                  <a:lnTo>
                    <a:pt x="3876280" y="2949953"/>
                  </a:lnTo>
                  <a:lnTo>
                    <a:pt x="3824769" y="2953363"/>
                  </a:lnTo>
                  <a:lnTo>
                    <a:pt x="3773172" y="2956345"/>
                  </a:lnTo>
                  <a:lnTo>
                    <a:pt x="3721499" y="2958901"/>
                  </a:lnTo>
                  <a:lnTo>
                    <a:pt x="3669764" y="2961029"/>
                  </a:lnTo>
                  <a:lnTo>
                    <a:pt x="3617979" y="2962731"/>
                  </a:lnTo>
                  <a:lnTo>
                    <a:pt x="3566154" y="2964005"/>
                  </a:lnTo>
                  <a:lnTo>
                    <a:pt x="3514303" y="2964853"/>
                  </a:lnTo>
                  <a:lnTo>
                    <a:pt x="3462437" y="2965274"/>
                  </a:lnTo>
                  <a:close/>
                </a:path>
              </a:pathLst>
            </a:custGeom>
            <a:solidFill>
              <a:srgbClr val="F2DE4C"/>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3"/>
            <p:cNvSpPr/>
            <p:nvPr/>
          </p:nvSpPr>
          <p:spPr>
            <a:xfrm>
              <a:off x="3984895" y="2939200"/>
              <a:ext cx="6488430" cy="2965450"/>
            </a:xfrm>
            <a:custGeom>
              <a:avLst/>
              <a:gdLst/>
              <a:ahLst/>
              <a:cxnLst/>
              <a:rect l="l" t="t" r="r" b="b"/>
              <a:pathLst>
                <a:path w="6488430" h="2965450" extrusionOk="0">
                  <a:moveTo>
                    <a:pt x="0" y="2685913"/>
                  </a:moveTo>
                  <a:lnTo>
                    <a:pt x="666704" y="2103859"/>
                  </a:lnTo>
                  <a:lnTo>
                    <a:pt x="637594" y="2072249"/>
                  </a:lnTo>
                  <a:lnTo>
                    <a:pt x="610118" y="2040471"/>
                  </a:lnTo>
                  <a:lnTo>
                    <a:pt x="584269" y="2008539"/>
                  </a:lnTo>
                  <a:lnTo>
                    <a:pt x="560038" y="1976464"/>
                  </a:lnTo>
                  <a:lnTo>
                    <a:pt x="537418" y="1944258"/>
                  </a:lnTo>
                  <a:lnTo>
                    <a:pt x="516401" y="1911932"/>
                  </a:lnTo>
                  <a:lnTo>
                    <a:pt x="479148" y="1846971"/>
                  </a:lnTo>
                  <a:lnTo>
                    <a:pt x="448215" y="1781674"/>
                  </a:lnTo>
                  <a:lnTo>
                    <a:pt x="423543" y="1716137"/>
                  </a:lnTo>
                  <a:lnTo>
                    <a:pt x="405068" y="1650455"/>
                  </a:lnTo>
                  <a:lnTo>
                    <a:pt x="392731" y="1584723"/>
                  </a:lnTo>
                  <a:lnTo>
                    <a:pt x="386469" y="1519034"/>
                  </a:lnTo>
                  <a:lnTo>
                    <a:pt x="385598" y="1486236"/>
                  </a:lnTo>
                  <a:lnTo>
                    <a:pt x="386222" y="1453485"/>
                  </a:lnTo>
                  <a:lnTo>
                    <a:pt x="391927" y="1388170"/>
                  </a:lnTo>
                  <a:lnTo>
                    <a:pt x="403523" y="1323183"/>
                  </a:lnTo>
                  <a:lnTo>
                    <a:pt x="420949" y="1258619"/>
                  </a:lnTo>
                  <a:lnTo>
                    <a:pt x="444144" y="1194574"/>
                  </a:lnTo>
                  <a:lnTo>
                    <a:pt x="473045" y="1131141"/>
                  </a:lnTo>
                  <a:lnTo>
                    <a:pt x="507592" y="1068417"/>
                  </a:lnTo>
                  <a:lnTo>
                    <a:pt x="547723" y="1006495"/>
                  </a:lnTo>
                  <a:lnTo>
                    <a:pt x="593377" y="945470"/>
                  </a:lnTo>
                  <a:lnTo>
                    <a:pt x="618255" y="915324"/>
                  </a:lnTo>
                  <a:lnTo>
                    <a:pt x="644492" y="885438"/>
                  </a:lnTo>
                  <a:lnTo>
                    <a:pt x="672078" y="855823"/>
                  </a:lnTo>
                  <a:lnTo>
                    <a:pt x="701006" y="826492"/>
                  </a:lnTo>
                  <a:lnTo>
                    <a:pt x="731269" y="797457"/>
                  </a:lnTo>
                  <a:lnTo>
                    <a:pt x="762859" y="768728"/>
                  </a:lnTo>
                  <a:lnTo>
                    <a:pt x="795768" y="740319"/>
                  </a:lnTo>
                  <a:lnTo>
                    <a:pt x="829989" y="712241"/>
                  </a:lnTo>
                  <a:lnTo>
                    <a:pt x="865513" y="684505"/>
                  </a:lnTo>
                  <a:lnTo>
                    <a:pt x="902334" y="657125"/>
                  </a:lnTo>
                  <a:lnTo>
                    <a:pt x="940443" y="630111"/>
                  </a:lnTo>
                  <a:lnTo>
                    <a:pt x="979834" y="603475"/>
                  </a:lnTo>
                  <a:lnTo>
                    <a:pt x="1020497" y="577229"/>
                  </a:lnTo>
                  <a:lnTo>
                    <a:pt x="1062425" y="551386"/>
                  </a:lnTo>
                  <a:lnTo>
                    <a:pt x="1105612" y="525956"/>
                  </a:lnTo>
                  <a:lnTo>
                    <a:pt x="1150049" y="500952"/>
                  </a:lnTo>
                  <a:lnTo>
                    <a:pt x="1195728" y="476386"/>
                  </a:lnTo>
                  <a:lnTo>
                    <a:pt x="1242641" y="452270"/>
                  </a:lnTo>
                  <a:lnTo>
                    <a:pt x="1290782" y="428614"/>
                  </a:lnTo>
                  <a:lnTo>
                    <a:pt x="1340142" y="405432"/>
                  </a:lnTo>
                  <a:lnTo>
                    <a:pt x="1390714" y="382735"/>
                  </a:lnTo>
                  <a:lnTo>
                    <a:pt x="1442490" y="360534"/>
                  </a:lnTo>
                  <a:lnTo>
                    <a:pt x="1495463" y="338843"/>
                  </a:lnTo>
                  <a:lnTo>
                    <a:pt x="1549624" y="317672"/>
                  </a:lnTo>
                  <a:lnTo>
                    <a:pt x="1604966" y="297033"/>
                  </a:lnTo>
                  <a:lnTo>
                    <a:pt x="1661481" y="276938"/>
                  </a:lnTo>
                  <a:lnTo>
                    <a:pt x="1719162" y="257400"/>
                  </a:lnTo>
                  <a:lnTo>
                    <a:pt x="1778001" y="238430"/>
                  </a:lnTo>
                  <a:lnTo>
                    <a:pt x="1837991" y="220039"/>
                  </a:lnTo>
                  <a:lnTo>
                    <a:pt x="1899122" y="202240"/>
                  </a:lnTo>
                  <a:lnTo>
                    <a:pt x="1947761" y="188731"/>
                  </a:lnTo>
                  <a:lnTo>
                    <a:pt x="1996710" y="175699"/>
                  </a:lnTo>
                  <a:lnTo>
                    <a:pt x="2045958" y="163145"/>
                  </a:lnTo>
                  <a:lnTo>
                    <a:pt x="2095492" y="151067"/>
                  </a:lnTo>
                  <a:lnTo>
                    <a:pt x="2145301" y="139464"/>
                  </a:lnTo>
                  <a:lnTo>
                    <a:pt x="2195372" y="128334"/>
                  </a:lnTo>
                  <a:lnTo>
                    <a:pt x="2245693" y="117676"/>
                  </a:lnTo>
                  <a:lnTo>
                    <a:pt x="2296252" y="107490"/>
                  </a:lnTo>
                  <a:lnTo>
                    <a:pt x="2347037" y="97773"/>
                  </a:lnTo>
                  <a:lnTo>
                    <a:pt x="2398036" y="88524"/>
                  </a:lnTo>
                  <a:lnTo>
                    <a:pt x="2449236" y="79743"/>
                  </a:lnTo>
                  <a:lnTo>
                    <a:pt x="2500626" y="71427"/>
                  </a:lnTo>
                  <a:lnTo>
                    <a:pt x="2552193" y="63576"/>
                  </a:lnTo>
                  <a:lnTo>
                    <a:pt x="2603925" y="56189"/>
                  </a:lnTo>
                  <a:lnTo>
                    <a:pt x="2655811" y="49264"/>
                  </a:lnTo>
                  <a:lnTo>
                    <a:pt x="2707837" y="42800"/>
                  </a:lnTo>
                  <a:lnTo>
                    <a:pt x="2759992" y="36795"/>
                  </a:lnTo>
                  <a:lnTo>
                    <a:pt x="2812264" y="31249"/>
                  </a:lnTo>
                  <a:lnTo>
                    <a:pt x="2864640" y="26160"/>
                  </a:lnTo>
                  <a:lnTo>
                    <a:pt x="2917109" y="21527"/>
                  </a:lnTo>
                  <a:lnTo>
                    <a:pt x="2969658" y="17349"/>
                  </a:lnTo>
                  <a:lnTo>
                    <a:pt x="3022275" y="13624"/>
                  </a:lnTo>
                  <a:lnTo>
                    <a:pt x="3074949" y="10352"/>
                  </a:lnTo>
                  <a:lnTo>
                    <a:pt x="3127666" y="7530"/>
                  </a:lnTo>
                  <a:lnTo>
                    <a:pt x="3180415" y="5158"/>
                  </a:lnTo>
                  <a:lnTo>
                    <a:pt x="3233183" y="3234"/>
                  </a:lnTo>
                  <a:lnTo>
                    <a:pt x="3285960" y="1758"/>
                  </a:lnTo>
                  <a:lnTo>
                    <a:pt x="3338731" y="728"/>
                  </a:lnTo>
                  <a:lnTo>
                    <a:pt x="3391486" y="142"/>
                  </a:lnTo>
                  <a:lnTo>
                    <a:pt x="3444212" y="0"/>
                  </a:lnTo>
                  <a:lnTo>
                    <a:pt x="3496897" y="299"/>
                  </a:lnTo>
                  <a:lnTo>
                    <a:pt x="3549529" y="1040"/>
                  </a:lnTo>
                  <a:lnTo>
                    <a:pt x="3602095" y="2221"/>
                  </a:lnTo>
                  <a:lnTo>
                    <a:pt x="3654585" y="3839"/>
                  </a:lnTo>
                  <a:lnTo>
                    <a:pt x="3706984" y="5895"/>
                  </a:lnTo>
                  <a:lnTo>
                    <a:pt x="3759282" y="8387"/>
                  </a:lnTo>
                  <a:lnTo>
                    <a:pt x="3811467" y="11314"/>
                  </a:lnTo>
                  <a:lnTo>
                    <a:pt x="3863525" y="14674"/>
                  </a:lnTo>
                  <a:lnTo>
                    <a:pt x="3915445" y="18466"/>
                  </a:lnTo>
                  <a:lnTo>
                    <a:pt x="3967216" y="22690"/>
                  </a:lnTo>
                  <a:lnTo>
                    <a:pt x="4018823" y="27342"/>
                  </a:lnTo>
                  <a:lnTo>
                    <a:pt x="4070257" y="32424"/>
                  </a:lnTo>
                  <a:lnTo>
                    <a:pt x="4121504" y="37932"/>
                  </a:lnTo>
                  <a:lnTo>
                    <a:pt x="4172552" y="43866"/>
                  </a:lnTo>
                  <a:lnTo>
                    <a:pt x="4223390" y="50225"/>
                  </a:lnTo>
                  <a:lnTo>
                    <a:pt x="4274004" y="57008"/>
                  </a:lnTo>
                  <a:lnTo>
                    <a:pt x="4324384" y="64212"/>
                  </a:lnTo>
                  <a:lnTo>
                    <a:pt x="4374516" y="71838"/>
                  </a:lnTo>
                  <a:lnTo>
                    <a:pt x="4424389" y="79883"/>
                  </a:lnTo>
                  <a:lnTo>
                    <a:pt x="4473990" y="88347"/>
                  </a:lnTo>
                  <a:lnTo>
                    <a:pt x="4523308" y="97227"/>
                  </a:lnTo>
                  <a:lnTo>
                    <a:pt x="4572331" y="106524"/>
                  </a:lnTo>
                  <a:lnTo>
                    <a:pt x="4621045" y="116235"/>
                  </a:lnTo>
                  <a:lnTo>
                    <a:pt x="4669439" y="126360"/>
                  </a:lnTo>
                  <a:lnTo>
                    <a:pt x="4717502" y="136897"/>
                  </a:lnTo>
                  <a:lnTo>
                    <a:pt x="4765220" y="147845"/>
                  </a:lnTo>
                  <a:lnTo>
                    <a:pt x="4812582" y="159202"/>
                  </a:lnTo>
                  <a:lnTo>
                    <a:pt x="4859575" y="170968"/>
                  </a:lnTo>
                  <a:lnTo>
                    <a:pt x="4906187" y="183141"/>
                  </a:lnTo>
                  <a:lnTo>
                    <a:pt x="4952407" y="195720"/>
                  </a:lnTo>
                  <a:lnTo>
                    <a:pt x="4998222" y="208703"/>
                  </a:lnTo>
                  <a:lnTo>
                    <a:pt x="5043620" y="222090"/>
                  </a:lnTo>
                  <a:lnTo>
                    <a:pt x="5088589" y="235879"/>
                  </a:lnTo>
                  <a:lnTo>
                    <a:pt x="5133117" y="250069"/>
                  </a:lnTo>
                  <a:lnTo>
                    <a:pt x="5177191" y="264659"/>
                  </a:lnTo>
                  <a:lnTo>
                    <a:pt x="5220800" y="279647"/>
                  </a:lnTo>
                  <a:lnTo>
                    <a:pt x="5263931" y="295032"/>
                  </a:lnTo>
                  <a:lnTo>
                    <a:pt x="5306572" y="310813"/>
                  </a:lnTo>
                  <a:lnTo>
                    <a:pt x="5348711" y="326989"/>
                  </a:lnTo>
                  <a:lnTo>
                    <a:pt x="5390337" y="343558"/>
                  </a:lnTo>
                  <a:lnTo>
                    <a:pt x="5431436" y="360519"/>
                  </a:lnTo>
                  <a:lnTo>
                    <a:pt x="5471997" y="377871"/>
                  </a:lnTo>
                  <a:lnTo>
                    <a:pt x="5512007" y="395613"/>
                  </a:lnTo>
                  <a:lnTo>
                    <a:pt x="5551455" y="413743"/>
                  </a:lnTo>
                  <a:lnTo>
                    <a:pt x="5590328" y="432260"/>
                  </a:lnTo>
                  <a:lnTo>
                    <a:pt x="5628614" y="451163"/>
                  </a:lnTo>
                  <a:lnTo>
                    <a:pt x="5666302" y="470451"/>
                  </a:lnTo>
                  <a:lnTo>
                    <a:pt x="5703378" y="490122"/>
                  </a:lnTo>
                  <a:lnTo>
                    <a:pt x="5739831" y="510176"/>
                  </a:lnTo>
                  <a:lnTo>
                    <a:pt x="5775649" y="530610"/>
                  </a:lnTo>
                  <a:lnTo>
                    <a:pt x="5810819" y="551424"/>
                  </a:lnTo>
                  <a:lnTo>
                    <a:pt x="5845330" y="572616"/>
                  </a:lnTo>
                  <a:lnTo>
                    <a:pt x="5879169" y="594185"/>
                  </a:lnTo>
                  <a:lnTo>
                    <a:pt x="5912324" y="616131"/>
                  </a:lnTo>
                  <a:lnTo>
                    <a:pt x="5954567" y="645352"/>
                  </a:lnTo>
                  <a:lnTo>
                    <a:pt x="5995174" y="674907"/>
                  </a:lnTo>
                  <a:lnTo>
                    <a:pt x="6034148" y="704784"/>
                  </a:lnTo>
                  <a:lnTo>
                    <a:pt x="6071492" y="734969"/>
                  </a:lnTo>
                  <a:lnTo>
                    <a:pt x="6107209" y="765448"/>
                  </a:lnTo>
                  <a:lnTo>
                    <a:pt x="6141302" y="796207"/>
                  </a:lnTo>
                  <a:lnTo>
                    <a:pt x="6173776" y="827234"/>
                  </a:lnTo>
                  <a:lnTo>
                    <a:pt x="6204632" y="858514"/>
                  </a:lnTo>
                  <a:lnTo>
                    <a:pt x="6233874" y="890034"/>
                  </a:lnTo>
                  <a:lnTo>
                    <a:pt x="6261505" y="921780"/>
                  </a:lnTo>
                  <a:lnTo>
                    <a:pt x="6287529" y="953739"/>
                  </a:lnTo>
                  <a:lnTo>
                    <a:pt x="6311948" y="985898"/>
                  </a:lnTo>
                  <a:lnTo>
                    <a:pt x="6334766" y="1018242"/>
                  </a:lnTo>
                  <a:lnTo>
                    <a:pt x="6355985" y="1050759"/>
                  </a:lnTo>
                  <a:lnTo>
                    <a:pt x="6375610" y="1083434"/>
                  </a:lnTo>
                  <a:lnTo>
                    <a:pt x="6410086" y="1149207"/>
                  </a:lnTo>
                  <a:lnTo>
                    <a:pt x="6438221" y="1215453"/>
                  </a:lnTo>
                  <a:lnTo>
                    <a:pt x="6460038" y="1282062"/>
                  </a:lnTo>
                  <a:lnTo>
                    <a:pt x="6475564" y="1348928"/>
                  </a:lnTo>
                  <a:lnTo>
                    <a:pt x="6484824" y="1415942"/>
                  </a:lnTo>
                  <a:lnTo>
                    <a:pt x="6487843" y="1482994"/>
                  </a:lnTo>
                  <a:lnTo>
                    <a:pt x="6487020" y="1516502"/>
                  </a:lnTo>
                  <a:lnTo>
                    <a:pt x="6480726" y="1583410"/>
                  </a:lnTo>
                  <a:lnTo>
                    <a:pt x="6468253" y="1650088"/>
                  </a:lnTo>
                  <a:lnTo>
                    <a:pt x="6449628" y="1716425"/>
                  </a:lnTo>
                  <a:lnTo>
                    <a:pt x="6424877" y="1782315"/>
                  </a:lnTo>
                  <a:lnTo>
                    <a:pt x="6394023" y="1847648"/>
                  </a:lnTo>
                  <a:lnTo>
                    <a:pt x="6357094" y="1912317"/>
                  </a:lnTo>
                  <a:lnTo>
                    <a:pt x="6336358" y="1944369"/>
                  </a:lnTo>
                  <a:lnTo>
                    <a:pt x="6314113" y="1976213"/>
                  </a:lnTo>
                  <a:lnTo>
                    <a:pt x="6290362" y="2007838"/>
                  </a:lnTo>
                  <a:lnTo>
                    <a:pt x="6265107" y="2039228"/>
                  </a:lnTo>
                  <a:lnTo>
                    <a:pt x="6238352" y="2070371"/>
                  </a:lnTo>
                  <a:lnTo>
                    <a:pt x="6210100" y="2101254"/>
                  </a:lnTo>
                  <a:lnTo>
                    <a:pt x="6180355" y="2131862"/>
                  </a:lnTo>
                  <a:lnTo>
                    <a:pt x="6149119" y="2162181"/>
                  </a:lnTo>
                  <a:lnTo>
                    <a:pt x="6116395" y="2192200"/>
                  </a:lnTo>
                  <a:lnTo>
                    <a:pt x="6082187" y="2221903"/>
                  </a:lnTo>
                  <a:lnTo>
                    <a:pt x="6046499" y="2251278"/>
                  </a:lnTo>
                  <a:lnTo>
                    <a:pt x="6009332" y="2280310"/>
                  </a:lnTo>
                  <a:lnTo>
                    <a:pt x="5970690" y="2308987"/>
                  </a:lnTo>
                  <a:lnTo>
                    <a:pt x="5930577" y="2337295"/>
                  </a:lnTo>
                  <a:lnTo>
                    <a:pt x="5888995" y="2365220"/>
                  </a:lnTo>
                  <a:lnTo>
                    <a:pt x="5845948" y="2392749"/>
                  </a:lnTo>
                  <a:lnTo>
                    <a:pt x="5801439" y="2419868"/>
                  </a:lnTo>
                  <a:lnTo>
                    <a:pt x="5755471" y="2446563"/>
                  </a:lnTo>
                  <a:lnTo>
                    <a:pt x="5708048" y="2472822"/>
                  </a:lnTo>
                  <a:lnTo>
                    <a:pt x="5659171" y="2498630"/>
                  </a:lnTo>
                  <a:lnTo>
                    <a:pt x="5608845" y="2523975"/>
                  </a:lnTo>
                  <a:lnTo>
                    <a:pt x="5557073" y="2548842"/>
                  </a:lnTo>
                  <a:lnTo>
                    <a:pt x="5503858" y="2573218"/>
                  </a:lnTo>
                  <a:lnTo>
                    <a:pt x="5449203" y="2597089"/>
                  </a:lnTo>
                  <a:lnTo>
                    <a:pt x="5407265" y="2614654"/>
                  </a:lnTo>
                  <a:lnTo>
                    <a:pt x="5364845" y="2631788"/>
                  </a:lnTo>
                  <a:lnTo>
                    <a:pt x="5321956" y="2648492"/>
                  </a:lnTo>
                  <a:lnTo>
                    <a:pt x="5278609" y="2664766"/>
                  </a:lnTo>
                  <a:lnTo>
                    <a:pt x="5234816" y="2680609"/>
                  </a:lnTo>
                  <a:lnTo>
                    <a:pt x="5190590" y="2696023"/>
                  </a:lnTo>
                  <a:lnTo>
                    <a:pt x="5145942" y="2711006"/>
                  </a:lnTo>
                  <a:lnTo>
                    <a:pt x="5100885" y="2725559"/>
                  </a:lnTo>
                  <a:lnTo>
                    <a:pt x="5055429" y="2739683"/>
                  </a:lnTo>
                  <a:lnTo>
                    <a:pt x="5009588" y="2753377"/>
                  </a:lnTo>
                  <a:lnTo>
                    <a:pt x="4963373" y="2766641"/>
                  </a:lnTo>
                  <a:lnTo>
                    <a:pt x="4916796" y="2779475"/>
                  </a:lnTo>
                  <a:lnTo>
                    <a:pt x="4869869" y="2791880"/>
                  </a:lnTo>
                  <a:lnTo>
                    <a:pt x="4822605" y="2803856"/>
                  </a:lnTo>
                  <a:lnTo>
                    <a:pt x="4775014" y="2815403"/>
                  </a:lnTo>
                  <a:lnTo>
                    <a:pt x="4727109" y="2826520"/>
                  </a:lnTo>
                  <a:lnTo>
                    <a:pt x="4678903" y="2837208"/>
                  </a:lnTo>
                  <a:lnTo>
                    <a:pt x="4630406" y="2847468"/>
                  </a:lnTo>
                  <a:lnTo>
                    <a:pt x="4581631" y="2857298"/>
                  </a:lnTo>
                  <a:lnTo>
                    <a:pt x="4532590" y="2866700"/>
                  </a:lnTo>
                  <a:lnTo>
                    <a:pt x="4483294" y="2875673"/>
                  </a:lnTo>
                  <a:lnTo>
                    <a:pt x="4433757" y="2884218"/>
                  </a:lnTo>
                  <a:lnTo>
                    <a:pt x="4383989" y="2892334"/>
                  </a:lnTo>
                  <a:lnTo>
                    <a:pt x="4334003" y="2900022"/>
                  </a:lnTo>
                  <a:lnTo>
                    <a:pt x="4283811" y="2907281"/>
                  </a:lnTo>
                  <a:lnTo>
                    <a:pt x="4233424" y="2914113"/>
                  </a:lnTo>
                  <a:lnTo>
                    <a:pt x="4182855" y="2920516"/>
                  </a:lnTo>
                  <a:lnTo>
                    <a:pt x="4132115" y="2926492"/>
                  </a:lnTo>
                  <a:lnTo>
                    <a:pt x="4081217" y="2932039"/>
                  </a:lnTo>
                  <a:lnTo>
                    <a:pt x="4030173" y="2937159"/>
                  </a:lnTo>
                  <a:lnTo>
                    <a:pt x="3978994" y="2941851"/>
                  </a:lnTo>
                  <a:lnTo>
                    <a:pt x="3927692" y="2946116"/>
                  </a:lnTo>
                  <a:lnTo>
                    <a:pt x="3876280" y="2949953"/>
                  </a:lnTo>
                  <a:lnTo>
                    <a:pt x="3824769" y="2953363"/>
                  </a:lnTo>
                  <a:lnTo>
                    <a:pt x="3773172" y="2956345"/>
                  </a:lnTo>
                  <a:lnTo>
                    <a:pt x="3721499" y="2958901"/>
                  </a:lnTo>
                  <a:lnTo>
                    <a:pt x="3669764" y="2961029"/>
                  </a:lnTo>
                  <a:lnTo>
                    <a:pt x="3617979" y="2962731"/>
                  </a:lnTo>
                  <a:lnTo>
                    <a:pt x="3566154" y="2964005"/>
                  </a:lnTo>
                  <a:lnTo>
                    <a:pt x="3514303" y="2964853"/>
                  </a:lnTo>
                  <a:lnTo>
                    <a:pt x="3462437" y="2965274"/>
                  </a:lnTo>
                  <a:lnTo>
                    <a:pt x="3410567" y="2965269"/>
                  </a:lnTo>
                  <a:lnTo>
                    <a:pt x="3358707" y="2964837"/>
                  </a:lnTo>
                  <a:lnTo>
                    <a:pt x="3306868" y="2963979"/>
                  </a:lnTo>
                  <a:lnTo>
                    <a:pt x="3255062" y="2962694"/>
                  </a:lnTo>
                  <a:lnTo>
                    <a:pt x="3203301" y="2960984"/>
                  </a:lnTo>
                  <a:lnTo>
                    <a:pt x="3151597" y="2958847"/>
                  </a:lnTo>
                  <a:lnTo>
                    <a:pt x="3099961" y="2956284"/>
                  </a:lnTo>
                  <a:lnTo>
                    <a:pt x="3048407" y="2953296"/>
                  </a:lnTo>
                  <a:lnTo>
                    <a:pt x="2996945" y="2949882"/>
                  </a:lnTo>
                  <a:lnTo>
                    <a:pt x="2945588" y="2946042"/>
                  </a:lnTo>
                  <a:lnTo>
                    <a:pt x="2894348" y="2941776"/>
                  </a:lnTo>
                  <a:lnTo>
                    <a:pt x="2843236" y="2937085"/>
                  </a:lnTo>
                  <a:lnTo>
                    <a:pt x="2792265" y="2931969"/>
                  </a:lnTo>
                  <a:lnTo>
                    <a:pt x="2741447" y="2926428"/>
                  </a:lnTo>
                  <a:lnTo>
                    <a:pt x="2690794" y="2920461"/>
                  </a:lnTo>
                  <a:lnTo>
                    <a:pt x="2640317" y="2914069"/>
                  </a:lnTo>
                  <a:lnTo>
                    <a:pt x="2590028" y="2907253"/>
                  </a:lnTo>
                  <a:lnTo>
                    <a:pt x="2539940" y="2900011"/>
                  </a:lnTo>
                  <a:lnTo>
                    <a:pt x="2490065" y="2892345"/>
                  </a:lnTo>
                  <a:lnTo>
                    <a:pt x="2440413" y="2884254"/>
                  </a:lnTo>
                  <a:lnTo>
                    <a:pt x="2390999" y="2875738"/>
                  </a:lnTo>
                  <a:lnTo>
                    <a:pt x="2341832" y="2866798"/>
                  </a:lnTo>
                  <a:lnTo>
                    <a:pt x="2292926" y="2857434"/>
                  </a:lnTo>
                  <a:lnTo>
                    <a:pt x="2244292" y="2847645"/>
                  </a:lnTo>
                  <a:lnTo>
                    <a:pt x="2195943" y="2837432"/>
                  </a:lnTo>
                  <a:lnTo>
                    <a:pt x="2147890" y="2826796"/>
                  </a:lnTo>
                  <a:lnTo>
                    <a:pt x="2100145" y="2815735"/>
                  </a:lnTo>
                  <a:lnTo>
                    <a:pt x="2052720" y="2804250"/>
                  </a:lnTo>
                  <a:lnTo>
                    <a:pt x="2005627" y="2792342"/>
                  </a:lnTo>
                  <a:lnTo>
                    <a:pt x="1958878" y="2780010"/>
                  </a:lnTo>
                  <a:lnTo>
                    <a:pt x="1912485" y="2767254"/>
                  </a:lnTo>
                  <a:lnTo>
                    <a:pt x="1866461" y="2754075"/>
                  </a:lnTo>
                  <a:lnTo>
                    <a:pt x="1820816" y="2740472"/>
                  </a:lnTo>
                  <a:lnTo>
                    <a:pt x="1775563" y="2726447"/>
                  </a:lnTo>
                  <a:lnTo>
                    <a:pt x="1730714" y="2711998"/>
                  </a:lnTo>
                  <a:lnTo>
                    <a:pt x="1686281" y="2697126"/>
                  </a:lnTo>
                  <a:lnTo>
                    <a:pt x="1642276" y="2681831"/>
                  </a:lnTo>
                  <a:lnTo>
                    <a:pt x="1598711" y="2666113"/>
                  </a:lnTo>
                  <a:lnTo>
                    <a:pt x="1555597" y="2649972"/>
                  </a:lnTo>
                  <a:lnTo>
                    <a:pt x="1512947" y="2633409"/>
                  </a:lnTo>
                  <a:lnTo>
                    <a:pt x="1470773" y="2616423"/>
                  </a:lnTo>
                  <a:lnTo>
                    <a:pt x="1429087" y="2599015"/>
                  </a:lnTo>
                  <a:lnTo>
                    <a:pt x="1387900" y="2581184"/>
                  </a:lnTo>
                  <a:lnTo>
                    <a:pt x="1347224" y="2562932"/>
                  </a:lnTo>
                  <a:lnTo>
                    <a:pt x="0" y="2685913"/>
                  </a:lnTo>
                  <a:close/>
                </a:path>
              </a:pathLst>
            </a:custGeom>
            <a:solidFill>
              <a:srgbClr val="FFD966"/>
            </a:solid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6" name="Google Shape;66;p3"/>
          <p:cNvSpPr txBox="1"/>
          <p:nvPr/>
        </p:nvSpPr>
        <p:spPr>
          <a:xfrm>
            <a:off x="5337549" y="3433293"/>
            <a:ext cx="4131300" cy="1853700"/>
          </a:xfrm>
          <a:prstGeom prst="rect">
            <a:avLst/>
          </a:prstGeom>
          <a:solidFill>
            <a:srgbClr val="FFD966"/>
          </a:solidFill>
          <a:ln>
            <a:noFill/>
          </a:ln>
        </p:spPr>
        <p:txBody>
          <a:bodyPr spcFirstLastPara="1" wrap="square" lIns="0" tIns="10775" rIns="0" bIns="0" anchor="t" anchorCtr="0">
            <a:spAutoFit/>
          </a:bodyPr>
          <a:lstStyle/>
          <a:p>
            <a:pPr marL="12700" marR="5080" lvl="0" indent="0" algn="l" rtl="0">
              <a:lnSpc>
                <a:spcPct val="100699"/>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We are fully committed to supporting every child to flourish and progress at Kinsale Infant School, including those with Special Educational Needs and Disabilities. We work closely with families and professionals to ensure our children are well supported to learn and develop.</a:t>
            </a:r>
            <a:endParaRPr sz="1700" b="0" i="0" u="none" strike="noStrike" cap="none">
              <a:solidFill>
                <a:srgbClr val="000000"/>
              </a:solidFill>
              <a:latin typeface="Arial"/>
              <a:ea typeface="Arial"/>
              <a:cs typeface="Arial"/>
              <a:sym typeface="Arial"/>
            </a:endParaRPr>
          </a:p>
        </p:txBody>
      </p:sp>
      <p:pic>
        <p:nvPicPr>
          <p:cNvPr id="67" name="Google Shape;67;p3"/>
          <p:cNvPicPr preferRelativeResize="0"/>
          <p:nvPr/>
        </p:nvPicPr>
        <p:blipFill rotWithShape="1">
          <a:blip r:embed="rId3">
            <a:alphaModFix/>
          </a:blip>
          <a:srcRect/>
          <a:stretch/>
        </p:blipFill>
        <p:spPr>
          <a:xfrm>
            <a:off x="1159222" y="3051553"/>
            <a:ext cx="2358600" cy="2720576"/>
          </a:xfrm>
          <a:prstGeom prst="rect">
            <a:avLst/>
          </a:prstGeom>
          <a:noFill/>
          <a:ln>
            <a:noFill/>
          </a:ln>
        </p:spPr>
      </p:pic>
      <p:pic>
        <p:nvPicPr>
          <p:cNvPr id="68" name="Google Shape;68;p3"/>
          <p:cNvPicPr preferRelativeResize="0"/>
          <p:nvPr/>
        </p:nvPicPr>
        <p:blipFill rotWithShape="1">
          <a:blip r:embed="rId4">
            <a:alphaModFix/>
          </a:blip>
          <a:srcRect/>
          <a:stretch/>
        </p:blipFill>
        <p:spPr>
          <a:xfrm>
            <a:off x="424212" y="235677"/>
            <a:ext cx="4159490" cy="134454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4"/>
          <p:cNvSpPr txBox="1">
            <a:spLocks noGrp="1"/>
          </p:cNvSpPr>
          <p:nvPr>
            <p:ph type="title"/>
          </p:nvPr>
        </p:nvSpPr>
        <p:spPr>
          <a:xfrm>
            <a:off x="2411767" y="1728926"/>
            <a:ext cx="7735500" cy="451500"/>
          </a:xfrm>
          <a:prstGeom prst="rect">
            <a:avLst/>
          </a:prstGeom>
          <a:noFill/>
          <a:ln>
            <a:noFill/>
          </a:ln>
        </p:spPr>
        <p:txBody>
          <a:bodyPr spcFirstLastPara="1" wrap="square" lIns="0" tIns="12700" rIns="0" bIns="0" anchor="t" anchorCtr="0">
            <a:spAutoFit/>
          </a:bodyPr>
          <a:lstStyle/>
          <a:p>
            <a:pPr marL="12700" lvl="0" indent="0" algn="ctr" rtl="0">
              <a:lnSpc>
                <a:spcPct val="100000"/>
              </a:lnSpc>
              <a:spcBef>
                <a:spcPts val="0"/>
              </a:spcBef>
              <a:spcAft>
                <a:spcPts val="0"/>
              </a:spcAft>
              <a:buSzPts val="1400"/>
              <a:buNone/>
            </a:pPr>
            <a:r>
              <a:rPr lang="en-US" sz="2850"/>
              <a:t>What is an SEN Information Report?</a:t>
            </a:r>
            <a:endParaRPr sz="2850"/>
          </a:p>
        </p:txBody>
      </p:sp>
      <p:sp>
        <p:nvSpPr>
          <p:cNvPr id="74" name="Google Shape;74;p4"/>
          <p:cNvSpPr txBox="1"/>
          <p:nvPr/>
        </p:nvSpPr>
        <p:spPr>
          <a:xfrm>
            <a:off x="702120" y="2340704"/>
            <a:ext cx="10758805" cy="3311525"/>
          </a:xfrm>
          <a:prstGeom prst="rect">
            <a:avLst/>
          </a:prstGeom>
          <a:noFill/>
          <a:ln>
            <a:noFill/>
          </a:ln>
        </p:spPr>
        <p:txBody>
          <a:bodyPr spcFirstLastPara="1" wrap="square" lIns="0" tIns="79375" rIns="0" bIns="0" anchor="t" anchorCtr="0">
            <a:spAutoFit/>
          </a:bodyPr>
          <a:lstStyle/>
          <a:p>
            <a:pPr marL="294640" marR="5080" lvl="0" indent="-282575" algn="l" rtl="0">
              <a:lnSpc>
                <a:spcPct val="80000"/>
              </a:lnSpc>
              <a:spcBef>
                <a:spcPts val="0"/>
              </a:spcBef>
              <a:spcAft>
                <a:spcPts val="0"/>
              </a:spcAft>
              <a:buClr>
                <a:srgbClr val="000000"/>
              </a:buClr>
              <a:buSzPts val="1200"/>
              <a:buFont typeface="Helvetica Neue"/>
              <a:buChar char="•"/>
            </a:pPr>
            <a:r>
              <a:rPr lang="en-US" sz="2200" b="0" i="0" u="none" strike="noStrike" cap="none">
                <a:solidFill>
                  <a:srgbClr val="000000"/>
                </a:solidFill>
                <a:latin typeface="Arial"/>
                <a:ea typeface="Arial"/>
                <a:cs typeface="Arial"/>
                <a:sym typeface="Arial"/>
              </a:rPr>
              <a:t>This report is written to help children and their families to understand the provision we offer to those with Special Educational Needs or disabilities (SEND).</a:t>
            </a:r>
            <a:endParaRPr sz="2200" b="0" i="0" u="none" strike="noStrike" cap="none">
              <a:solidFill>
                <a:srgbClr val="000000"/>
              </a:solidFill>
              <a:latin typeface="Arial"/>
              <a:ea typeface="Arial"/>
              <a:cs typeface="Arial"/>
              <a:sym typeface="Arial"/>
            </a:endParaRPr>
          </a:p>
          <a:p>
            <a:pPr marL="294005" marR="0" lvl="0" indent="-281305" algn="l" rtl="0">
              <a:lnSpc>
                <a:spcPct val="100000"/>
              </a:lnSpc>
              <a:spcBef>
                <a:spcPts val="1585"/>
              </a:spcBef>
              <a:spcAft>
                <a:spcPts val="0"/>
              </a:spcAft>
              <a:buClr>
                <a:srgbClr val="000000"/>
              </a:buClr>
              <a:buSzPts val="1200"/>
              <a:buFont typeface="Helvetica Neue"/>
              <a:buChar char="•"/>
            </a:pPr>
            <a:r>
              <a:rPr lang="en-US" sz="2200" b="0" i="0" u="none" strike="noStrike" cap="none">
                <a:solidFill>
                  <a:srgbClr val="000000"/>
                </a:solidFill>
                <a:latin typeface="Arial"/>
                <a:ea typeface="Arial"/>
                <a:cs typeface="Arial"/>
                <a:sym typeface="Arial"/>
              </a:rPr>
              <a:t>We have a legal requirement to share this information with you.</a:t>
            </a:r>
            <a:endParaRPr sz="2200" b="0" i="0" u="none" strike="noStrike" cap="none">
              <a:solidFill>
                <a:srgbClr val="000000"/>
              </a:solidFill>
              <a:latin typeface="Arial"/>
              <a:ea typeface="Arial"/>
              <a:cs typeface="Arial"/>
              <a:sym typeface="Arial"/>
            </a:endParaRPr>
          </a:p>
          <a:p>
            <a:pPr marL="294005" marR="0" lvl="0" indent="-281305" algn="l" rtl="0">
              <a:lnSpc>
                <a:spcPct val="100000"/>
              </a:lnSpc>
              <a:spcBef>
                <a:spcPts val="1585"/>
              </a:spcBef>
              <a:spcAft>
                <a:spcPts val="0"/>
              </a:spcAft>
              <a:buClr>
                <a:srgbClr val="000000"/>
              </a:buClr>
              <a:buSzPts val="1200"/>
              <a:buFont typeface="Helvetica Neue"/>
              <a:buChar char="•"/>
            </a:pPr>
            <a:r>
              <a:rPr lang="en-US" sz="2200" b="0" i="0" u="none" strike="noStrike" cap="none">
                <a:solidFill>
                  <a:srgbClr val="000000"/>
                </a:solidFill>
                <a:latin typeface="Arial"/>
                <a:ea typeface="Arial"/>
                <a:cs typeface="Arial"/>
                <a:sym typeface="Arial"/>
              </a:rPr>
              <a:t>We review this information annually and publish a new report.</a:t>
            </a:r>
            <a:endParaRPr sz="2200" b="0" i="0" u="none" strike="noStrike" cap="none">
              <a:solidFill>
                <a:srgbClr val="000000"/>
              </a:solidFill>
              <a:latin typeface="Arial"/>
              <a:ea typeface="Arial"/>
              <a:cs typeface="Arial"/>
              <a:sym typeface="Arial"/>
            </a:endParaRPr>
          </a:p>
          <a:p>
            <a:pPr marL="294005" marR="0" lvl="0" indent="-281305" algn="l" rtl="0">
              <a:lnSpc>
                <a:spcPct val="100000"/>
              </a:lnSpc>
              <a:spcBef>
                <a:spcPts val="1585"/>
              </a:spcBef>
              <a:spcAft>
                <a:spcPts val="0"/>
              </a:spcAft>
              <a:buClr>
                <a:srgbClr val="000000"/>
              </a:buClr>
              <a:buSzPts val="1200"/>
              <a:buFont typeface="Helvetica Neue"/>
              <a:buChar char="•"/>
            </a:pPr>
            <a:r>
              <a:rPr lang="en-US" sz="2200" b="0" i="0" u="none" strike="noStrike" cap="none">
                <a:solidFill>
                  <a:srgbClr val="000000"/>
                </a:solidFill>
                <a:latin typeface="Arial"/>
                <a:ea typeface="Arial"/>
                <a:cs typeface="Arial"/>
                <a:sym typeface="Arial"/>
              </a:rPr>
              <a:t>Our legal requirements are set out in the </a:t>
            </a:r>
            <a:r>
              <a:rPr lang="en-US" sz="2200" b="0" i="0" u="sng" strike="noStrike" cap="none">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SEN Code of Practice</a:t>
            </a:r>
            <a:r>
              <a:rPr lang="en-US" sz="2200" b="0" i="0" u="none" strike="noStrike" cap="none">
                <a:solidFill>
                  <a:srgbClr val="000000"/>
                </a:solidFill>
                <a:latin typeface="Arial"/>
                <a:ea typeface="Arial"/>
                <a:cs typeface="Arial"/>
                <a:sym typeface="Arial"/>
              </a:rPr>
              <a:t>.</a:t>
            </a:r>
            <a:endParaRPr sz="2200" b="0" i="0" u="none" strike="noStrike" cap="none">
              <a:solidFill>
                <a:srgbClr val="000000"/>
              </a:solidFill>
              <a:latin typeface="Arial"/>
              <a:ea typeface="Arial"/>
              <a:cs typeface="Arial"/>
              <a:sym typeface="Arial"/>
            </a:endParaRPr>
          </a:p>
          <a:p>
            <a:pPr marL="294640" marR="260984" lvl="0" indent="-282575" algn="l" rtl="0">
              <a:lnSpc>
                <a:spcPct val="80000"/>
              </a:lnSpc>
              <a:spcBef>
                <a:spcPts val="2110"/>
              </a:spcBef>
              <a:spcAft>
                <a:spcPts val="0"/>
              </a:spcAft>
              <a:buClr>
                <a:srgbClr val="000000"/>
              </a:buClr>
              <a:buSzPts val="1200"/>
              <a:buFont typeface="Helvetica Neue"/>
              <a:buChar char="•"/>
            </a:pPr>
            <a:r>
              <a:rPr lang="en-US" sz="2200" b="0" i="0" u="none" strike="noStrike" cap="none">
                <a:solidFill>
                  <a:srgbClr val="000000"/>
                </a:solidFill>
                <a:latin typeface="Arial"/>
                <a:ea typeface="Arial"/>
                <a:cs typeface="Arial"/>
                <a:sym typeface="Arial"/>
              </a:rPr>
              <a:t>We have worked with families to ensure this information is clear and hope you find the report useful. We would welcome your feedback and suggestions on improving this report next year.</a:t>
            </a:r>
            <a:endParaRPr sz="2200" b="0" i="0" u="none" strike="noStrike" cap="none">
              <a:solidFill>
                <a:srgbClr val="000000"/>
              </a:solidFill>
              <a:latin typeface="Arial"/>
              <a:ea typeface="Arial"/>
              <a:cs typeface="Arial"/>
              <a:sym typeface="Arial"/>
            </a:endParaRPr>
          </a:p>
        </p:txBody>
      </p:sp>
      <p:pic>
        <p:nvPicPr>
          <p:cNvPr id="75" name="Google Shape;75;p4"/>
          <p:cNvPicPr preferRelativeResize="0"/>
          <p:nvPr/>
        </p:nvPicPr>
        <p:blipFill rotWithShape="1">
          <a:blip r:embed="rId4">
            <a:alphaModFix/>
          </a:blip>
          <a:srcRect/>
          <a:stretch/>
        </p:blipFill>
        <p:spPr>
          <a:xfrm>
            <a:off x="332851" y="227412"/>
            <a:ext cx="4157832" cy="134123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5"/>
          <p:cNvSpPr txBox="1">
            <a:spLocks noGrp="1"/>
          </p:cNvSpPr>
          <p:nvPr>
            <p:ph type="title"/>
          </p:nvPr>
        </p:nvSpPr>
        <p:spPr>
          <a:xfrm>
            <a:off x="1194150" y="1665172"/>
            <a:ext cx="9803700" cy="451500"/>
          </a:xfrm>
          <a:prstGeom prst="rect">
            <a:avLst/>
          </a:prstGeom>
          <a:noFill/>
          <a:ln>
            <a:noFill/>
          </a:ln>
        </p:spPr>
        <p:txBody>
          <a:bodyPr spcFirstLastPara="1" wrap="square" lIns="0" tIns="12700" rIns="0" bIns="0" anchor="t" anchorCtr="0">
            <a:spAutoFit/>
          </a:bodyPr>
          <a:lstStyle/>
          <a:p>
            <a:pPr marL="12700" lvl="0" indent="0" algn="ctr" rtl="0">
              <a:lnSpc>
                <a:spcPct val="100000"/>
              </a:lnSpc>
              <a:spcBef>
                <a:spcPts val="0"/>
              </a:spcBef>
              <a:spcAft>
                <a:spcPts val="0"/>
              </a:spcAft>
              <a:buSzPts val="1400"/>
              <a:buNone/>
            </a:pPr>
            <a:r>
              <a:rPr lang="en-US" sz="2850"/>
              <a:t>Areas of SEND at Kinsale Infant School</a:t>
            </a:r>
            <a:endParaRPr sz="2850"/>
          </a:p>
        </p:txBody>
      </p:sp>
      <p:sp>
        <p:nvSpPr>
          <p:cNvPr id="81" name="Google Shape;81;p5"/>
          <p:cNvSpPr txBox="1"/>
          <p:nvPr/>
        </p:nvSpPr>
        <p:spPr>
          <a:xfrm>
            <a:off x="579898" y="2176743"/>
            <a:ext cx="5660400" cy="1339500"/>
          </a:xfrm>
          <a:prstGeom prst="rect">
            <a:avLst/>
          </a:prstGeom>
          <a:noFill/>
          <a:ln>
            <a:noFill/>
          </a:ln>
        </p:spPr>
        <p:txBody>
          <a:bodyPr spcFirstLastPara="1" wrap="square" lIns="0" tIns="22225" rIns="0" bIns="0" anchor="t" anchorCtr="0">
            <a:spAutoFit/>
          </a:bodyPr>
          <a:lstStyle/>
          <a:p>
            <a:pPr marL="12700" marR="137795" lvl="0" indent="0" algn="l" rtl="0">
              <a:lnSpc>
                <a:spcPct val="969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We pride ourselves on providing equal opportunities for all our children, no matter what barriers to learning they may face. We work together with children, families and professionals to ensure our children make good progress and can access and enjoy every aspect of school life.</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19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a:p>
            <a:pPr marL="12700" marR="5080" lvl="0" indent="0" algn="l" rtl="0">
              <a:lnSpc>
                <a:spcPct val="111904"/>
              </a:lnSpc>
              <a:spcBef>
                <a:spcPts val="5"/>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Here are the percentages of </a:t>
            </a:r>
            <a:r>
              <a:rPr lang="en-US" sz="1200" b="1" i="0" u="none" strike="noStrike" cap="none">
                <a:solidFill>
                  <a:srgbClr val="000000"/>
                </a:solidFill>
                <a:latin typeface="Arial"/>
                <a:ea typeface="Arial"/>
                <a:cs typeface="Arial"/>
                <a:sym typeface="Arial"/>
              </a:rPr>
              <a:t>primary </a:t>
            </a:r>
            <a:r>
              <a:rPr lang="en-US" sz="1200" b="0" i="0" u="none" strike="noStrike" cap="none">
                <a:solidFill>
                  <a:srgbClr val="000000"/>
                </a:solidFill>
                <a:latin typeface="Arial"/>
                <a:ea typeface="Arial"/>
                <a:cs typeface="Arial"/>
                <a:sym typeface="Arial"/>
              </a:rPr>
              <a:t>needs for each of the four areas of SEND, as defined by the </a:t>
            </a:r>
            <a:r>
              <a:rPr lang="en-US" sz="1200" b="0" i="0" u="sng" strike="noStrike" cap="none">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SEN</a:t>
            </a:r>
            <a:r>
              <a:rPr lang="en-US" sz="1200" b="0" i="0" u="none" strike="noStrike" cap="none">
                <a:solidFill>
                  <a:srgbClr val="0563C1"/>
                </a:solidFill>
                <a:latin typeface="Arial"/>
                <a:ea typeface="Arial"/>
                <a:cs typeface="Arial"/>
                <a:sym typeface="Arial"/>
              </a:rPr>
              <a:t> </a:t>
            </a:r>
            <a:r>
              <a:rPr lang="en-US" sz="1200" b="0" i="0" u="sng" strike="noStrike" cap="none">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Code of Practice</a:t>
            </a:r>
            <a:r>
              <a:rPr lang="en-US" sz="1200" b="0" i="0" u="none" strike="noStrike" cap="none">
                <a:solidFill>
                  <a:srgbClr val="000000"/>
                </a:solidFill>
                <a:latin typeface="Arial"/>
                <a:ea typeface="Arial"/>
                <a:cs typeface="Arial"/>
                <a:sym typeface="Arial"/>
              </a:rPr>
              <a:t>.</a:t>
            </a:r>
            <a:endParaRPr sz="700" b="0" i="0" u="none" strike="noStrike" cap="none">
              <a:solidFill>
                <a:srgbClr val="000000"/>
              </a:solidFill>
              <a:latin typeface="Arial"/>
              <a:ea typeface="Arial"/>
              <a:cs typeface="Arial"/>
              <a:sym typeface="Arial"/>
            </a:endParaRPr>
          </a:p>
        </p:txBody>
      </p:sp>
      <p:graphicFrame>
        <p:nvGraphicFramePr>
          <p:cNvPr id="82" name="Google Shape;82;p5"/>
          <p:cNvGraphicFramePr/>
          <p:nvPr>
            <p:extLst>
              <p:ext uri="{D42A27DB-BD31-4B8C-83A1-F6EECF244321}">
                <p14:modId xmlns:p14="http://schemas.microsoft.com/office/powerpoint/2010/main" val="2341905568"/>
              </p:ext>
            </p:extLst>
          </p:nvPr>
        </p:nvGraphicFramePr>
        <p:xfrm>
          <a:off x="579898" y="3673779"/>
          <a:ext cx="5459450" cy="2335535"/>
        </p:xfrm>
        <a:graphic>
          <a:graphicData uri="http://schemas.openxmlformats.org/drawingml/2006/table">
            <a:tbl>
              <a:tblPr firstRow="1" bandRow="1">
                <a:noFill/>
                <a:tableStyleId>{22EF4062-E866-47AB-9C3F-39B09FF8A9D1}</a:tableStyleId>
              </a:tblPr>
              <a:tblGrid>
                <a:gridCol w="2729725">
                  <a:extLst>
                    <a:ext uri="{9D8B030D-6E8A-4147-A177-3AD203B41FA5}">
                      <a16:colId xmlns:a16="http://schemas.microsoft.com/office/drawing/2014/main" val="20000"/>
                    </a:ext>
                  </a:extLst>
                </a:gridCol>
                <a:gridCol w="2729725">
                  <a:extLst>
                    <a:ext uri="{9D8B030D-6E8A-4147-A177-3AD203B41FA5}">
                      <a16:colId xmlns:a16="http://schemas.microsoft.com/office/drawing/2014/main" val="20001"/>
                    </a:ext>
                  </a:extLst>
                </a:gridCol>
              </a:tblGrid>
              <a:tr h="426075">
                <a:tc>
                  <a:txBody>
                    <a:bodyPr/>
                    <a:lstStyle/>
                    <a:p>
                      <a:pPr marL="85725" marR="0" lvl="0" indent="0" algn="l" rtl="0">
                        <a:lnSpc>
                          <a:spcPct val="100000"/>
                        </a:lnSpc>
                        <a:spcBef>
                          <a:spcPts val="0"/>
                        </a:spcBef>
                        <a:spcAft>
                          <a:spcPts val="0"/>
                        </a:spcAft>
                        <a:buClr>
                          <a:srgbClr val="000000"/>
                        </a:buClr>
                        <a:buSzPts val="1400"/>
                        <a:buFont typeface="Arial"/>
                        <a:buNone/>
                      </a:pPr>
                      <a:r>
                        <a:rPr lang="en-US" sz="1400" b="1" u="none" strike="noStrike" cap="none">
                          <a:latin typeface="Arial"/>
                          <a:ea typeface="Arial"/>
                          <a:cs typeface="Arial"/>
                          <a:sym typeface="Arial"/>
                        </a:rPr>
                        <a:t>Area of Need</a:t>
                      </a:r>
                      <a:endParaRPr sz="1400" u="none" strike="noStrike" cap="none">
                        <a:latin typeface="Arial"/>
                        <a:ea typeface="Arial"/>
                        <a:cs typeface="Arial"/>
                        <a:sym typeface="Arial"/>
                      </a:endParaRPr>
                    </a:p>
                  </a:txBody>
                  <a:tcPr marL="0" marR="0" marT="7747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8E7BC3"/>
                    </a:solidFill>
                  </a:tcPr>
                </a:tc>
                <a:tc>
                  <a:txBody>
                    <a:bodyPr/>
                    <a:lstStyle/>
                    <a:p>
                      <a:pPr marL="85725" marR="0" lvl="0" indent="0" algn="l" rtl="0">
                        <a:lnSpc>
                          <a:spcPct val="100000"/>
                        </a:lnSpc>
                        <a:spcBef>
                          <a:spcPts val="0"/>
                        </a:spcBef>
                        <a:spcAft>
                          <a:spcPts val="0"/>
                        </a:spcAft>
                        <a:buClr>
                          <a:srgbClr val="000000"/>
                        </a:buClr>
                        <a:buSzPts val="1400"/>
                        <a:buFont typeface="Arial"/>
                        <a:buNone/>
                      </a:pPr>
                      <a:r>
                        <a:rPr lang="en-US" sz="1400" b="1" u="none" strike="noStrike" cap="none">
                          <a:latin typeface="Arial"/>
                          <a:ea typeface="Arial"/>
                          <a:cs typeface="Arial"/>
                          <a:sym typeface="Arial"/>
                        </a:rPr>
                        <a:t>Percentage of pupils on SEND Register in October 2025</a:t>
                      </a:r>
                      <a:endParaRPr sz="1400" u="none" strike="noStrike" cap="none">
                        <a:latin typeface="Arial"/>
                        <a:ea typeface="Arial"/>
                        <a:cs typeface="Arial"/>
                        <a:sym typeface="Arial"/>
                      </a:endParaRPr>
                    </a:p>
                  </a:txBody>
                  <a:tcPr marL="0" marR="0" marT="7747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8E7BC3"/>
                    </a:solidFill>
                  </a:tcPr>
                </a:tc>
                <a:extLst>
                  <a:ext uri="{0D108BD9-81ED-4DB2-BD59-A6C34878D82A}">
                    <a16:rowId xmlns:a16="http://schemas.microsoft.com/office/drawing/2014/main" val="10000"/>
                  </a:ext>
                </a:extLst>
              </a:tr>
              <a:tr h="410850">
                <a:tc>
                  <a:txBody>
                    <a:bodyPr/>
                    <a:lstStyle/>
                    <a:p>
                      <a:pPr marL="435609" marR="0" lvl="0" indent="0" algn="l" rtl="0">
                        <a:lnSpc>
                          <a:spcPct val="100000"/>
                        </a:lnSpc>
                        <a:spcBef>
                          <a:spcPts val="0"/>
                        </a:spcBef>
                        <a:spcAft>
                          <a:spcPts val="0"/>
                        </a:spcAft>
                        <a:buClr>
                          <a:srgbClr val="000000"/>
                        </a:buClr>
                        <a:buSzPts val="1400"/>
                        <a:buFont typeface="Arial"/>
                        <a:buNone/>
                      </a:pPr>
                      <a:r>
                        <a:rPr lang="en-US" sz="1400" u="none" strike="noStrike" cap="none">
                          <a:solidFill>
                            <a:srgbClr val="E06666"/>
                          </a:solidFill>
                          <a:latin typeface="Arial"/>
                          <a:ea typeface="Arial"/>
                          <a:cs typeface="Arial"/>
                          <a:sym typeface="Arial"/>
                        </a:rPr>
                        <a:t>Communication &amp; Interaction (inc. Speech &amp; Language)</a:t>
                      </a:r>
                      <a:endParaRPr sz="1400" u="none" strike="noStrike" cap="none">
                        <a:solidFill>
                          <a:srgbClr val="E06666"/>
                        </a:solidFill>
                        <a:latin typeface="Arial"/>
                        <a:ea typeface="Arial"/>
                        <a:cs typeface="Arial"/>
                        <a:sym typeface="Arial"/>
                      </a:endParaRPr>
                    </a:p>
                  </a:txBody>
                  <a:tcPr marL="0" marR="0" marT="781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latin typeface="Arial"/>
                          <a:ea typeface="Arial"/>
                          <a:cs typeface="Arial"/>
                          <a:sym typeface="Arial"/>
                        </a:rPr>
                        <a:t>66% </a:t>
                      </a:r>
                      <a:endParaRPr sz="1500" u="none" strike="noStrike" cap="none" dirty="0">
                        <a:latin typeface="Arial"/>
                        <a:ea typeface="Arial"/>
                        <a:cs typeface="Arial"/>
                        <a:sym typeface="Arial"/>
                      </a:endParaRPr>
                    </a:p>
                  </a:txBody>
                  <a:tcPr marL="0" marR="0" marT="781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41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3C78D8"/>
                          </a:solidFill>
                          <a:latin typeface="Arial"/>
                          <a:ea typeface="Arial"/>
                          <a:cs typeface="Arial"/>
                          <a:sym typeface="Arial"/>
                        </a:rPr>
                        <a:t>Cognition and Learning</a:t>
                      </a:r>
                      <a:endParaRPr sz="1400" u="none" strike="noStrike" cap="none">
                        <a:solidFill>
                          <a:srgbClr val="3C78D8"/>
                        </a:solidFill>
                        <a:latin typeface="Arial"/>
                        <a:ea typeface="Arial"/>
                        <a:cs typeface="Arial"/>
                        <a:sym typeface="Arial"/>
                      </a:endParaRPr>
                    </a:p>
                  </a:txBody>
                  <a:tcPr marL="0" marR="0" marT="781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latin typeface="Arial"/>
                          <a:ea typeface="Arial"/>
                          <a:cs typeface="Arial"/>
                          <a:sym typeface="Arial"/>
                        </a:rPr>
                        <a:t>19% </a:t>
                      </a:r>
                      <a:endParaRPr sz="1500" u="none" strike="noStrike" cap="none" dirty="0">
                        <a:latin typeface="Arial"/>
                        <a:ea typeface="Arial"/>
                        <a:cs typeface="Arial"/>
                        <a:sym typeface="Arial"/>
                      </a:endParaRPr>
                    </a:p>
                  </a:txBody>
                  <a:tcPr marL="0" marR="0" marT="781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41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6AA84F"/>
                          </a:solidFill>
                          <a:latin typeface="Arial"/>
                          <a:ea typeface="Arial"/>
                          <a:cs typeface="Arial"/>
                          <a:sym typeface="Arial"/>
                        </a:rPr>
                        <a:t>Social, Emotional and Mental Health</a:t>
                      </a:r>
                      <a:endParaRPr sz="1400" u="none" strike="noStrike" cap="none">
                        <a:solidFill>
                          <a:srgbClr val="6AA84F"/>
                        </a:solidFill>
                        <a:latin typeface="Arial"/>
                        <a:ea typeface="Arial"/>
                        <a:cs typeface="Arial"/>
                        <a:sym typeface="Arial"/>
                      </a:endParaRPr>
                    </a:p>
                  </a:txBody>
                  <a:tcPr marL="0" marR="0" marT="781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latin typeface="Arial"/>
                          <a:ea typeface="Arial"/>
                          <a:cs typeface="Arial"/>
                          <a:sym typeface="Arial"/>
                        </a:rPr>
                        <a:t>24.24% </a:t>
                      </a:r>
                      <a:endParaRPr sz="1500" u="none" strike="noStrike" cap="none" dirty="0">
                        <a:latin typeface="Arial"/>
                        <a:ea typeface="Arial"/>
                        <a:cs typeface="Arial"/>
                        <a:sym typeface="Arial"/>
                      </a:endParaRPr>
                    </a:p>
                  </a:txBody>
                  <a:tcPr marL="0" marR="0" marT="781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4108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solidFill>
                            <a:srgbClr val="A64D79"/>
                          </a:solidFill>
                          <a:latin typeface="Arial"/>
                          <a:ea typeface="Arial"/>
                          <a:cs typeface="Arial"/>
                          <a:sym typeface="Arial"/>
                        </a:rPr>
                        <a:t>Physical and Sensory</a:t>
                      </a:r>
                      <a:endParaRPr sz="1400" u="none" strike="noStrike" cap="none">
                        <a:solidFill>
                          <a:srgbClr val="A64D79"/>
                        </a:solidFill>
                        <a:latin typeface="Arial"/>
                        <a:ea typeface="Arial"/>
                        <a:cs typeface="Arial"/>
                        <a:sym typeface="Arial"/>
                      </a:endParaRPr>
                    </a:p>
                  </a:txBody>
                  <a:tcPr marL="0" marR="0" marT="781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dirty="0">
                          <a:latin typeface="Arial"/>
                          <a:ea typeface="Arial"/>
                          <a:cs typeface="Arial"/>
                          <a:sym typeface="Arial"/>
                        </a:rPr>
                        <a:t>6% </a:t>
                      </a:r>
                      <a:endParaRPr sz="1500" u="none" strike="noStrike" cap="none" dirty="0">
                        <a:latin typeface="Arial"/>
                        <a:ea typeface="Arial"/>
                        <a:cs typeface="Arial"/>
                        <a:sym typeface="Arial"/>
                      </a:endParaRPr>
                    </a:p>
                  </a:txBody>
                  <a:tcPr marL="0" marR="0" marT="781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83" name="Google Shape;83;p5"/>
          <p:cNvSpPr txBox="1"/>
          <p:nvPr/>
        </p:nvSpPr>
        <p:spPr>
          <a:xfrm>
            <a:off x="6240298" y="2158209"/>
            <a:ext cx="5376600" cy="4063800"/>
          </a:xfrm>
          <a:prstGeom prst="rect">
            <a:avLst/>
          </a:prstGeom>
          <a:noFill/>
          <a:ln w="9525"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We provide for all kinds of SEND included within the broad areas of need, which are outlined in the SEND Code of Practice:</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E06666"/>
                </a:solidFill>
                <a:latin typeface="Arial"/>
                <a:ea typeface="Arial"/>
                <a:cs typeface="Arial"/>
                <a:sym typeface="Arial"/>
              </a:rPr>
              <a:t>Communication and Interaction: This area of need includes children with Autism and those with Speech Language and Communication Needs. </a:t>
            </a:r>
            <a:endParaRPr sz="1400" b="0" i="0" u="none" strike="noStrike" cap="none">
              <a:solidFill>
                <a:srgbClr val="E0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3C78D8"/>
                </a:solidFill>
                <a:latin typeface="Arial"/>
                <a:ea typeface="Arial"/>
                <a:cs typeface="Arial"/>
                <a:sym typeface="Arial"/>
              </a:rPr>
              <a:t>Cognition and Learning: This includes children with Specific Learning Difficulties, Moderate Learning Difficulties, Severe Learning Difficulties and Profound, Multiple Learning Difficulties.</a:t>
            </a:r>
            <a:endParaRPr sz="1400" b="0" i="0" u="none" strike="noStrike" cap="none">
              <a:solidFill>
                <a:srgbClr val="3C78D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3C78D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6AA84F"/>
                </a:solidFill>
                <a:latin typeface="Arial"/>
                <a:ea typeface="Arial"/>
                <a:cs typeface="Arial"/>
                <a:sym typeface="Arial"/>
              </a:rPr>
              <a:t>Social, Emotional and Mental Health Difficulties: This includes any pupils who have an emotional, social or mental health need that is impacting on their ability to learn. </a:t>
            </a:r>
            <a:r>
              <a:rPr lang="en-US" sz="1400" b="0" i="0" u="none" strike="noStrike" cap="none">
                <a:solidFill>
                  <a:srgbClr val="3C78D8"/>
                </a:solidFill>
                <a:latin typeface="Arial"/>
                <a:ea typeface="Arial"/>
                <a:cs typeface="Arial"/>
                <a:sym typeface="Arial"/>
              </a:rPr>
              <a:t> </a:t>
            </a:r>
            <a:endParaRPr sz="1400" b="0" i="0" u="none" strike="noStrike" cap="none">
              <a:solidFill>
                <a:srgbClr val="3C78D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3C78D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A64D79"/>
                </a:solidFill>
                <a:latin typeface="Arial"/>
                <a:ea typeface="Arial"/>
                <a:cs typeface="Arial"/>
                <a:sym typeface="Arial"/>
              </a:rPr>
              <a:t>Sensory and/or Physical Difficulties: This area includes children with hearing impairment, visual impairment, multisensory impairment and physical difficulties. </a:t>
            </a:r>
            <a:endParaRPr sz="1400" b="0" i="0" u="none" strike="noStrike" cap="none">
              <a:solidFill>
                <a:srgbClr val="A64D79"/>
              </a:solidFill>
              <a:latin typeface="Arial"/>
              <a:ea typeface="Arial"/>
              <a:cs typeface="Arial"/>
              <a:sym typeface="Arial"/>
            </a:endParaRPr>
          </a:p>
        </p:txBody>
      </p:sp>
      <p:pic>
        <p:nvPicPr>
          <p:cNvPr id="84" name="Google Shape;84;p5"/>
          <p:cNvPicPr preferRelativeResize="0"/>
          <p:nvPr/>
        </p:nvPicPr>
        <p:blipFill rotWithShape="1">
          <a:blip r:embed="rId4">
            <a:alphaModFix/>
          </a:blip>
          <a:srcRect/>
          <a:stretch/>
        </p:blipFill>
        <p:spPr>
          <a:xfrm>
            <a:off x="288463" y="237124"/>
            <a:ext cx="4157832" cy="134123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6"/>
          <p:cNvSpPr txBox="1">
            <a:spLocks noGrp="1"/>
          </p:cNvSpPr>
          <p:nvPr>
            <p:ph type="title"/>
          </p:nvPr>
        </p:nvSpPr>
        <p:spPr>
          <a:xfrm>
            <a:off x="1016027" y="1446692"/>
            <a:ext cx="10146600" cy="1380881"/>
          </a:xfrm>
          <a:prstGeom prst="rect">
            <a:avLst/>
          </a:prstGeom>
          <a:noFill/>
          <a:ln>
            <a:noFill/>
          </a:ln>
        </p:spPr>
        <p:txBody>
          <a:bodyPr spcFirstLastPara="1" wrap="square" lIns="0" tIns="67300" rIns="0" bIns="0" anchor="t" anchorCtr="0">
            <a:spAutoFit/>
          </a:bodyPr>
          <a:lstStyle/>
          <a:p>
            <a:pPr marL="3503295" marR="5080" lvl="0" indent="-3491228" algn="ctr" rtl="0">
              <a:lnSpc>
                <a:spcPct val="108125"/>
              </a:lnSpc>
              <a:spcBef>
                <a:spcPts val="0"/>
              </a:spcBef>
              <a:spcAft>
                <a:spcPts val="0"/>
              </a:spcAft>
              <a:buSzPts val="1400"/>
              <a:buNone/>
            </a:pPr>
            <a:endParaRPr sz="2200"/>
          </a:p>
          <a:p>
            <a:pPr marL="3503295" marR="5080" lvl="0" indent="-3491229" algn="l" rtl="0">
              <a:lnSpc>
                <a:spcPct val="108124"/>
              </a:lnSpc>
              <a:spcBef>
                <a:spcPts val="0"/>
              </a:spcBef>
              <a:spcAft>
                <a:spcPts val="0"/>
              </a:spcAft>
              <a:buSzPts val="1400"/>
              <a:buNone/>
            </a:pPr>
            <a:r>
              <a:rPr lang="en-US" sz="2850" u="sng"/>
              <a:t>What to do if you have concerns that your child may have SEN.</a:t>
            </a:r>
            <a:endParaRPr sz="2850" u="sng"/>
          </a:p>
        </p:txBody>
      </p:sp>
      <p:sp>
        <p:nvSpPr>
          <p:cNvPr id="90" name="Google Shape;90;p6"/>
          <p:cNvSpPr txBox="1"/>
          <p:nvPr/>
        </p:nvSpPr>
        <p:spPr>
          <a:xfrm>
            <a:off x="578875" y="3030464"/>
            <a:ext cx="10171500" cy="2360400"/>
          </a:xfrm>
          <a:prstGeom prst="rect">
            <a:avLst/>
          </a:prstGeom>
          <a:noFill/>
          <a:ln>
            <a:noFill/>
          </a:ln>
        </p:spPr>
        <p:txBody>
          <a:bodyPr spcFirstLastPara="1" wrap="square" lIns="0" tIns="86350" rIns="0" bIns="0" anchor="t" anchorCtr="0">
            <a:spAutoFit/>
          </a:bodyPr>
          <a:lstStyle/>
          <a:p>
            <a:pPr marL="12700" marR="5080" lvl="0" indent="0" algn="l" rtl="0">
              <a:lnSpc>
                <a:spcPct val="96000"/>
              </a:lnSpc>
              <a:spcBef>
                <a:spcPts val="0"/>
              </a:spcBef>
              <a:spcAft>
                <a:spcPts val="0"/>
              </a:spcAft>
              <a:buClr>
                <a:srgbClr val="000000"/>
              </a:buClr>
              <a:buSzPts val="1900"/>
              <a:buFont typeface="Arial"/>
              <a:buNone/>
            </a:pPr>
            <a:r>
              <a:rPr lang="en-US" sz="1900" b="0" i="0" u="none" strike="noStrike" cap="none">
                <a:solidFill>
                  <a:srgbClr val="000000"/>
                </a:solidFill>
                <a:latin typeface="Arial"/>
                <a:ea typeface="Arial"/>
                <a:cs typeface="Arial"/>
                <a:sym typeface="Arial"/>
              </a:rPr>
              <a:t>Your child’s class teachers always welcome open and supportive conversations about your child’s progress in any area of school life. They should be your first point of contact as they will know your child best. They are available at the end of the school day for short conversations or to arrange a longer meeting. You can also contact them through the School Office: </a:t>
            </a:r>
            <a:r>
              <a:rPr lang="en-US" sz="1900" b="0" i="0" u="sng" strike="noStrike" cap="none">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office@kinsaleinfant.co.uk</a:t>
            </a:r>
            <a:r>
              <a:rPr lang="en-US" sz="1900" b="0" i="0" u="none" strike="noStrike" cap="none">
                <a:solidFill>
                  <a:srgbClr val="000000"/>
                </a:solidFill>
                <a:latin typeface="Arial"/>
                <a:ea typeface="Arial"/>
                <a:cs typeface="Arial"/>
                <a:sym typeface="Arial"/>
              </a:rPr>
              <a:t>.</a:t>
            </a:r>
            <a:endParaRPr sz="1900" b="0" i="0" u="none" strike="noStrike" cap="none">
              <a:solidFill>
                <a:srgbClr val="000000"/>
              </a:solidFill>
              <a:latin typeface="Arial"/>
              <a:ea typeface="Arial"/>
              <a:cs typeface="Arial"/>
              <a:sym typeface="Arial"/>
            </a:endParaRPr>
          </a:p>
          <a:p>
            <a:pPr marL="12700" marR="103504" lvl="0" indent="0" algn="l" rtl="0">
              <a:lnSpc>
                <a:spcPct val="96000"/>
              </a:lnSpc>
              <a:spcBef>
                <a:spcPts val="2400"/>
              </a:spcBef>
              <a:spcAft>
                <a:spcPts val="0"/>
              </a:spcAft>
              <a:buClr>
                <a:srgbClr val="000000"/>
              </a:buClr>
              <a:buSzPts val="1900"/>
              <a:buFont typeface="Arial"/>
              <a:buNone/>
            </a:pPr>
            <a:r>
              <a:rPr lang="en-US" sz="1900" b="0" i="0" u="none" strike="noStrike" cap="none">
                <a:solidFill>
                  <a:srgbClr val="000000"/>
                </a:solidFill>
                <a:latin typeface="Arial"/>
                <a:ea typeface="Arial"/>
                <a:cs typeface="Arial"/>
                <a:sym typeface="Arial"/>
              </a:rPr>
              <a:t>Our SENCO, Mrs Waters, also welcomes communication with families and can be contacted via email on </a:t>
            </a:r>
            <a:r>
              <a:rPr lang="en-US" sz="1900" b="0" i="0" u="sng" strike="noStrike" cap="none">
                <a:solidFill>
                  <a:srgbClr val="0563C1"/>
                </a:solidFill>
                <a:latin typeface="Arial"/>
                <a:ea typeface="Arial"/>
                <a:cs typeface="Arial"/>
                <a:sym typeface="Arial"/>
                <a:hlinkClick r:id="rId4">
                  <a:extLst>
                    <a:ext uri="{A12FA001-AC4F-418D-AE19-62706E023703}">
                      <ahyp:hlinkClr xmlns:ahyp="http://schemas.microsoft.com/office/drawing/2018/hyperlinkcolor" val="tx"/>
                    </a:ext>
                  </a:extLst>
                </a:hlinkClick>
              </a:rPr>
              <a:t>senco@kinsaleinfant.co.uk</a:t>
            </a:r>
            <a:r>
              <a:rPr lang="en-US" sz="1900" b="0" i="0" u="none" strike="noStrike" cap="none">
                <a:solidFill>
                  <a:srgbClr val="0563C1"/>
                </a:solidFill>
                <a:latin typeface="Arial"/>
                <a:ea typeface="Arial"/>
                <a:cs typeface="Arial"/>
                <a:sym typeface="Arial"/>
              </a:rPr>
              <a:t> </a:t>
            </a:r>
            <a:r>
              <a:rPr lang="en-US" sz="1900" b="0" i="0" u="none" strike="noStrike" cap="none">
                <a:solidFill>
                  <a:srgbClr val="000000"/>
                </a:solidFill>
                <a:latin typeface="Arial"/>
                <a:ea typeface="Arial"/>
                <a:cs typeface="Arial"/>
                <a:sym typeface="Arial"/>
              </a:rPr>
              <a:t>or by telephone on 01603 </a:t>
            </a:r>
            <a:r>
              <a:rPr lang="en-US" sz="1900"/>
              <a:t>405227</a:t>
            </a:r>
            <a:r>
              <a:rPr lang="en-US" sz="1900" b="0" i="0" u="none" strike="noStrike" cap="none">
                <a:solidFill>
                  <a:srgbClr val="000000"/>
                </a:solidFill>
                <a:latin typeface="Arial"/>
                <a:ea typeface="Arial"/>
                <a:cs typeface="Arial"/>
                <a:sym typeface="Arial"/>
              </a:rPr>
              <a:t> on Wednesday’s. </a:t>
            </a:r>
            <a:endParaRPr sz="1900" b="0" i="0" u="none" strike="noStrike" cap="none">
              <a:solidFill>
                <a:srgbClr val="000000"/>
              </a:solidFill>
              <a:latin typeface="Arial"/>
              <a:ea typeface="Arial"/>
              <a:cs typeface="Arial"/>
              <a:sym typeface="Arial"/>
            </a:endParaRPr>
          </a:p>
        </p:txBody>
      </p:sp>
      <p:pic>
        <p:nvPicPr>
          <p:cNvPr id="91" name="Google Shape;91;p6"/>
          <p:cNvPicPr preferRelativeResize="0"/>
          <p:nvPr/>
        </p:nvPicPr>
        <p:blipFill rotWithShape="1">
          <a:blip r:embed="rId5">
            <a:alphaModFix/>
          </a:blip>
          <a:srcRect/>
          <a:stretch/>
        </p:blipFill>
        <p:spPr>
          <a:xfrm>
            <a:off x="350606" y="246001"/>
            <a:ext cx="4157832" cy="134123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7"/>
          <p:cNvSpPr txBox="1">
            <a:spLocks noGrp="1"/>
          </p:cNvSpPr>
          <p:nvPr>
            <p:ph type="title"/>
          </p:nvPr>
        </p:nvSpPr>
        <p:spPr>
          <a:xfrm>
            <a:off x="524774" y="1732678"/>
            <a:ext cx="10930800" cy="398299"/>
          </a:xfrm>
          <a:prstGeom prst="rect">
            <a:avLst/>
          </a:prstGeom>
          <a:noFill/>
          <a:ln>
            <a:noFill/>
          </a:ln>
        </p:spPr>
        <p:txBody>
          <a:bodyPr spcFirstLastPara="1" wrap="square" lIns="0" tIns="46975" rIns="0" bIns="0" anchor="t" anchorCtr="0">
            <a:spAutoFit/>
          </a:bodyPr>
          <a:lstStyle/>
          <a:p>
            <a:pPr marL="0" marR="5080" lvl="0" indent="0" algn="l" rtl="0">
              <a:lnSpc>
                <a:spcPct val="113666"/>
              </a:lnSpc>
              <a:spcBef>
                <a:spcPts val="0"/>
              </a:spcBef>
              <a:spcAft>
                <a:spcPts val="0"/>
              </a:spcAft>
              <a:buSzPts val="1400"/>
              <a:buNone/>
            </a:pPr>
            <a:r>
              <a:rPr lang="en-US" sz="2000" u="sng"/>
              <a:t>How do we identify children with SEN and ensure they make progress?</a:t>
            </a:r>
            <a:endParaRPr sz="2000" u="sng"/>
          </a:p>
        </p:txBody>
      </p:sp>
      <p:sp>
        <p:nvSpPr>
          <p:cNvPr id="97" name="Google Shape;97;p7"/>
          <p:cNvSpPr txBox="1"/>
          <p:nvPr/>
        </p:nvSpPr>
        <p:spPr>
          <a:xfrm>
            <a:off x="315200" y="2240100"/>
            <a:ext cx="11140374" cy="2953294"/>
          </a:xfrm>
          <a:prstGeom prst="rect">
            <a:avLst/>
          </a:prstGeom>
          <a:noFill/>
          <a:ln>
            <a:noFill/>
          </a:ln>
        </p:spPr>
        <p:txBody>
          <a:bodyPr spcFirstLastPara="1" wrap="square" lIns="0" tIns="94600" rIns="0" bIns="0" anchor="t" anchorCtr="0">
            <a:spAutoFit/>
          </a:bodyPr>
          <a:lstStyle/>
          <a:p>
            <a:pPr marL="12700" marR="471169" lvl="0" indent="0" algn="l" rtl="0">
              <a:lnSpc>
                <a:spcPct val="7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At Kinsale Infant we follow the Graduated Approach of Assess, Plan, Do, Review (APDR) to identify potential SEN and to track children’s progress towards their targets.</a:t>
            </a:r>
            <a:endParaRPr sz="1600" b="0" i="0" u="none" strike="noStrike" cap="none">
              <a:solidFill>
                <a:srgbClr val="000000"/>
              </a:solidFill>
              <a:latin typeface="Arial"/>
              <a:ea typeface="Arial"/>
              <a:cs typeface="Arial"/>
              <a:sym typeface="Arial"/>
            </a:endParaRPr>
          </a:p>
          <a:p>
            <a:pPr marL="12700" marR="0" lvl="0" indent="0" algn="l" rtl="0">
              <a:lnSpc>
                <a:spcPct val="101944"/>
              </a:lnSpc>
              <a:spcBef>
                <a:spcPts val="355"/>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We use various methods of assessment including, but not limited to: staff knowledge,</a:t>
            </a:r>
            <a:endParaRPr sz="1600" b="0" i="0" u="none" strike="noStrike" cap="none">
              <a:solidFill>
                <a:srgbClr val="000000"/>
              </a:solidFill>
              <a:latin typeface="Arial"/>
              <a:ea typeface="Arial"/>
              <a:cs typeface="Arial"/>
              <a:sym typeface="Arial"/>
            </a:endParaRPr>
          </a:p>
          <a:p>
            <a:pPr marL="12700" marR="610870" lvl="0" indent="0" algn="l" rtl="0">
              <a:lnSpc>
                <a:spcPct val="70000"/>
              </a:lnSpc>
              <a:spcBef>
                <a:spcPts val="32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ongoing daily assessment, summative assessments, information from families, reports from external professionals, SENCO monitoring, </a:t>
            </a:r>
            <a:r>
              <a:rPr lang="en-US" sz="1600" b="0" i="0" u="sng" strike="noStrike" cap="none">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INDES</a:t>
            </a:r>
            <a:r>
              <a:rPr lang="en-US" sz="1600" b="0" i="0" u="none" strike="noStrike" cap="none">
                <a:solidFill>
                  <a:srgbClr val="000000"/>
                </a:solidFill>
                <a:latin typeface="Arial"/>
                <a:ea typeface="Arial"/>
                <a:cs typeface="Arial"/>
                <a:sym typeface="Arial"/>
              </a:rPr>
              <a:t>.</a:t>
            </a:r>
            <a:endParaRPr sz="1600" b="0" i="0" u="none" strike="noStrike" cap="none">
              <a:solidFill>
                <a:srgbClr val="000000"/>
              </a:solidFill>
              <a:latin typeface="Arial"/>
              <a:ea typeface="Arial"/>
              <a:cs typeface="Arial"/>
              <a:sym typeface="Arial"/>
            </a:endParaRPr>
          </a:p>
          <a:p>
            <a:pPr marL="12700" marR="0" lvl="0" indent="0" algn="l" rtl="0">
              <a:lnSpc>
                <a:spcPct val="101944"/>
              </a:lnSpc>
              <a:spcBef>
                <a:spcPts val="355"/>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12700" marR="0" lvl="0" indent="0" algn="l" rtl="0">
              <a:lnSpc>
                <a:spcPct val="101944"/>
              </a:lnSpc>
              <a:spcBef>
                <a:spcPts val="355"/>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Once a child is identified has having SEN, we assess their progress towards their individual targets</a:t>
            </a:r>
            <a:endParaRPr sz="1600" b="0" i="0" u="none" strike="noStrike" cap="none">
              <a:solidFill>
                <a:srgbClr val="000000"/>
              </a:solidFill>
              <a:latin typeface="Arial"/>
              <a:ea typeface="Arial"/>
              <a:cs typeface="Arial"/>
              <a:sym typeface="Arial"/>
            </a:endParaRPr>
          </a:p>
          <a:p>
            <a:pPr marL="12700" marR="60325" lvl="0" indent="0" algn="l" rtl="0">
              <a:lnSpc>
                <a:spcPct val="70000"/>
              </a:lnSpc>
              <a:spcBef>
                <a:spcPts val="325"/>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every term where we identify and recognise children’s specific strengths and barriers to learning.</a:t>
            </a:r>
            <a:endParaRPr/>
          </a:p>
          <a:p>
            <a:pPr marL="12700" marR="60325" lvl="0" indent="0" algn="l" rtl="0">
              <a:lnSpc>
                <a:spcPct val="70000"/>
              </a:lnSpc>
              <a:spcBef>
                <a:spcPts val="325"/>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12700" marR="60325" lvl="0" indent="0" algn="l" rtl="0">
              <a:lnSpc>
                <a:spcPct val="70000"/>
              </a:lnSpc>
              <a:spcBef>
                <a:spcPts val="325"/>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We talk about each skill and area of learning with children and agree their strengths and areas for</a:t>
            </a:r>
            <a:endParaRPr sz="1600" b="0" i="0" u="none" strike="noStrike" cap="none">
              <a:solidFill>
                <a:srgbClr val="000000"/>
              </a:solidFill>
              <a:latin typeface="Arial"/>
              <a:ea typeface="Arial"/>
              <a:cs typeface="Arial"/>
              <a:sym typeface="Arial"/>
            </a:endParaRPr>
          </a:p>
          <a:p>
            <a:pPr marL="12700" marR="0" lvl="0" indent="0" algn="l" rtl="0">
              <a:lnSpc>
                <a:spcPct val="83888"/>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development to help us plan for next step, adaptations to the curriculum and specific</a:t>
            </a:r>
            <a:endParaRPr sz="1600" b="0" i="0" u="none" strike="noStrike" cap="none">
              <a:solidFill>
                <a:srgbClr val="000000"/>
              </a:solidFill>
              <a:latin typeface="Arial"/>
              <a:ea typeface="Arial"/>
              <a:cs typeface="Arial"/>
              <a:sym typeface="Arial"/>
            </a:endParaRPr>
          </a:p>
          <a:p>
            <a:pPr marL="12700" marR="559435" lvl="0" indent="0" algn="l" rtl="0">
              <a:lnSpc>
                <a:spcPct val="70000"/>
              </a:lnSpc>
              <a:spcBef>
                <a:spcPts val="325"/>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interventions required. These areas of learning encompass a wide range of skills needed for learning across many different areas and are not limited to curriculum subjects.</a:t>
            </a:r>
            <a:endParaRPr sz="1600" b="0" i="0" u="none" strike="noStrike" cap="none">
              <a:solidFill>
                <a:srgbClr val="000000"/>
              </a:solidFill>
              <a:latin typeface="Arial"/>
              <a:ea typeface="Arial"/>
              <a:cs typeface="Arial"/>
              <a:sym typeface="Arial"/>
            </a:endParaRPr>
          </a:p>
        </p:txBody>
      </p:sp>
      <p:pic>
        <p:nvPicPr>
          <p:cNvPr id="98" name="Google Shape;98;p7"/>
          <p:cNvPicPr preferRelativeResize="0"/>
          <p:nvPr/>
        </p:nvPicPr>
        <p:blipFill rotWithShape="1">
          <a:blip r:embed="rId4">
            <a:alphaModFix/>
          </a:blip>
          <a:srcRect/>
          <a:stretch/>
        </p:blipFill>
        <p:spPr>
          <a:xfrm>
            <a:off x="430505" y="260997"/>
            <a:ext cx="4157832" cy="134123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8"/>
          <p:cNvSpPr txBox="1">
            <a:spLocks noGrp="1"/>
          </p:cNvSpPr>
          <p:nvPr>
            <p:ph type="title"/>
          </p:nvPr>
        </p:nvSpPr>
        <p:spPr>
          <a:xfrm>
            <a:off x="679945" y="1704862"/>
            <a:ext cx="10321758" cy="400356"/>
          </a:xfrm>
          <a:prstGeom prst="rect">
            <a:avLst/>
          </a:prstGeom>
          <a:noFill/>
          <a:ln>
            <a:noFill/>
          </a:ln>
        </p:spPr>
        <p:txBody>
          <a:bodyPr spcFirstLastPara="1" wrap="square" lIns="0" tIns="67300" rIns="0" bIns="0" anchor="t" anchorCtr="0">
            <a:spAutoFit/>
          </a:bodyPr>
          <a:lstStyle/>
          <a:p>
            <a:pPr marL="1478280" marR="5080" lvl="0" indent="-1466215" algn="l" rtl="0">
              <a:lnSpc>
                <a:spcPct val="108124"/>
              </a:lnSpc>
              <a:spcBef>
                <a:spcPts val="0"/>
              </a:spcBef>
              <a:spcAft>
                <a:spcPts val="0"/>
              </a:spcAft>
              <a:buSzPts val="1400"/>
              <a:buNone/>
            </a:pPr>
            <a:r>
              <a:rPr lang="en-US" sz="2000" u="sng"/>
              <a:t>How do we identify children with SEN and ensure they make progress?</a:t>
            </a:r>
            <a:endParaRPr sz="2000" u="sng"/>
          </a:p>
        </p:txBody>
      </p:sp>
      <p:sp>
        <p:nvSpPr>
          <p:cNvPr id="104" name="Google Shape;104;p8"/>
          <p:cNvSpPr txBox="1"/>
          <p:nvPr/>
        </p:nvSpPr>
        <p:spPr>
          <a:xfrm>
            <a:off x="392224" y="2249476"/>
            <a:ext cx="10897200" cy="3795300"/>
          </a:xfrm>
          <a:prstGeom prst="rect">
            <a:avLst/>
          </a:prstGeom>
          <a:noFill/>
          <a:ln>
            <a:noFill/>
          </a:ln>
        </p:spPr>
        <p:txBody>
          <a:bodyPr spcFirstLastPara="1" wrap="square" lIns="0" tIns="45075" rIns="0" bIns="0" anchor="t" anchorCtr="0">
            <a:spAutoFit/>
          </a:bodyPr>
          <a:lstStyle/>
          <a:p>
            <a:pPr marL="12700" marR="279400" lvl="0" indent="-111125" algn="just" rtl="0">
              <a:lnSpc>
                <a:spcPct val="110216"/>
              </a:lnSpc>
              <a:spcBef>
                <a:spcPts val="0"/>
              </a:spcBef>
              <a:spcAft>
                <a:spcPts val="0"/>
              </a:spcAft>
              <a:buClr>
                <a:srgbClr val="000000"/>
              </a:buClr>
              <a:buSzPts val="1750"/>
              <a:buFont typeface="Helvetica Neue"/>
              <a:buChar char="•"/>
            </a:pPr>
            <a:r>
              <a:rPr lang="en-US" sz="1650" b="0" i="0" u="none" strike="noStrike" cap="none">
                <a:solidFill>
                  <a:srgbClr val="000000"/>
                </a:solidFill>
                <a:latin typeface="Arial"/>
                <a:ea typeface="Arial"/>
                <a:cs typeface="Arial"/>
                <a:sym typeface="Arial"/>
              </a:rPr>
              <a:t>There is not one exact process to identify a learning need as each individual learner is unique. Identification begins with observations and discussions by the class teacher, the child’s family and the SENCO. Some of the other methods we use are: in-school diagnostic assessments for reading, Maths, phonics, vocabulary, speech development, and self-esteem.</a:t>
            </a:r>
            <a:endParaRPr sz="1650" b="0" i="0" u="none" strike="noStrike" cap="none">
              <a:solidFill>
                <a:srgbClr val="000000"/>
              </a:solidFill>
              <a:latin typeface="Arial"/>
              <a:ea typeface="Arial"/>
              <a:cs typeface="Arial"/>
              <a:sym typeface="Arial"/>
            </a:endParaRPr>
          </a:p>
          <a:p>
            <a:pPr marL="12700" marR="400050" lvl="0" indent="-98425" algn="just" rtl="0">
              <a:lnSpc>
                <a:spcPct val="110216"/>
              </a:lnSpc>
              <a:spcBef>
                <a:spcPts val="990"/>
              </a:spcBef>
              <a:spcAft>
                <a:spcPts val="0"/>
              </a:spcAft>
              <a:buClr>
                <a:srgbClr val="000000"/>
              </a:buClr>
              <a:buSzPts val="1550"/>
              <a:buFont typeface="Helvetica Neue"/>
              <a:buChar char="•"/>
            </a:pPr>
            <a:r>
              <a:rPr lang="en-US" sz="1650" b="0" i="0" u="none" strike="noStrike" cap="none">
                <a:solidFill>
                  <a:srgbClr val="000000"/>
                </a:solidFill>
                <a:latin typeface="Arial"/>
                <a:ea typeface="Arial"/>
                <a:cs typeface="Arial"/>
                <a:sym typeface="Arial"/>
              </a:rPr>
              <a:t>Professionals we have access to include, but are not exclusive to: speech and language therapists, specialist learning support teachers, Educational Psychologists, family support workers, ASD, SEMH specialists. the Schools and Communities Team and the Mental Health Support Team.</a:t>
            </a:r>
            <a:endParaRPr sz="1650" b="0" i="0" u="none" strike="noStrike" cap="none">
              <a:solidFill>
                <a:srgbClr val="000000"/>
              </a:solidFill>
              <a:latin typeface="Arial"/>
              <a:ea typeface="Arial"/>
              <a:cs typeface="Arial"/>
              <a:sym typeface="Arial"/>
            </a:endParaRPr>
          </a:p>
          <a:p>
            <a:pPr marL="12700" marR="674370" lvl="0" indent="-98425" algn="l" rtl="0">
              <a:lnSpc>
                <a:spcPct val="110216"/>
              </a:lnSpc>
              <a:spcBef>
                <a:spcPts val="1000"/>
              </a:spcBef>
              <a:spcAft>
                <a:spcPts val="0"/>
              </a:spcAft>
              <a:buClr>
                <a:srgbClr val="000000"/>
              </a:buClr>
              <a:buSzPts val="1550"/>
              <a:buFont typeface="Helvetica Neue"/>
              <a:buChar char="•"/>
            </a:pPr>
            <a:r>
              <a:rPr lang="en-US" sz="1650" b="0" i="0" u="none" strike="noStrike" cap="none">
                <a:solidFill>
                  <a:srgbClr val="000000"/>
                </a:solidFill>
                <a:latin typeface="Arial"/>
                <a:ea typeface="Arial"/>
                <a:cs typeface="Arial"/>
                <a:sym typeface="Arial"/>
              </a:rPr>
              <a:t>At Kinsale Infant School we are committed to ensuring that all learners have access to learning opportunities, and for those who are at risk of not learning, we will intervene. Only those with a learning difficulty that requires special educational provision will be identified as having SEN.</a:t>
            </a:r>
            <a:endParaRPr sz="1650" b="0" i="0" u="none" strike="noStrike" cap="none">
              <a:solidFill>
                <a:srgbClr val="000000"/>
              </a:solidFill>
              <a:latin typeface="Arial"/>
              <a:ea typeface="Arial"/>
              <a:cs typeface="Arial"/>
              <a:sym typeface="Arial"/>
            </a:endParaRPr>
          </a:p>
          <a:p>
            <a:pPr marL="12700" marR="5080" lvl="0" indent="0" algn="l" rtl="0">
              <a:lnSpc>
                <a:spcPct val="110216"/>
              </a:lnSpc>
              <a:spcBef>
                <a:spcPts val="994"/>
              </a:spcBef>
              <a:spcAft>
                <a:spcPts val="0"/>
              </a:spcAft>
              <a:buClr>
                <a:srgbClr val="000000"/>
              </a:buClr>
              <a:buSzPts val="1650"/>
              <a:buFont typeface="Arial"/>
              <a:buNone/>
            </a:pPr>
            <a:r>
              <a:rPr lang="en-US" sz="1650" b="0" i="0" u="none" strike="noStrike" cap="none">
                <a:solidFill>
                  <a:srgbClr val="000000"/>
                </a:solidFill>
                <a:latin typeface="Arial"/>
                <a:ea typeface="Arial"/>
                <a:cs typeface="Arial"/>
                <a:sym typeface="Arial"/>
              </a:rPr>
              <a:t>Information on the difference between Special Educational Needs and disabilities as outlined in the </a:t>
            </a:r>
            <a:r>
              <a:rPr lang="en-US" sz="1650" b="0" i="0" u="sng" strike="noStrike" cap="none">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SEN Code of</a:t>
            </a:r>
            <a:r>
              <a:rPr lang="en-US" sz="1650" b="0" i="0" u="none" strike="noStrike" cap="none">
                <a:solidFill>
                  <a:srgbClr val="0563C1"/>
                </a:solidFill>
                <a:latin typeface="Arial"/>
                <a:ea typeface="Arial"/>
                <a:cs typeface="Arial"/>
                <a:sym typeface="Arial"/>
              </a:rPr>
              <a:t> </a:t>
            </a:r>
            <a:r>
              <a:rPr lang="en-US" sz="1650" b="0" i="0" u="sng" strike="noStrike" cap="none">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Practice</a:t>
            </a:r>
            <a:r>
              <a:rPr lang="en-US" sz="1650" b="0" i="0" u="none" strike="noStrike" cap="none">
                <a:solidFill>
                  <a:srgbClr val="0563C1"/>
                </a:solidFill>
                <a:latin typeface="Arial"/>
                <a:ea typeface="Arial"/>
                <a:cs typeface="Arial"/>
                <a:sym typeface="Arial"/>
              </a:rPr>
              <a:t> </a:t>
            </a:r>
            <a:r>
              <a:rPr lang="en-US" sz="1650" b="0" i="0" u="none" strike="noStrike" cap="none">
                <a:solidFill>
                  <a:srgbClr val="000000"/>
                </a:solidFill>
                <a:latin typeface="Arial"/>
                <a:ea typeface="Arial"/>
                <a:cs typeface="Arial"/>
                <a:sym typeface="Arial"/>
              </a:rPr>
              <a:t>and the </a:t>
            </a:r>
            <a:r>
              <a:rPr lang="en-US" sz="1650" b="0" i="0" u="sng" strike="noStrike" cap="none">
                <a:solidFill>
                  <a:srgbClr val="0563C1"/>
                </a:solidFill>
                <a:latin typeface="Arial"/>
                <a:ea typeface="Arial"/>
                <a:cs typeface="Arial"/>
                <a:sym typeface="Arial"/>
                <a:hlinkClick r:id="rId4">
                  <a:extLst>
                    <a:ext uri="{A12FA001-AC4F-418D-AE19-62706E023703}">
                      <ahyp:hlinkClr xmlns:ahyp="http://schemas.microsoft.com/office/drawing/2018/hyperlinkcolor" val="tx"/>
                    </a:ext>
                  </a:extLst>
                </a:hlinkClick>
              </a:rPr>
              <a:t>Children and Families Act (2014)</a:t>
            </a:r>
            <a:r>
              <a:rPr lang="en-US" sz="1650" b="0" i="0" u="none" strike="noStrike" cap="none">
                <a:solidFill>
                  <a:srgbClr val="0563C1"/>
                </a:solidFill>
                <a:latin typeface="Arial"/>
                <a:ea typeface="Arial"/>
                <a:cs typeface="Arial"/>
                <a:sym typeface="Arial"/>
              </a:rPr>
              <a:t> </a:t>
            </a:r>
            <a:r>
              <a:rPr lang="en-US" sz="1650" b="0" i="0" u="none" strike="noStrike" cap="none">
                <a:solidFill>
                  <a:srgbClr val="000000"/>
                </a:solidFill>
                <a:latin typeface="Arial"/>
                <a:ea typeface="Arial"/>
                <a:cs typeface="Arial"/>
                <a:sym typeface="Arial"/>
              </a:rPr>
              <a:t>can be found on the </a:t>
            </a:r>
            <a:r>
              <a:rPr lang="en-US" sz="1650" b="0" i="0" u="sng" strike="noStrike" cap="none">
                <a:solidFill>
                  <a:srgbClr val="0563C1"/>
                </a:solidFill>
                <a:latin typeface="Arial"/>
                <a:ea typeface="Arial"/>
                <a:cs typeface="Arial"/>
                <a:sym typeface="Arial"/>
                <a:hlinkClick r:id="rId5">
                  <a:extLst>
                    <a:ext uri="{A12FA001-AC4F-418D-AE19-62706E023703}">
                      <ahyp:hlinkClr xmlns:ahyp="http://schemas.microsoft.com/office/drawing/2018/hyperlinkcolor" val="tx"/>
                    </a:ext>
                  </a:extLst>
                </a:hlinkClick>
              </a:rPr>
              <a:t>Norfolk County Council website</a:t>
            </a:r>
            <a:r>
              <a:rPr lang="en-US" sz="1650" b="0" i="0" u="none" strike="noStrike" cap="none">
                <a:solidFill>
                  <a:srgbClr val="000000"/>
                </a:solidFill>
                <a:latin typeface="Arial"/>
                <a:ea typeface="Arial"/>
                <a:cs typeface="Arial"/>
                <a:sym typeface="Arial"/>
              </a:rPr>
              <a:t>.</a:t>
            </a:r>
            <a:endParaRPr sz="1650" b="0" i="0" u="none" strike="noStrike" cap="none">
              <a:solidFill>
                <a:srgbClr val="000000"/>
              </a:solidFill>
              <a:latin typeface="Arial"/>
              <a:ea typeface="Arial"/>
              <a:cs typeface="Arial"/>
              <a:sym typeface="Arial"/>
            </a:endParaRPr>
          </a:p>
        </p:txBody>
      </p:sp>
      <p:pic>
        <p:nvPicPr>
          <p:cNvPr id="105" name="Google Shape;105;p8"/>
          <p:cNvPicPr preferRelativeResize="0"/>
          <p:nvPr/>
        </p:nvPicPr>
        <p:blipFill rotWithShape="1">
          <a:blip r:embed="rId6">
            <a:alphaModFix/>
          </a:blip>
          <a:srcRect/>
          <a:stretch/>
        </p:blipFill>
        <p:spPr>
          <a:xfrm>
            <a:off x="392224" y="219369"/>
            <a:ext cx="4157832" cy="134123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9"/>
          <p:cNvPicPr preferRelativeResize="0"/>
          <p:nvPr/>
        </p:nvPicPr>
        <p:blipFill rotWithShape="1">
          <a:blip r:embed="rId3">
            <a:alphaModFix/>
          </a:blip>
          <a:srcRect/>
          <a:stretch/>
        </p:blipFill>
        <p:spPr>
          <a:xfrm>
            <a:off x="8469975" y="3043675"/>
            <a:ext cx="3513775" cy="2432775"/>
          </a:xfrm>
          <a:prstGeom prst="rect">
            <a:avLst/>
          </a:prstGeom>
          <a:noFill/>
          <a:ln>
            <a:noFill/>
          </a:ln>
        </p:spPr>
      </p:pic>
      <p:sp>
        <p:nvSpPr>
          <p:cNvPr id="111" name="Google Shape;111;p9"/>
          <p:cNvSpPr txBox="1">
            <a:spLocks noGrp="1"/>
          </p:cNvSpPr>
          <p:nvPr>
            <p:ph type="title"/>
          </p:nvPr>
        </p:nvSpPr>
        <p:spPr>
          <a:xfrm>
            <a:off x="905522" y="1719084"/>
            <a:ext cx="10342486" cy="400356"/>
          </a:xfrm>
          <a:prstGeom prst="rect">
            <a:avLst/>
          </a:prstGeom>
          <a:noFill/>
          <a:ln>
            <a:noFill/>
          </a:ln>
        </p:spPr>
        <p:txBody>
          <a:bodyPr spcFirstLastPara="1" wrap="square" lIns="0" tIns="67300" rIns="0" bIns="0" anchor="t" anchorCtr="0">
            <a:spAutoFit/>
          </a:bodyPr>
          <a:lstStyle/>
          <a:p>
            <a:pPr marL="1478280" marR="5080" lvl="0" indent="-1466215" algn="l" rtl="0">
              <a:lnSpc>
                <a:spcPct val="108124"/>
              </a:lnSpc>
              <a:spcBef>
                <a:spcPts val="0"/>
              </a:spcBef>
              <a:spcAft>
                <a:spcPts val="0"/>
              </a:spcAft>
              <a:buSzPts val="1400"/>
              <a:buNone/>
            </a:pPr>
            <a:r>
              <a:rPr lang="en-US" sz="2000" u="sng"/>
              <a:t>How do we identify children with SEN and ensure they make progress?</a:t>
            </a:r>
            <a:endParaRPr sz="2000" u="sng"/>
          </a:p>
        </p:txBody>
      </p:sp>
      <p:sp>
        <p:nvSpPr>
          <p:cNvPr id="112" name="Google Shape;112;p9"/>
          <p:cNvSpPr txBox="1"/>
          <p:nvPr/>
        </p:nvSpPr>
        <p:spPr>
          <a:xfrm>
            <a:off x="375071" y="2277076"/>
            <a:ext cx="8094900" cy="4034294"/>
          </a:xfrm>
          <a:prstGeom prst="rect">
            <a:avLst/>
          </a:prstGeom>
          <a:noFill/>
          <a:ln>
            <a:noFill/>
          </a:ln>
        </p:spPr>
        <p:txBody>
          <a:bodyPr spcFirstLastPara="1" wrap="square" lIns="0" tIns="50150" rIns="0" bIns="0" anchor="t" anchorCtr="0">
            <a:spAutoFit/>
          </a:bodyPr>
          <a:lstStyle/>
          <a:p>
            <a:pPr marL="409575" marR="404495" lvl="0" indent="-384810" algn="just" rtl="0">
              <a:lnSpc>
                <a:spcPct val="108181"/>
              </a:lnSpc>
              <a:spcBef>
                <a:spcPts val="0"/>
              </a:spcBef>
              <a:spcAft>
                <a:spcPts val="0"/>
              </a:spcAft>
              <a:buClr>
                <a:srgbClr val="000000"/>
              </a:buClr>
              <a:buSzPts val="2000"/>
              <a:buFont typeface="Helvetica Neue"/>
              <a:buChar char="●"/>
            </a:pPr>
            <a:r>
              <a:rPr lang="en-US" sz="2000" b="0" i="0" u="none" strike="noStrike" cap="none">
                <a:solidFill>
                  <a:srgbClr val="000000"/>
                </a:solidFill>
                <a:latin typeface="Arial"/>
                <a:ea typeface="Arial"/>
                <a:cs typeface="Arial"/>
                <a:sym typeface="Arial"/>
              </a:rPr>
              <a:t>If a child is identified as having SEND we will work in partnership with their family to identify their areas of strength and areas for development which will be recorded on your child’s Individual Learning Plan. </a:t>
            </a:r>
            <a:endParaRPr sz="2000" b="0" i="0" u="none" strike="noStrike" cap="none">
              <a:solidFill>
                <a:srgbClr val="000000"/>
              </a:solidFill>
              <a:latin typeface="Arial"/>
              <a:ea typeface="Arial"/>
              <a:cs typeface="Arial"/>
              <a:sym typeface="Arial"/>
            </a:endParaRPr>
          </a:p>
          <a:p>
            <a:pPr marL="410844" marR="0" lvl="0" indent="-385444" algn="just" rtl="0">
              <a:lnSpc>
                <a:spcPct val="100000"/>
              </a:lnSpc>
              <a:spcBef>
                <a:spcPts val="0"/>
              </a:spcBef>
              <a:spcAft>
                <a:spcPts val="0"/>
              </a:spcAft>
              <a:buClr>
                <a:srgbClr val="000000"/>
              </a:buClr>
              <a:buSzPts val="2000"/>
              <a:buFont typeface="Helvetica Neue"/>
              <a:buChar char="●"/>
            </a:pPr>
            <a:r>
              <a:rPr lang="en-US" sz="2000" b="0" i="0" u="none" strike="noStrike" cap="none">
                <a:solidFill>
                  <a:srgbClr val="000000"/>
                </a:solidFill>
                <a:latin typeface="Arial"/>
                <a:ea typeface="Arial"/>
                <a:cs typeface="Arial"/>
                <a:sym typeface="Arial"/>
              </a:rPr>
              <a:t>Staff will use this information to decide upon teaching adaptations</a:t>
            </a:r>
            <a:endParaRPr sz="2000" b="0" i="0" u="none" strike="noStrike" cap="none">
              <a:solidFill>
                <a:srgbClr val="000000"/>
              </a:solidFill>
              <a:latin typeface="Arial"/>
              <a:ea typeface="Arial"/>
              <a:cs typeface="Arial"/>
              <a:sym typeface="Arial"/>
            </a:endParaRPr>
          </a:p>
          <a:p>
            <a:pPr marL="409575" marR="0" lvl="0" indent="0" algn="just" rtl="0">
              <a:lnSpc>
                <a:spcPct val="107954"/>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and necessary interventions to support the child.</a:t>
            </a:r>
            <a:endParaRPr sz="2000" b="0" i="0" u="none" strike="noStrike" cap="none">
              <a:solidFill>
                <a:srgbClr val="000000"/>
              </a:solidFill>
              <a:latin typeface="Arial"/>
              <a:ea typeface="Arial"/>
              <a:cs typeface="Arial"/>
              <a:sym typeface="Arial"/>
            </a:endParaRPr>
          </a:p>
          <a:p>
            <a:pPr marL="409575" marR="5080" lvl="0" indent="-384810" algn="l" rtl="0">
              <a:lnSpc>
                <a:spcPct val="108181"/>
              </a:lnSpc>
              <a:spcBef>
                <a:spcPts val="165"/>
              </a:spcBef>
              <a:spcAft>
                <a:spcPts val="0"/>
              </a:spcAft>
              <a:buClr>
                <a:srgbClr val="000000"/>
              </a:buClr>
              <a:buSzPts val="2000"/>
              <a:buFont typeface="Helvetica Neue"/>
              <a:buChar char="●"/>
            </a:pPr>
            <a:r>
              <a:rPr lang="en-US" sz="2000" b="0" i="0" u="none" strike="noStrike" cap="none">
                <a:solidFill>
                  <a:srgbClr val="000000"/>
                </a:solidFill>
                <a:latin typeface="Arial"/>
                <a:ea typeface="Arial"/>
                <a:cs typeface="Arial"/>
                <a:sym typeface="Arial"/>
              </a:rPr>
              <a:t>Some adjustments will be made through quality first teaching in the classroom, to ensure inclusivity. There may need to also be targeted support in the classroom and then, at times, specialist or personalised interventions.</a:t>
            </a:r>
            <a:endParaRPr sz="2000" b="0" i="0" u="none" strike="noStrike" cap="none">
              <a:solidFill>
                <a:srgbClr val="000000"/>
              </a:solidFill>
              <a:latin typeface="Arial"/>
              <a:ea typeface="Arial"/>
              <a:cs typeface="Arial"/>
              <a:sym typeface="Arial"/>
            </a:endParaRPr>
          </a:p>
          <a:p>
            <a:pPr marL="409575" marR="0" lvl="0" indent="-384175" algn="l" rtl="0">
              <a:lnSpc>
                <a:spcPct val="99772"/>
              </a:lnSpc>
              <a:spcBef>
                <a:spcPts val="0"/>
              </a:spcBef>
              <a:spcAft>
                <a:spcPts val="0"/>
              </a:spcAft>
              <a:buClr>
                <a:srgbClr val="000000"/>
              </a:buClr>
              <a:buSzPts val="2000"/>
              <a:buFont typeface="Helvetica Neue"/>
              <a:buChar char="●"/>
            </a:pPr>
            <a:r>
              <a:rPr lang="en-US" sz="2000" b="0" i="0" u="none" strike="noStrike" cap="none">
                <a:solidFill>
                  <a:srgbClr val="000000"/>
                </a:solidFill>
                <a:latin typeface="Arial"/>
                <a:ea typeface="Arial"/>
                <a:cs typeface="Arial"/>
                <a:sym typeface="Arial"/>
              </a:rPr>
              <a:t>All information about provision is shared termly with families either</a:t>
            </a:r>
            <a:endParaRPr sz="2000" b="0" i="0" u="none" strike="noStrike" cap="none">
              <a:solidFill>
                <a:srgbClr val="000000"/>
              </a:solidFill>
              <a:latin typeface="Arial"/>
              <a:ea typeface="Arial"/>
              <a:cs typeface="Arial"/>
              <a:sym typeface="Arial"/>
            </a:endParaRPr>
          </a:p>
          <a:p>
            <a:pPr marL="409575" marR="0" lvl="0" indent="0" algn="l" rtl="0">
              <a:lnSpc>
                <a:spcPct val="11409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via email/phone or in person (dependent on individual preference).</a:t>
            </a:r>
            <a:endParaRPr sz="2000" b="0" i="0" u="none" strike="noStrike" cap="none">
              <a:solidFill>
                <a:srgbClr val="000000"/>
              </a:solidFill>
              <a:latin typeface="Arial"/>
              <a:ea typeface="Arial"/>
              <a:cs typeface="Arial"/>
              <a:sym typeface="Arial"/>
            </a:endParaRPr>
          </a:p>
        </p:txBody>
      </p:sp>
      <p:pic>
        <p:nvPicPr>
          <p:cNvPr id="113" name="Google Shape;113;p9"/>
          <p:cNvPicPr preferRelativeResize="0"/>
          <p:nvPr/>
        </p:nvPicPr>
        <p:blipFill rotWithShape="1">
          <a:blip r:embed="rId4">
            <a:alphaModFix/>
          </a:blip>
          <a:srcRect/>
          <a:stretch/>
        </p:blipFill>
        <p:spPr>
          <a:xfrm>
            <a:off x="264689" y="238304"/>
            <a:ext cx="4157832" cy="134123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0"/>
          <p:cNvSpPr txBox="1">
            <a:spLocks noGrp="1"/>
          </p:cNvSpPr>
          <p:nvPr>
            <p:ph type="title"/>
          </p:nvPr>
        </p:nvSpPr>
        <p:spPr>
          <a:xfrm>
            <a:off x="1799659" y="1801591"/>
            <a:ext cx="8720400" cy="451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en-US" sz="2850" u="sng"/>
              <a:t>Education, Health and Care Plans (EHCP)</a:t>
            </a:r>
            <a:endParaRPr sz="2850" u="sng"/>
          </a:p>
        </p:txBody>
      </p:sp>
      <p:sp>
        <p:nvSpPr>
          <p:cNvPr id="119" name="Google Shape;119;p10"/>
          <p:cNvSpPr txBox="1"/>
          <p:nvPr/>
        </p:nvSpPr>
        <p:spPr>
          <a:xfrm>
            <a:off x="508508" y="2370619"/>
            <a:ext cx="9599400" cy="3742800"/>
          </a:xfrm>
          <a:prstGeom prst="rect">
            <a:avLst/>
          </a:prstGeom>
          <a:noFill/>
          <a:ln>
            <a:noFill/>
          </a:ln>
        </p:spPr>
        <p:txBody>
          <a:bodyPr spcFirstLastPara="1" wrap="square" lIns="0" tIns="12700" rIns="0" bIns="0" anchor="t" anchorCtr="0">
            <a:spAutoFit/>
          </a:bodyPr>
          <a:lstStyle/>
          <a:p>
            <a:pPr marL="12700" marR="0" lvl="0" indent="0" algn="l" rtl="0">
              <a:lnSpc>
                <a:spcPct val="102083"/>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In some cases, a child’s complex needs may not be sufficiently met through</a:t>
            </a:r>
            <a:endParaRPr sz="2000" b="0" i="0" u="none" strike="noStrike" cap="none">
              <a:solidFill>
                <a:srgbClr val="000000"/>
              </a:solidFill>
              <a:latin typeface="Arial"/>
              <a:ea typeface="Arial"/>
              <a:cs typeface="Arial"/>
              <a:sym typeface="Arial"/>
            </a:endParaRPr>
          </a:p>
          <a:p>
            <a:pPr marL="12700" marR="0" lvl="0" indent="0" algn="l" rtl="0">
              <a:lnSpc>
                <a:spcPct val="83916"/>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reasonable adjustments, adaptations and our core provision. In these</a:t>
            </a:r>
            <a:endParaRPr sz="2000" b="0" i="0" u="none" strike="noStrike" cap="none">
              <a:solidFill>
                <a:srgbClr val="000000"/>
              </a:solidFill>
              <a:latin typeface="Arial"/>
              <a:ea typeface="Arial"/>
              <a:cs typeface="Arial"/>
              <a:sym typeface="Arial"/>
            </a:endParaRPr>
          </a:p>
          <a:p>
            <a:pPr marL="12700" marR="0" lvl="0" indent="0" algn="l" rtl="0">
              <a:lnSpc>
                <a:spcPct val="83916"/>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circumstances we would work with the child’s family to agree the best course</a:t>
            </a:r>
            <a:endParaRPr sz="2000" b="0" i="0" u="none" strike="noStrike" cap="none">
              <a:solidFill>
                <a:srgbClr val="000000"/>
              </a:solidFill>
              <a:latin typeface="Arial"/>
              <a:ea typeface="Arial"/>
              <a:cs typeface="Arial"/>
              <a:sym typeface="Arial"/>
            </a:endParaRPr>
          </a:p>
          <a:p>
            <a:pPr marL="12700" marR="0" lvl="0" indent="0" algn="l" rtl="0">
              <a:lnSpc>
                <a:spcPct val="83916"/>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of action and discuss whether an assessment from Norfolk County Council for</a:t>
            </a:r>
            <a:endParaRPr sz="2000" b="0" i="0" u="none" strike="noStrike" cap="none">
              <a:solidFill>
                <a:srgbClr val="000000"/>
              </a:solidFill>
              <a:latin typeface="Arial"/>
              <a:ea typeface="Arial"/>
              <a:cs typeface="Arial"/>
              <a:sym typeface="Arial"/>
            </a:endParaRPr>
          </a:p>
          <a:p>
            <a:pPr marL="12700" marR="203834" lvl="0" indent="0" algn="l" rtl="0">
              <a:lnSpc>
                <a:spcPct val="70000"/>
              </a:lnSpc>
              <a:spcBef>
                <a:spcPts val="43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an </a:t>
            </a:r>
            <a:r>
              <a:rPr lang="en-US" sz="2000" b="0" i="0" u="sng" strike="noStrike" cap="none">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Education, Health, Care Plan</a:t>
            </a:r>
            <a:r>
              <a:rPr lang="en-US" sz="2000" b="0" i="0" u="none" strike="noStrike" cap="none">
                <a:solidFill>
                  <a:srgbClr val="0563C1"/>
                </a:solidFill>
                <a:latin typeface="Arial"/>
                <a:ea typeface="Arial"/>
                <a:cs typeface="Arial"/>
                <a:sym typeface="Arial"/>
              </a:rPr>
              <a:t> </a:t>
            </a:r>
            <a:r>
              <a:rPr lang="en-US" sz="2000" b="0" i="0" u="none" strike="noStrike" cap="none">
                <a:solidFill>
                  <a:srgbClr val="000000"/>
                </a:solidFill>
                <a:latin typeface="Arial"/>
                <a:ea typeface="Arial"/>
                <a:cs typeface="Arial"/>
                <a:sym typeface="Arial"/>
              </a:rPr>
              <a:t>may required. Our staff will support families throughout the assessment process.</a:t>
            </a:r>
            <a:endParaRPr sz="2000" b="0" i="0" u="none" strike="noStrike" cap="none">
              <a:solidFill>
                <a:srgbClr val="000000"/>
              </a:solidFill>
              <a:latin typeface="Arial"/>
              <a:ea typeface="Arial"/>
              <a:cs typeface="Arial"/>
              <a:sym typeface="Arial"/>
            </a:endParaRPr>
          </a:p>
          <a:p>
            <a:pPr marL="12700" marR="0" lvl="0" indent="0" algn="l" rtl="0">
              <a:lnSpc>
                <a:spcPct val="102083"/>
              </a:lnSpc>
              <a:spcBef>
                <a:spcPts val="115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If a child joins us with an EHC Plan already in place, we ensure all staff</a:t>
            </a:r>
            <a:endParaRPr sz="2000" b="0" i="0" u="none" strike="noStrike" cap="none">
              <a:solidFill>
                <a:srgbClr val="000000"/>
              </a:solidFill>
              <a:latin typeface="Arial"/>
              <a:ea typeface="Arial"/>
              <a:cs typeface="Arial"/>
              <a:sym typeface="Arial"/>
            </a:endParaRPr>
          </a:p>
          <a:p>
            <a:pPr marL="12700" marR="0" lvl="0" indent="0" algn="l" rtl="0">
              <a:lnSpc>
                <a:spcPct val="83916"/>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working with the child are aware of their specific needs and the provision laid</a:t>
            </a:r>
            <a:endParaRPr sz="2000" b="0" i="0" u="none" strike="noStrike" cap="none">
              <a:solidFill>
                <a:srgbClr val="000000"/>
              </a:solidFill>
              <a:latin typeface="Arial"/>
              <a:ea typeface="Arial"/>
              <a:cs typeface="Arial"/>
              <a:sym typeface="Arial"/>
            </a:endParaRPr>
          </a:p>
          <a:p>
            <a:pPr marL="12700" marR="0" lvl="0" indent="0" algn="l" rtl="0">
              <a:lnSpc>
                <a:spcPct val="83916"/>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out in their plan. A review will be held annually at the school (or virtually if</a:t>
            </a:r>
            <a:endParaRPr sz="2000" b="0" i="0" u="none" strike="noStrike" cap="none">
              <a:solidFill>
                <a:srgbClr val="000000"/>
              </a:solidFill>
              <a:latin typeface="Arial"/>
              <a:ea typeface="Arial"/>
              <a:cs typeface="Arial"/>
              <a:sym typeface="Arial"/>
            </a:endParaRPr>
          </a:p>
          <a:p>
            <a:pPr marL="12700" marR="320675" lvl="0" indent="0" algn="l" rtl="0">
              <a:lnSpc>
                <a:spcPct val="70000"/>
              </a:lnSpc>
              <a:spcBef>
                <a:spcPts val="434"/>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preferred) with the child and family to review progress towards targets and to ensure the provision continues to meet the child’s needs.</a:t>
            </a:r>
            <a:endParaRPr sz="2000" b="0" i="0" u="none" strike="noStrike" cap="none">
              <a:solidFill>
                <a:srgbClr val="000000"/>
              </a:solidFill>
              <a:latin typeface="Arial"/>
              <a:ea typeface="Arial"/>
              <a:cs typeface="Arial"/>
              <a:sym typeface="Arial"/>
            </a:endParaRPr>
          </a:p>
          <a:p>
            <a:pPr marL="12700" marR="335915" lvl="0" indent="0" algn="l" rtl="0">
              <a:lnSpc>
                <a:spcPct val="70000"/>
              </a:lnSpc>
              <a:spcBef>
                <a:spcPts val="2014"/>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For more information on EHCPs, please see the</a:t>
            </a:r>
            <a:r>
              <a:rPr lang="en-US" sz="2000" b="0" i="0" u="sng" strike="noStrike" cap="none">
                <a:solidFill>
                  <a:srgbClr val="0563C1"/>
                </a:solidFill>
                <a:latin typeface="Arial"/>
                <a:ea typeface="Arial"/>
                <a:cs typeface="Arial"/>
                <a:sym typeface="Arial"/>
                <a:hlinkClick r:id="rId4">
                  <a:extLst>
                    <a:ext uri="{A12FA001-AC4F-418D-AE19-62706E023703}">
                      <ahyp:hlinkClr xmlns:ahyp="http://schemas.microsoft.com/office/drawing/2018/hyperlinkcolor" val="tx"/>
                    </a:ext>
                  </a:extLst>
                </a:hlinkClick>
              </a:rPr>
              <a:t> Norfolk SENDIASS Guide to</a:t>
            </a:r>
            <a:r>
              <a:rPr lang="en-US" sz="2000" b="0" i="0" u="none" strike="noStrike" cap="none">
                <a:solidFill>
                  <a:srgbClr val="0563C1"/>
                </a:solidFill>
                <a:latin typeface="Arial"/>
                <a:ea typeface="Arial"/>
                <a:cs typeface="Arial"/>
                <a:sym typeface="Arial"/>
              </a:rPr>
              <a:t> </a:t>
            </a:r>
            <a:r>
              <a:rPr lang="en-US" sz="2000" b="0" i="0" u="sng" strike="noStrike" cap="none">
                <a:solidFill>
                  <a:srgbClr val="0563C1"/>
                </a:solidFill>
                <a:latin typeface="Arial"/>
                <a:ea typeface="Arial"/>
                <a:cs typeface="Arial"/>
                <a:sym typeface="Arial"/>
                <a:hlinkClick r:id="rId4">
                  <a:extLst>
                    <a:ext uri="{A12FA001-AC4F-418D-AE19-62706E023703}">
                      <ahyp:hlinkClr xmlns:ahyp="http://schemas.microsoft.com/office/drawing/2018/hyperlinkcolor" val="tx"/>
                    </a:ext>
                  </a:extLst>
                </a:hlinkClick>
              </a:rPr>
              <a:t>EHCPs</a:t>
            </a:r>
            <a:r>
              <a:rPr lang="en-US" sz="2000" b="0" i="0" u="none" strike="noStrike" cap="none">
                <a:solidFill>
                  <a:srgbClr val="0563C1"/>
                </a:solidFill>
                <a:latin typeface="Arial"/>
                <a:ea typeface="Arial"/>
                <a:cs typeface="Arial"/>
                <a:sym typeface="Arial"/>
              </a:rPr>
              <a:t> </a:t>
            </a:r>
            <a:r>
              <a:rPr lang="en-US" sz="2000" b="0" i="0" u="none" strike="noStrike" cap="none">
                <a:solidFill>
                  <a:srgbClr val="000000"/>
                </a:solidFill>
                <a:latin typeface="Arial"/>
                <a:ea typeface="Arial"/>
                <a:cs typeface="Arial"/>
                <a:sym typeface="Arial"/>
              </a:rPr>
              <a:t>or contact the </a:t>
            </a:r>
            <a:r>
              <a:rPr lang="en-US" sz="2000" b="0" i="0" u="sng" strike="noStrike" cap="none">
                <a:solidFill>
                  <a:srgbClr val="0563C1"/>
                </a:solidFill>
                <a:latin typeface="Arial"/>
                <a:ea typeface="Arial"/>
                <a:cs typeface="Arial"/>
                <a:sym typeface="Arial"/>
                <a:hlinkClick r:id="rId5">
                  <a:extLst>
                    <a:ext uri="{A12FA001-AC4F-418D-AE19-62706E023703}">
                      <ahyp:hlinkClr xmlns:ahyp="http://schemas.microsoft.com/office/drawing/2018/hyperlinkcolor" val="tx"/>
                    </a:ext>
                  </a:extLst>
                </a:hlinkClick>
              </a:rPr>
              <a:t>Norfolk County Council EHCP team</a:t>
            </a:r>
            <a:r>
              <a:rPr lang="en-US" sz="2000" b="0" i="0" u="none" strike="noStrike" cap="none">
                <a:solidFill>
                  <a:srgbClr val="0563C1"/>
                </a:solidFill>
                <a:latin typeface="Arial"/>
                <a:ea typeface="Arial"/>
                <a:cs typeface="Arial"/>
                <a:sym typeface="Arial"/>
              </a:rPr>
              <a:t> </a:t>
            </a:r>
            <a:r>
              <a:rPr lang="en-US" sz="2000" b="0" i="0" u="none" strike="noStrike" cap="none">
                <a:solidFill>
                  <a:srgbClr val="000000"/>
                </a:solidFill>
                <a:latin typeface="Arial"/>
                <a:ea typeface="Arial"/>
                <a:cs typeface="Arial"/>
                <a:sym typeface="Arial"/>
              </a:rPr>
              <a:t>on 01603 679183.</a:t>
            </a:r>
            <a:endParaRPr sz="2000" b="0" i="0" u="none" strike="noStrike" cap="none">
              <a:solidFill>
                <a:srgbClr val="000000"/>
              </a:solidFill>
              <a:latin typeface="Arial"/>
              <a:ea typeface="Arial"/>
              <a:cs typeface="Arial"/>
              <a:sym typeface="Arial"/>
            </a:endParaRPr>
          </a:p>
        </p:txBody>
      </p:sp>
      <p:pic>
        <p:nvPicPr>
          <p:cNvPr id="120" name="Google Shape;120;p10"/>
          <p:cNvPicPr preferRelativeResize="0"/>
          <p:nvPr/>
        </p:nvPicPr>
        <p:blipFill rotWithShape="1">
          <a:blip r:embed="rId6">
            <a:alphaModFix/>
          </a:blip>
          <a:srcRect/>
          <a:stretch/>
        </p:blipFill>
        <p:spPr>
          <a:xfrm>
            <a:off x="10246775" y="3481637"/>
            <a:ext cx="1715749" cy="2393470"/>
          </a:xfrm>
          <a:prstGeom prst="rect">
            <a:avLst/>
          </a:prstGeom>
          <a:noFill/>
          <a:ln>
            <a:noFill/>
          </a:ln>
        </p:spPr>
      </p:pic>
      <p:pic>
        <p:nvPicPr>
          <p:cNvPr id="121" name="Google Shape;121;p10"/>
          <p:cNvPicPr preferRelativeResize="0"/>
          <p:nvPr/>
        </p:nvPicPr>
        <p:blipFill rotWithShape="1">
          <a:blip r:embed="rId7">
            <a:alphaModFix/>
          </a:blip>
          <a:srcRect/>
          <a:stretch/>
        </p:blipFill>
        <p:spPr>
          <a:xfrm>
            <a:off x="323973" y="300001"/>
            <a:ext cx="4157832" cy="134123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1"/>
          <p:cNvSpPr txBox="1">
            <a:spLocks noGrp="1"/>
          </p:cNvSpPr>
          <p:nvPr>
            <p:ph type="title"/>
          </p:nvPr>
        </p:nvSpPr>
        <p:spPr>
          <a:xfrm>
            <a:off x="461374" y="2055357"/>
            <a:ext cx="11083800" cy="658765"/>
          </a:xfrm>
          <a:prstGeom prst="rect">
            <a:avLst/>
          </a:prstGeom>
          <a:noFill/>
          <a:ln>
            <a:noFill/>
          </a:ln>
        </p:spPr>
        <p:txBody>
          <a:bodyPr spcFirstLastPara="1" wrap="square" lIns="0" tIns="62225" rIns="0" bIns="0" anchor="t" anchorCtr="0">
            <a:spAutoFit/>
          </a:bodyPr>
          <a:lstStyle/>
          <a:p>
            <a:pPr marL="12700" marR="374650" lvl="0" indent="0" algn="l" rtl="0">
              <a:lnSpc>
                <a:spcPct val="108181"/>
              </a:lnSpc>
              <a:spcBef>
                <a:spcPts val="515"/>
              </a:spcBef>
              <a:spcAft>
                <a:spcPts val="0"/>
              </a:spcAft>
              <a:buSzPts val="1400"/>
              <a:buNone/>
            </a:pPr>
            <a:r>
              <a:rPr lang="en-US" sz="1600" b="0">
                <a:latin typeface="Arial"/>
                <a:ea typeface="Arial"/>
                <a:cs typeface="Arial"/>
                <a:sym typeface="Arial"/>
              </a:rPr>
              <a:t>We employ a number of strategies to ensure our children are able to access the full curriculum offer and engage in all aspects of school life. These include:</a:t>
            </a:r>
            <a:endParaRPr sz="1600">
              <a:latin typeface="Arial"/>
              <a:ea typeface="Arial"/>
              <a:cs typeface="Arial"/>
              <a:sym typeface="Arial"/>
            </a:endParaRPr>
          </a:p>
        </p:txBody>
      </p:sp>
      <p:graphicFrame>
        <p:nvGraphicFramePr>
          <p:cNvPr id="127" name="Google Shape;127;p11"/>
          <p:cNvGraphicFramePr/>
          <p:nvPr/>
        </p:nvGraphicFramePr>
        <p:xfrm>
          <a:off x="782637" y="2845087"/>
          <a:ext cx="10441275" cy="3197850"/>
        </p:xfrm>
        <a:graphic>
          <a:graphicData uri="http://schemas.openxmlformats.org/drawingml/2006/table">
            <a:tbl>
              <a:tblPr firstRow="1" bandRow="1">
                <a:noFill/>
                <a:tableStyleId>{22EF4062-E866-47AB-9C3F-39B09FF8A9D1}</a:tableStyleId>
              </a:tblPr>
              <a:tblGrid>
                <a:gridCol w="3480425">
                  <a:extLst>
                    <a:ext uri="{9D8B030D-6E8A-4147-A177-3AD203B41FA5}">
                      <a16:colId xmlns:a16="http://schemas.microsoft.com/office/drawing/2014/main" val="20000"/>
                    </a:ext>
                  </a:extLst>
                </a:gridCol>
                <a:gridCol w="3480425">
                  <a:extLst>
                    <a:ext uri="{9D8B030D-6E8A-4147-A177-3AD203B41FA5}">
                      <a16:colId xmlns:a16="http://schemas.microsoft.com/office/drawing/2014/main" val="20001"/>
                    </a:ext>
                  </a:extLst>
                </a:gridCol>
                <a:gridCol w="3480425">
                  <a:extLst>
                    <a:ext uri="{9D8B030D-6E8A-4147-A177-3AD203B41FA5}">
                      <a16:colId xmlns:a16="http://schemas.microsoft.com/office/drawing/2014/main" val="20002"/>
                    </a:ext>
                  </a:extLst>
                </a:gridCol>
              </a:tblGrid>
              <a:tr h="1431925">
                <a:tc>
                  <a:txBody>
                    <a:bodyPr/>
                    <a:lstStyle/>
                    <a:p>
                      <a:pPr marL="85725" marR="0" lvl="0" indent="0" algn="l" rtl="0">
                        <a:lnSpc>
                          <a:spcPct val="100000"/>
                        </a:lnSpc>
                        <a:spcBef>
                          <a:spcPts val="0"/>
                        </a:spcBef>
                        <a:spcAft>
                          <a:spcPts val="0"/>
                        </a:spcAft>
                        <a:buClr>
                          <a:srgbClr val="000000"/>
                        </a:buClr>
                        <a:buSzPts val="1900"/>
                        <a:buFont typeface="Arial"/>
                        <a:buNone/>
                      </a:pPr>
                      <a:r>
                        <a:rPr lang="en-US" sz="1900" b="1" u="none" strike="noStrike" cap="none">
                          <a:latin typeface="Arial"/>
                          <a:ea typeface="Arial"/>
                          <a:cs typeface="Arial"/>
                          <a:sym typeface="Arial"/>
                        </a:rPr>
                        <a:t>Adaptive Teaching:</a:t>
                      </a:r>
                      <a:endParaRPr sz="1900" u="none" strike="noStrike" cap="none">
                        <a:latin typeface="Arial"/>
                        <a:ea typeface="Arial"/>
                        <a:cs typeface="Arial"/>
                        <a:sym typeface="Arial"/>
                      </a:endParaRPr>
                    </a:p>
                    <a:p>
                      <a:pPr marL="85725" marR="137795" lvl="0" indent="0" algn="l" rtl="0">
                        <a:lnSpc>
                          <a:spcPct val="100000"/>
                        </a:lnSpc>
                        <a:spcBef>
                          <a:spcPts val="10"/>
                        </a:spcBef>
                        <a:spcAft>
                          <a:spcPts val="0"/>
                        </a:spcAft>
                        <a:buClr>
                          <a:srgbClr val="000000"/>
                        </a:buClr>
                        <a:buSzPts val="1600"/>
                        <a:buFont typeface="Arial"/>
                        <a:buNone/>
                      </a:pPr>
                      <a:r>
                        <a:rPr lang="en-US" sz="1600" u="none" strike="noStrike" cap="none">
                          <a:latin typeface="Arial"/>
                          <a:ea typeface="Arial"/>
                          <a:cs typeface="Arial"/>
                          <a:sym typeface="Arial"/>
                        </a:rPr>
                        <a:t>High quality teaching for all children with adaptations in class for SEND support.</a:t>
                      </a:r>
                      <a:endParaRPr sz="1600" u="none" strike="noStrike" cap="none">
                        <a:latin typeface="Arial"/>
                        <a:ea typeface="Arial"/>
                        <a:cs typeface="Arial"/>
                        <a:sym typeface="Arial"/>
                      </a:endParaRPr>
                    </a:p>
                  </a:txBody>
                  <a:tcPr marL="0" marR="0" marT="743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85725" marR="542925" lvl="0" indent="0" algn="l" rtl="0">
                        <a:lnSpc>
                          <a:spcPct val="100000"/>
                        </a:lnSpc>
                        <a:spcBef>
                          <a:spcPts val="0"/>
                        </a:spcBef>
                        <a:spcAft>
                          <a:spcPts val="0"/>
                        </a:spcAft>
                        <a:buClr>
                          <a:srgbClr val="000000"/>
                        </a:buClr>
                        <a:buSzPts val="1900"/>
                        <a:buFont typeface="Arial"/>
                        <a:buNone/>
                      </a:pPr>
                      <a:r>
                        <a:rPr lang="en-US" sz="1900" b="1" u="none" strike="noStrike" cap="none">
                          <a:latin typeface="Arial"/>
                          <a:ea typeface="Arial"/>
                          <a:cs typeface="Arial"/>
                          <a:sym typeface="Arial"/>
                        </a:rPr>
                        <a:t>Additional Support: </a:t>
                      </a:r>
                      <a:r>
                        <a:rPr lang="en-US" sz="1700" u="none" strike="noStrike" cap="none">
                          <a:latin typeface="Arial"/>
                          <a:ea typeface="Arial"/>
                          <a:cs typeface="Arial"/>
                          <a:sym typeface="Arial"/>
                        </a:rPr>
                        <a:t>Including changes to the classroom environment or providing specific resources</a:t>
                      </a:r>
                      <a:endParaRPr sz="1700" u="none" strike="noStrike" cap="none">
                        <a:latin typeface="Arial"/>
                        <a:ea typeface="Arial"/>
                        <a:cs typeface="Arial"/>
                        <a:sym typeface="Arial"/>
                      </a:endParaRPr>
                    </a:p>
                  </a:txBody>
                  <a:tcPr marL="0" marR="0" marT="743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85725" marR="0" lvl="0" indent="0" algn="l" rtl="0">
                        <a:lnSpc>
                          <a:spcPct val="100000"/>
                        </a:lnSpc>
                        <a:spcBef>
                          <a:spcPts val="0"/>
                        </a:spcBef>
                        <a:spcAft>
                          <a:spcPts val="0"/>
                        </a:spcAft>
                        <a:buClr>
                          <a:srgbClr val="000000"/>
                        </a:buClr>
                        <a:buSzPts val="1900"/>
                        <a:buFont typeface="Arial"/>
                        <a:buNone/>
                      </a:pPr>
                      <a:r>
                        <a:rPr lang="en-US" sz="1900" b="1" u="none" strike="noStrike" cap="none">
                          <a:latin typeface="Arial"/>
                          <a:ea typeface="Arial"/>
                          <a:cs typeface="Arial"/>
                          <a:sym typeface="Arial"/>
                        </a:rPr>
                        <a:t>Interventions:</a:t>
                      </a:r>
                      <a:endParaRPr sz="1900" u="none" strike="noStrike" cap="none">
                        <a:latin typeface="Arial"/>
                        <a:ea typeface="Arial"/>
                        <a:cs typeface="Arial"/>
                        <a:sym typeface="Arial"/>
                      </a:endParaRPr>
                    </a:p>
                    <a:p>
                      <a:pPr marL="85725" marR="260350" lvl="0" indent="0" algn="l" rtl="0">
                        <a:lnSpc>
                          <a:spcPct val="100000"/>
                        </a:lnSpc>
                        <a:spcBef>
                          <a:spcPts val="10"/>
                        </a:spcBef>
                        <a:spcAft>
                          <a:spcPts val="0"/>
                        </a:spcAft>
                        <a:buClr>
                          <a:srgbClr val="000000"/>
                        </a:buClr>
                        <a:buSzPts val="1700"/>
                        <a:buFont typeface="Arial"/>
                        <a:buNone/>
                      </a:pPr>
                      <a:r>
                        <a:rPr lang="en-US" sz="1700" u="none" strike="noStrike" cap="none">
                          <a:latin typeface="Arial"/>
                          <a:ea typeface="Arial"/>
                          <a:cs typeface="Arial"/>
                          <a:sym typeface="Arial"/>
                        </a:rPr>
                        <a:t>Targeted, time limited support in specific areas of need e.g. speech.</a:t>
                      </a:r>
                      <a:endParaRPr sz="1700" u="none" strike="noStrike" cap="none">
                        <a:latin typeface="Arial"/>
                        <a:ea typeface="Arial"/>
                        <a:cs typeface="Arial"/>
                        <a:sym typeface="Arial"/>
                      </a:endParaRPr>
                    </a:p>
                  </a:txBody>
                  <a:tcPr marL="0" marR="0" marT="743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extLst>
                  <a:ext uri="{0D108BD9-81ED-4DB2-BD59-A6C34878D82A}">
                    <a16:rowId xmlns:a16="http://schemas.microsoft.com/office/drawing/2014/main" val="10000"/>
                  </a:ext>
                </a:extLst>
              </a:tr>
              <a:tr h="451475">
                <a:tc>
                  <a:txBody>
                    <a:bodyPr/>
                    <a:lstStyle/>
                    <a:p>
                      <a:pPr marL="85725" marR="0" lvl="0" indent="0" algn="l" rtl="0">
                        <a:lnSpc>
                          <a:spcPct val="100000"/>
                        </a:lnSpc>
                        <a:spcBef>
                          <a:spcPts val="0"/>
                        </a:spcBef>
                        <a:spcAft>
                          <a:spcPts val="0"/>
                        </a:spcAft>
                        <a:buClr>
                          <a:srgbClr val="000000"/>
                        </a:buClr>
                        <a:buSzPts val="2000"/>
                        <a:buFont typeface="Arial"/>
                        <a:buNone/>
                      </a:pPr>
                      <a:r>
                        <a:rPr lang="en-US" sz="2000" b="1" u="none" strike="noStrike" cap="none">
                          <a:latin typeface="Arial"/>
                          <a:ea typeface="Arial"/>
                          <a:cs typeface="Arial"/>
                          <a:sym typeface="Arial"/>
                        </a:rPr>
                        <a:t>Individual Learning Plans</a:t>
                      </a:r>
                      <a:endParaRPr sz="2000" u="none" strike="noStrike" cap="none">
                        <a:latin typeface="Arial"/>
                        <a:ea typeface="Arial"/>
                        <a:cs typeface="Arial"/>
                        <a:sym typeface="Arial"/>
                      </a:endParaRPr>
                    </a:p>
                  </a:txBody>
                  <a:tcPr marL="0" marR="0" marT="743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solidFill>
                      <a:srgbClr val="FFD966"/>
                    </a:solidFill>
                  </a:tcPr>
                </a:tc>
                <a:tc>
                  <a:txBody>
                    <a:bodyPr/>
                    <a:lstStyle/>
                    <a:p>
                      <a:pPr marL="85725" marR="0" lvl="0" indent="0" algn="l" rtl="0">
                        <a:lnSpc>
                          <a:spcPct val="100000"/>
                        </a:lnSpc>
                        <a:spcBef>
                          <a:spcPts val="0"/>
                        </a:spcBef>
                        <a:spcAft>
                          <a:spcPts val="0"/>
                        </a:spcAft>
                        <a:buClr>
                          <a:srgbClr val="000000"/>
                        </a:buClr>
                        <a:buSzPts val="2000"/>
                        <a:buFont typeface="Arial"/>
                        <a:buNone/>
                      </a:pPr>
                      <a:r>
                        <a:rPr lang="en-US" sz="2000" b="1" u="none" strike="noStrike" cap="none">
                          <a:latin typeface="Arial"/>
                          <a:ea typeface="Arial"/>
                          <a:cs typeface="Arial"/>
                          <a:sym typeface="Arial"/>
                        </a:rPr>
                        <a:t>External Services and</a:t>
                      </a:r>
                      <a:endParaRPr sz="2000" u="none" strike="noStrike" cap="none">
                        <a:latin typeface="Arial"/>
                        <a:ea typeface="Arial"/>
                        <a:cs typeface="Arial"/>
                        <a:sym typeface="Arial"/>
                      </a:endParaRPr>
                    </a:p>
                  </a:txBody>
                  <a:tcPr marL="0" marR="0" marT="743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solidFill>
                      <a:srgbClr val="FFD966"/>
                    </a:solidFill>
                  </a:tcPr>
                </a:tc>
                <a:tc>
                  <a:txBody>
                    <a:bodyPr/>
                    <a:lstStyle/>
                    <a:p>
                      <a:pPr marL="85725" marR="0" lvl="0" indent="0" algn="l" rtl="0">
                        <a:lnSpc>
                          <a:spcPct val="100000"/>
                        </a:lnSpc>
                        <a:spcBef>
                          <a:spcPts val="0"/>
                        </a:spcBef>
                        <a:spcAft>
                          <a:spcPts val="0"/>
                        </a:spcAft>
                        <a:buClr>
                          <a:srgbClr val="000000"/>
                        </a:buClr>
                        <a:buSzPts val="2000"/>
                        <a:buFont typeface="Arial"/>
                        <a:buNone/>
                      </a:pPr>
                      <a:r>
                        <a:rPr lang="en-US" sz="2000" b="1" u="none" strike="noStrike" cap="none">
                          <a:latin typeface="Arial"/>
                          <a:ea typeface="Arial"/>
                          <a:cs typeface="Arial"/>
                          <a:sym typeface="Arial"/>
                        </a:rPr>
                        <a:t>Teaching</a:t>
                      </a:r>
                      <a:endParaRPr sz="2000" u="none" strike="noStrike" cap="none">
                        <a:latin typeface="Arial"/>
                        <a:ea typeface="Arial"/>
                        <a:cs typeface="Arial"/>
                        <a:sym typeface="Arial"/>
                      </a:endParaRPr>
                    </a:p>
                  </a:txBody>
                  <a:tcPr marL="0" marR="0" marT="743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solidFill>
                      <a:srgbClr val="FFD966"/>
                    </a:solidFill>
                  </a:tcPr>
                </a:tc>
                <a:extLst>
                  <a:ext uri="{0D108BD9-81ED-4DB2-BD59-A6C34878D82A}">
                    <a16:rowId xmlns:a16="http://schemas.microsoft.com/office/drawing/2014/main" val="10001"/>
                  </a:ext>
                </a:extLst>
              </a:tr>
              <a:tr h="332100">
                <a:tc>
                  <a:txBody>
                    <a:bodyPr/>
                    <a:lstStyle/>
                    <a:p>
                      <a:pPr marL="85725" marR="0" lvl="0" indent="0" algn="l" rtl="0">
                        <a:lnSpc>
                          <a:spcPct val="104999"/>
                        </a:lnSpc>
                        <a:spcBef>
                          <a:spcPts val="0"/>
                        </a:spcBef>
                        <a:spcAft>
                          <a:spcPts val="0"/>
                        </a:spcAft>
                        <a:buClr>
                          <a:srgbClr val="000000"/>
                        </a:buClr>
                        <a:buSzPts val="2000"/>
                        <a:buFont typeface="Arial"/>
                        <a:buNone/>
                      </a:pPr>
                      <a:r>
                        <a:rPr lang="en-US" sz="2000" b="1" u="none" strike="noStrike" cap="none">
                          <a:latin typeface="Arial"/>
                          <a:ea typeface="Arial"/>
                          <a:cs typeface="Arial"/>
                          <a:sym typeface="Arial"/>
                        </a:rPr>
                        <a:t>(ILPs):</a:t>
                      </a:r>
                      <a:endParaRPr sz="20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solidFill>
                      <a:srgbClr val="FFD966"/>
                    </a:solidFill>
                  </a:tcPr>
                </a:tc>
                <a:tc>
                  <a:txBody>
                    <a:bodyPr/>
                    <a:lstStyle/>
                    <a:p>
                      <a:pPr marL="85725" marR="0" lvl="0" indent="0" algn="l" rtl="0">
                        <a:lnSpc>
                          <a:spcPct val="104999"/>
                        </a:lnSpc>
                        <a:spcBef>
                          <a:spcPts val="0"/>
                        </a:spcBef>
                        <a:spcAft>
                          <a:spcPts val="0"/>
                        </a:spcAft>
                        <a:buClr>
                          <a:srgbClr val="000000"/>
                        </a:buClr>
                        <a:buSzPts val="2000"/>
                        <a:buFont typeface="Arial"/>
                        <a:buNone/>
                      </a:pPr>
                      <a:r>
                        <a:rPr lang="en-US" sz="2000" b="1" u="none" strike="noStrike" cap="none">
                          <a:latin typeface="Arial"/>
                          <a:ea typeface="Arial"/>
                          <a:cs typeface="Arial"/>
                          <a:sym typeface="Arial"/>
                        </a:rPr>
                        <a:t>Professionals:</a:t>
                      </a:r>
                      <a:endParaRPr sz="20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solidFill>
                      <a:srgbClr val="FFD966"/>
                    </a:solidFill>
                  </a:tcPr>
                </a:tc>
                <a:tc>
                  <a:txBody>
                    <a:bodyPr/>
                    <a:lstStyle/>
                    <a:p>
                      <a:pPr marL="85725" marR="0" lvl="0" indent="0" algn="l" rtl="0">
                        <a:lnSpc>
                          <a:spcPct val="104999"/>
                        </a:lnSpc>
                        <a:spcBef>
                          <a:spcPts val="0"/>
                        </a:spcBef>
                        <a:spcAft>
                          <a:spcPts val="0"/>
                        </a:spcAft>
                        <a:buClr>
                          <a:srgbClr val="000000"/>
                        </a:buClr>
                        <a:buSzPts val="2000"/>
                        <a:buFont typeface="Arial"/>
                        <a:buNone/>
                      </a:pPr>
                      <a:r>
                        <a:rPr lang="en-US" sz="2000" b="1" u="none" strike="noStrike" cap="none">
                          <a:latin typeface="Arial"/>
                          <a:ea typeface="Arial"/>
                          <a:cs typeface="Arial"/>
                          <a:sym typeface="Arial"/>
                        </a:rPr>
                        <a:t>Assistants:</a:t>
                      </a:r>
                      <a:endParaRPr sz="20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solidFill>
                      <a:srgbClr val="FFD966"/>
                    </a:solidFill>
                  </a:tcPr>
                </a:tc>
                <a:extLst>
                  <a:ext uri="{0D108BD9-81ED-4DB2-BD59-A6C34878D82A}">
                    <a16:rowId xmlns:a16="http://schemas.microsoft.com/office/drawing/2014/main" val="10002"/>
                  </a:ext>
                </a:extLst>
              </a:tr>
              <a:tr h="304175">
                <a:tc>
                  <a:txBody>
                    <a:bodyPr/>
                    <a:lstStyle/>
                    <a:p>
                      <a:pPr marL="85725" marR="0" lvl="0" indent="0" algn="l" rtl="0">
                        <a:lnSpc>
                          <a:spcPct val="104999"/>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Termly plans identifying pupils</a:t>
                      </a:r>
                      <a:endParaRPr sz="18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solidFill>
                      <a:srgbClr val="FFD966"/>
                    </a:solidFill>
                  </a:tcPr>
                </a:tc>
                <a:tc>
                  <a:txBody>
                    <a:bodyPr/>
                    <a:lstStyle/>
                    <a:p>
                      <a:pPr marL="85725" marR="0" lvl="0" indent="0" algn="l" rtl="0">
                        <a:lnSpc>
                          <a:spcPct val="104999"/>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Including Speech &amp; Language</a:t>
                      </a:r>
                      <a:endParaRPr sz="18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solidFill>
                      <a:srgbClr val="FFD966"/>
                    </a:solidFill>
                  </a:tcPr>
                </a:tc>
                <a:tc>
                  <a:txBody>
                    <a:bodyPr/>
                    <a:lstStyle/>
                    <a:p>
                      <a:pPr marL="85725" marR="0" lvl="0" indent="0" algn="l" rtl="0">
                        <a:lnSpc>
                          <a:spcPct val="104999"/>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To support children throughout</a:t>
                      </a:r>
                      <a:endParaRPr sz="18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solidFill>
                      <a:srgbClr val="FFD966"/>
                    </a:solidFill>
                  </a:tcPr>
                </a:tc>
                <a:extLst>
                  <a:ext uri="{0D108BD9-81ED-4DB2-BD59-A6C34878D82A}">
                    <a16:rowId xmlns:a16="http://schemas.microsoft.com/office/drawing/2014/main" val="10003"/>
                  </a:ext>
                </a:extLst>
              </a:tr>
              <a:tr h="304800">
                <a:tc>
                  <a:txBody>
                    <a:bodyPr/>
                    <a:lstStyle/>
                    <a:p>
                      <a:pPr marL="85725" marR="0" lvl="0" indent="0" algn="l" rtl="0">
                        <a:lnSpc>
                          <a:spcPct val="104999"/>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strengths, targets and the</a:t>
                      </a:r>
                      <a:endParaRPr sz="18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solidFill>
                      <a:srgbClr val="FFD966"/>
                    </a:solidFill>
                  </a:tcPr>
                </a:tc>
                <a:tc>
                  <a:txBody>
                    <a:bodyPr/>
                    <a:lstStyle/>
                    <a:p>
                      <a:pPr marL="85725" marR="0" lvl="0" indent="0" algn="l" rtl="0">
                        <a:lnSpc>
                          <a:spcPct val="104999"/>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Therapists or specialist</a:t>
                      </a:r>
                      <a:endParaRPr sz="18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solidFill>
                      <a:srgbClr val="FFD966"/>
                    </a:solidFill>
                  </a:tcPr>
                </a:tc>
                <a:tc>
                  <a:txBody>
                    <a:bodyPr/>
                    <a:lstStyle/>
                    <a:p>
                      <a:pPr marL="85725" marR="0" lvl="0" indent="0" algn="l" rtl="0">
                        <a:lnSpc>
                          <a:spcPct val="104999"/>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the school and where need is</a:t>
                      </a:r>
                      <a:endParaRPr sz="18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solidFill>
                      <a:srgbClr val="FFD966"/>
                    </a:solidFill>
                  </a:tcPr>
                </a:tc>
                <a:extLst>
                  <a:ext uri="{0D108BD9-81ED-4DB2-BD59-A6C34878D82A}">
                    <a16:rowId xmlns:a16="http://schemas.microsoft.com/office/drawing/2014/main" val="10004"/>
                  </a:ext>
                </a:extLst>
              </a:tr>
              <a:tr h="373375">
                <a:tc>
                  <a:txBody>
                    <a:bodyPr/>
                    <a:lstStyle/>
                    <a:p>
                      <a:pPr marL="85725" marR="0" lvl="0" indent="0" algn="l" rtl="0">
                        <a:lnSpc>
                          <a:spcPct val="104999"/>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provision needed.</a:t>
                      </a:r>
                      <a:endParaRPr sz="18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FFD966"/>
                    </a:solidFill>
                  </a:tcPr>
                </a:tc>
                <a:tc>
                  <a:txBody>
                    <a:bodyPr/>
                    <a:lstStyle/>
                    <a:p>
                      <a:pPr marL="85725" marR="0" lvl="0" indent="0" algn="l" rtl="0">
                        <a:lnSpc>
                          <a:spcPct val="104999"/>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teachers.</a:t>
                      </a:r>
                      <a:endParaRPr sz="18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FFD966"/>
                    </a:solidFill>
                  </a:tcPr>
                </a:tc>
                <a:tc>
                  <a:txBody>
                    <a:bodyPr/>
                    <a:lstStyle/>
                    <a:p>
                      <a:pPr marL="85725" marR="0" lvl="0" indent="0" algn="l" rtl="0">
                        <a:lnSpc>
                          <a:spcPct val="104999"/>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greatest.</a:t>
                      </a:r>
                      <a:endParaRPr sz="1800" u="none" strike="noStrike" cap="none">
                        <a:latin typeface="Arial"/>
                        <a:ea typeface="Arial"/>
                        <a:cs typeface="Arial"/>
                        <a:sym typeface="Arial"/>
                      </a:endParaRPr>
                    </a:p>
                  </a:txBody>
                  <a:tcPr marL="0" marR="0" marT="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FFD966"/>
                    </a:solidFill>
                  </a:tcPr>
                </a:tc>
                <a:extLst>
                  <a:ext uri="{0D108BD9-81ED-4DB2-BD59-A6C34878D82A}">
                    <a16:rowId xmlns:a16="http://schemas.microsoft.com/office/drawing/2014/main" val="10005"/>
                  </a:ext>
                </a:extLst>
              </a:tr>
            </a:tbl>
          </a:graphicData>
        </a:graphic>
      </p:graphicFrame>
      <p:pic>
        <p:nvPicPr>
          <p:cNvPr id="128" name="Google Shape;128;p11"/>
          <p:cNvPicPr preferRelativeResize="0"/>
          <p:nvPr/>
        </p:nvPicPr>
        <p:blipFill rotWithShape="1">
          <a:blip r:embed="rId3">
            <a:alphaModFix/>
          </a:blip>
          <a:srcRect/>
          <a:stretch/>
        </p:blipFill>
        <p:spPr>
          <a:xfrm>
            <a:off x="270707" y="248575"/>
            <a:ext cx="4376518" cy="1411780"/>
          </a:xfrm>
          <a:prstGeom prst="rect">
            <a:avLst/>
          </a:prstGeom>
          <a:noFill/>
          <a:ln>
            <a:noFill/>
          </a:ln>
        </p:spPr>
      </p:pic>
      <p:sp>
        <p:nvSpPr>
          <p:cNvPr id="129" name="Google Shape;129;p11"/>
          <p:cNvSpPr txBox="1"/>
          <p:nvPr/>
        </p:nvSpPr>
        <p:spPr>
          <a:xfrm>
            <a:off x="350606" y="1693559"/>
            <a:ext cx="1096842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sng" strike="noStrike" cap="none">
                <a:solidFill>
                  <a:srgbClr val="000000"/>
                </a:solidFill>
                <a:latin typeface="Arial"/>
                <a:ea typeface="Arial"/>
                <a:cs typeface="Arial"/>
                <a:sym typeface="Arial"/>
              </a:rPr>
              <a:t>How do we ensure our teaching and curriculum is accessible to all </a:t>
            </a:r>
            <a:r>
              <a:rPr lang="en-US" sz="2000" b="1" i="0" u="sng" strike="noStrike" cap="none">
                <a:solidFill>
                  <a:srgbClr val="000000"/>
                </a:solidFill>
                <a:latin typeface="Arial"/>
                <a:ea typeface="Arial"/>
                <a:cs typeface="Arial"/>
                <a:sym typeface="Arial"/>
              </a:rPr>
              <a:t>pupils?</a:t>
            </a:r>
            <a:endParaRPr sz="2400" b="1" i="0" u="sng"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2"/>
          <p:cNvSpPr txBox="1">
            <a:spLocks noGrp="1"/>
          </p:cNvSpPr>
          <p:nvPr>
            <p:ph type="title"/>
          </p:nvPr>
        </p:nvSpPr>
        <p:spPr>
          <a:xfrm>
            <a:off x="2476500" y="1656033"/>
            <a:ext cx="7239000" cy="451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en-US" sz="2850" u="sng"/>
              <a:t>Staff Expertise and Training</a:t>
            </a:r>
            <a:endParaRPr sz="2850" u="sng"/>
          </a:p>
        </p:txBody>
      </p:sp>
      <p:graphicFrame>
        <p:nvGraphicFramePr>
          <p:cNvPr id="135" name="Google Shape;135;p12"/>
          <p:cNvGraphicFramePr/>
          <p:nvPr/>
        </p:nvGraphicFramePr>
        <p:xfrm>
          <a:off x="559537" y="3232537"/>
          <a:ext cx="11016600" cy="3030860"/>
        </p:xfrm>
        <a:graphic>
          <a:graphicData uri="http://schemas.openxmlformats.org/drawingml/2006/table">
            <a:tbl>
              <a:tblPr firstRow="1" bandRow="1">
                <a:noFill/>
                <a:tableStyleId>{22EF4062-E866-47AB-9C3F-39B09FF8A9D1}</a:tableStyleId>
              </a:tblPr>
              <a:tblGrid>
                <a:gridCol w="3672200">
                  <a:extLst>
                    <a:ext uri="{9D8B030D-6E8A-4147-A177-3AD203B41FA5}">
                      <a16:colId xmlns:a16="http://schemas.microsoft.com/office/drawing/2014/main" val="20000"/>
                    </a:ext>
                  </a:extLst>
                </a:gridCol>
                <a:gridCol w="3672200">
                  <a:extLst>
                    <a:ext uri="{9D8B030D-6E8A-4147-A177-3AD203B41FA5}">
                      <a16:colId xmlns:a16="http://schemas.microsoft.com/office/drawing/2014/main" val="20001"/>
                    </a:ext>
                  </a:extLst>
                </a:gridCol>
                <a:gridCol w="3672200">
                  <a:extLst>
                    <a:ext uri="{9D8B030D-6E8A-4147-A177-3AD203B41FA5}">
                      <a16:colId xmlns:a16="http://schemas.microsoft.com/office/drawing/2014/main" val="20002"/>
                    </a:ext>
                  </a:extLst>
                </a:gridCol>
              </a:tblGrid>
              <a:tr h="1064900">
                <a:tc>
                  <a:txBody>
                    <a:bodyPr/>
                    <a:lstStyle/>
                    <a:p>
                      <a:pPr marL="85725" marR="570230" lvl="0" indent="0" algn="l" rtl="0">
                        <a:lnSpc>
                          <a:spcPct val="100000"/>
                        </a:lnSpc>
                        <a:spcBef>
                          <a:spcPts val="0"/>
                        </a:spcBef>
                        <a:spcAft>
                          <a:spcPts val="0"/>
                        </a:spcAft>
                        <a:buClr>
                          <a:srgbClr val="000000"/>
                        </a:buClr>
                        <a:buSzPts val="1700"/>
                        <a:buFont typeface="Arial"/>
                        <a:buNone/>
                      </a:pPr>
                      <a:r>
                        <a:rPr lang="en-US" sz="1700" b="1" u="none" strike="noStrike" cap="none">
                          <a:latin typeface="Arial"/>
                          <a:ea typeface="Arial"/>
                          <a:cs typeface="Arial"/>
                          <a:sym typeface="Arial"/>
                        </a:rPr>
                        <a:t>Our SENCO is currently completing the NPQSENCO course</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85725" marR="512444" lvl="0" indent="0" algn="l" rtl="0">
                        <a:lnSpc>
                          <a:spcPct val="100000"/>
                        </a:lnSpc>
                        <a:spcBef>
                          <a:spcPts val="0"/>
                        </a:spcBef>
                        <a:spcAft>
                          <a:spcPts val="0"/>
                        </a:spcAft>
                        <a:buClr>
                          <a:srgbClr val="000000"/>
                        </a:buClr>
                        <a:buSzPts val="1700"/>
                        <a:buFont typeface="Arial"/>
                        <a:buNone/>
                      </a:pPr>
                      <a:r>
                        <a:rPr lang="en-US" sz="1700" b="1" u="none" strike="noStrike" cap="none">
                          <a:latin typeface="Arial"/>
                          <a:ea typeface="Arial"/>
                          <a:cs typeface="Arial"/>
                          <a:sym typeface="Arial"/>
                        </a:rPr>
                        <a:t>Attendance at half termly Wensum Trust SENCO network meetings</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85725" marR="136525" lvl="0" indent="0" algn="l" rtl="0">
                        <a:lnSpc>
                          <a:spcPct val="100000"/>
                        </a:lnSpc>
                        <a:spcBef>
                          <a:spcPts val="0"/>
                        </a:spcBef>
                        <a:spcAft>
                          <a:spcPts val="0"/>
                        </a:spcAft>
                        <a:buClr>
                          <a:srgbClr val="000000"/>
                        </a:buClr>
                        <a:buSzPts val="1700"/>
                        <a:buFont typeface="Arial"/>
                        <a:buNone/>
                      </a:pPr>
                      <a:r>
                        <a:rPr lang="en-US" sz="1700" b="1" u="none" strike="noStrike" cap="none">
                          <a:latin typeface="Arial"/>
                          <a:ea typeface="Arial"/>
                          <a:cs typeface="Arial"/>
                          <a:sym typeface="Arial"/>
                        </a:rPr>
                        <a:t>Staff training including weekly staff meetings for teachers and for TA’s</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extLst>
                  <a:ext uri="{0D108BD9-81ED-4DB2-BD59-A6C34878D82A}">
                    <a16:rowId xmlns:a16="http://schemas.microsoft.com/office/drawing/2014/main" val="10000"/>
                  </a:ext>
                </a:extLst>
              </a:tr>
              <a:tr h="1050925">
                <a:tc>
                  <a:txBody>
                    <a:bodyPr/>
                    <a:lstStyle/>
                    <a:p>
                      <a:pPr marL="85725" marR="599440" lvl="0" indent="0" algn="l" rtl="0">
                        <a:lnSpc>
                          <a:spcPct val="100000"/>
                        </a:lnSpc>
                        <a:spcBef>
                          <a:spcPts val="0"/>
                        </a:spcBef>
                        <a:spcAft>
                          <a:spcPts val="0"/>
                        </a:spcAft>
                        <a:buClr>
                          <a:srgbClr val="000000"/>
                        </a:buClr>
                        <a:buSzPts val="1700"/>
                        <a:buFont typeface="Arial"/>
                        <a:buNone/>
                      </a:pPr>
                      <a:r>
                        <a:rPr lang="en-US" sz="1700" b="1" u="none" strike="noStrike" cap="none">
                          <a:latin typeface="Arial"/>
                          <a:ea typeface="Arial"/>
                          <a:cs typeface="Arial"/>
                          <a:sym typeface="Arial"/>
                        </a:rPr>
                        <a:t>Speech and Language training from Wensum Trust and NHS services</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85725" marR="383540" lvl="0" indent="0" algn="l" rtl="0">
                        <a:lnSpc>
                          <a:spcPct val="100000"/>
                        </a:lnSpc>
                        <a:spcBef>
                          <a:spcPts val="0"/>
                        </a:spcBef>
                        <a:spcAft>
                          <a:spcPts val="0"/>
                        </a:spcAft>
                        <a:buClr>
                          <a:srgbClr val="000000"/>
                        </a:buClr>
                        <a:buSzPts val="1700"/>
                        <a:buFont typeface="Arial"/>
                        <a:buNone/>
                      </a:pPr>
                      <a:r>
                        <a:rPr lang="en-US" sz="1700" b="1" u="none" strike="noStrike" cap="none">
                          <a:latin typeface="Arial"/>
                          <a:ea typeface="Arial"/>
                          <a:cs typeface="Arial"/>
                          <a:sym typeface="Arial"/>
                        </a:rPr>
                        <a:t>Emotion Coaching and Trauma Informed Practice from the Wensum Trust Attachment Lead</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85725" marR="388620" lvl="0" indent="0" algn="l" rtl="0">
                        <a:lnSpc>
                          <a:spcPct val="100000"/>
                        </a:lnSpc>
                        <a:spcBef>
                          <a:spcPts val="0"/>
                        </a:spcBef>
                        <a:spcAft>
                          <a:spcPts val="0"/>
                        </a:spcAft>
                        <a:buClr>
                          <a:srgbClr val="000000"/>
                        </a:buClr>
                        <a:buSzPts val="1700"/>
                        <a:buFont typeface="Arial"/>
                        <a:buNone/>
                      </a:pPr>
                      <a:r>
                        <a:rPr lang="en-US" sz="1700" b="1" u="none" strike="noStrike" cap="none">
                          <a:latin typeface="Arial"/>
                          <a:ea typeface="Arial"/>
                          <a:cs typeface="Arial"/>
                          <a:sym typeface="Arial"/>
                        </a:rPr>
                        <a:t>INSET days including training on safeguarding, SEN practice and phonics teaching</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extLst>
                  <a:ext uri="{0D108BD9-81ED-4DB2-BD59-A6C34878D82A}">
                    <a16:rowId xmlns:a16="http://schemas.microsoft.com/office/drawing/2014/main" val="10001"/>
                  </a:ext>
                </a:extLst>
              </a:tr>
              <a:tr h="779150">
                <a:tc>
                  <a:txBody>
                    <a:bodyPr/>
                    <a:lstStyle/>
                    <a:p>
                      <a:pPr marL="85725" marR="586105" lvl="0" indent="0" algn="l" rtl="0">
                        <a:lnSpc>
                          <a:spcPct val="100000"/>
                        </a:lnSpc>
                        <a:spcBef>
                          <a:spcPts val="0"/>
                        </a:spcBef>
                        <a:spcAft>
                          <a:spcPts val="0"/>
                        </a:spcAft>
                        <a:buClr>
                          <a:srgbClr val="000000"/>
                        </a:buClr>
                        <a:buSzPts val="1700"/>
                        <a:buFont typeface="Arial"/>
                        <a:buNone/>
                      </a:pPr>
                      <a:r>
                        <a:rPr lang="en-US" sz="1700" b="1" u="none" strike="noStrike" cap="none">
                          <a:latin typeface="Arial"/>
                          <a:ea typeface="Arial"/>
                          <a:cs typeface="Arial"/>
                          <a:sym typeface="Arial"/>
                        </a:rPr>
                        <a:t>Specific training to meet pupil needs as needed</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85725" marR="264795" lvl="0" indent="0" algn="l" rtl="0">
                        <a:lnSpc>
                          <a:spcPct val="100000"/>
                        </a:lnSpc>
                        <a:spcBef>
                          <a:spcPts val="0"/>
                        </a:spcBef>
                        <a:spcAft>
                          <a:spcPts val="0"/>
                        </a:spcAft>
                        <a:buClr>
                          <a:srgbClr val="000000"/>
                        </a:buClr>
                        <a:buSzPts val="1700"/>
                        <a:buFont typeface="Arial"/>
                        <a:buNone/>
                      </a:pPr>
                      <a:r>
                        <a:rPr lang="en-US" sz="1700" b="1" u="none" strike="noStrike" cap="none">
                          <a:latin typeface="Arial"/>
                          <a:ea typeface="Arial"/>
                          <a:cs typeface="Arial"/>
                          <a:sym typeface="Arial"/>
                        </a:rPr>
                        <a:t>Schools and communities support with intervention and training</a:t>
                      </a:r>
                      <a:endParaRPr sz="1700" b="1"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a:txBody>
                    <a:bodyPr/>
                    <a:lstStyle/>
                    <a:p>
                      <a:pPr marL="85725" marR="319405" lvl="0" indent="0" algn="l" rtl="0">
                        <a:lnSpc>
                          <a:spcPct val="100000"/>
                        </a:lnSpc>
                        <a:spcBef>
                          <a:spcPts val="0"/>
                        </a:spcBef>
                        <a:spcAft>
                          <a:spcPts val="0"/>
                        </a:spcAft>
                        <a:buClr>
                          <a:srgbClr val="000000"/>
                        </a:buClr>
                        <a:buSzPts val="1700"/>
                        <a:buFont typeface="Arial"/>
                        <a:buNone/>
                      </a:pPr>
                      <a:r>
                        <a:rPr lang="en-US" sz="1700" b="1" u="none" strike="noStrike" cap="none">
                          <a:latin typeface="Arial"/>
                          <a:ea typeface="Arial"/>
                          <a:cs typeface="Arial"/>
                          <a:sym typeface="Arial"/>
                        </a:rPr>
                        <a:t>Norfolk Steps positive behaviour support training</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extLst>
                  <a:ext uri="{0D108BD9-81ED-4DB2-BD59-A6C34878D82A}">
                    <a16:rowId xmlns:a16="http://schemas.microsoft.com/office/drawing/2014/main" val="10002"/>
                  </a:ext>
                </a:extLst>
              </a:tr>
            </a:tbl>
          </a:graphicData>
        </a:graphic>
      </p:graphicFrame>
      <p:sp>
        <p:nvSpPr>
          <p:cNvPr id="136" name="Google Shape;136;p12"/>
          <p:cNvSpPr txBox="1"/>
          <p:nvPr/>
        </p:nvSpPr>
        <p:spPr>
          <a:xfrm>
            <a:off x="1133850" y="2170434"/>
            <a:ext cx="9924300" cy="9363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Our staff attend regular training to keep their professional knowledge and skills up to date and relevant. Where needed, staff will attend specific training in order to meet the needs of individual children.</a:t>
            </a:r>
            <a:endParaRPr sz="2000" b="0" i="0" u="none" strike="noStrike" cap="none">
              <a:solidFill>
                <a:srgbClr val="000000"/>
              </a:solidFill>
              <a:latin typeface="Arial"/>
              <a:ea typeface="Arial"/>
              <a:cs typeface="Arial"/>
              <a:sym typeface="Arial"/>
            </a:endParaRPr>
          </a:p>
        </p:txBody>
      </p:sp>
      <p:pic>
        <p:nvPicPr>
          <p:cNvPr id="137" name="Google Shape;137;p12"/>
          <p:cNvPicPr preferRelativeResize="0"/>
          <p:nvPr/>
        </p:nvPicPr>
        <p:blipFill rotWithShape="1">
          <a:blip r:embed="rId3">
            <a:alphaModFix/>
          </a:blip>
          <a:srcRect/>
          <a:stretch/>
        </p:blipFill>
        <p:spPr>
          <a:xfrm>
            <a:off x="341729" y="264814"/>
            <a:ext cx="4157832" cy="134123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3"/>
          <p:cNvSpPr txBox="1">
            <a:spLocks noGrp="1"/>
          </p:cNvSpPr>
          <p:nvPr>
            <p:ph type="title"/>
          </p:nvPr>
        </p:nvSpPr>
        <p:spPr>
          <a:xfrm>
            <a:off x="2235754" y="1554595"/>
            <a:ext cx="8133000" cy="451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en-US" sz="2850" u="sng"/>
              <a:t>How do we spend our SEND Funding?</a:t>
            </a:r>
            <a:endParaRPr sz="2850" u="sng"/>
          </a:p>
        </p:txBody>
      </p:sp>
      <p:sp>
        <p:nvSpPr>
          <p:cNvPr id="143" name="Google Shape;143;p13"/>
          <p:cNvSpPr txBox="1"/>
          <p:nvPr/>
        </p:nvSpPr>
        <p:spPr>
          <a:xfrm>
            <a:off x="1874439" y="5907755"/>
            <a:ext cx="8181900" cy="255300"/>
          </a:xfrm>
          <a:prstGeom prst="rect">
            <a:avLst/>
          </a:prstGeom>
          <a:noFill/>
          <a:ln>
            <a:noFill/>
          </a:ln>
        </p:spPr>
        <p:txBody>
          <a:bodyPr spcFirstLastPara="1" wrap="square" lIns="0" tIns="16500" rIns="0" bIns="0" anchor="t" anchorCtr="0">
            <a:spAutoFit/>
          </a:bodyPr>
          <a:lstStyle/>
          <a:p>
            <a:pPr marL="12700" marR="0" lvl="0" indent="0" algn="l" rtl="0">
              <a:lnSpc>
                <a:spcPct val="100000"/>
              </a:lnSpc>
              <a:spcBef>
                <a:spcPts val="0"/>
              </a:spcBef>
              <a:spcAft>
                <a:spcPts val="0"/>
              </a:spcAft>
              <a:buClr>
                <a:srgbClr val="000000"/>
              </a:buClr>
              <a:buSzPts val="1550"/>
              <a:buFont typeface="Arial"/>
              <a:buNone/>
            </a:pPr>
            <a:r>
              <a:rPr lang="en-US" sz="1550" b="0" i="0" u="none" strike="noStrike" cap="none">
                <a:solidFill>
                  <a:srgbClr val="000000"/>
                </a:solidFill>
                <a:latin typeface="Arial"/>
                <a:ea typeface="Arial"/>
                <a:cs typeface="Arial"/>
                <a:sym typeface="Arial"/>
              </a:rPr>
              <a:t>*Please note this is not a complete breakdown and is to be used for illustrative purposes only*</a:t>
            </a:r>
            <a:endParaRPr sz="1550" b="0" i="0" u="none" strike="noStrike" cap="none">
              <a:solidFill>
                <a:srgbClr val="000000"/>
              </a:solidFill>
              <a:latin typeface="Arial"/>
              <a:ea typeface="Arial"/>
              <a:cs typeface="Arial"/>
              <a:sym typeface="Arial"/>
            </a:endParaRPr>
          </a:p>
        </p:txBody>
      </p:sp>
      <p:sp>
        <p:nvSpPr>
          <p:cNvPr id="144" name="Google Shape;144;p13"/>
          <p:cNvSpPr txBox="1"/>
          <p:nvPr/>
        </p:nvSpPr>
        <p:spPr>
          <a:xfrm>
            <a:off x="1064987" y="2222118"/>
            <a:ext cx="10019100" cy="6132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Clr>
                <a:srgbClr val="000000"/>
              </a:buClr>
              <a:buSzPts val="1900"/>
              <a:buFont typeface="Arial"/>
              <a:buNone/>
            </a:pPr>
            <a:r>
              <a:rPr lang="en-US" sz="1900" b="0" i="0" u="none" strike="noStrike" cap="none">
                <a:solidFill>
                  <a:srgbClr val="000000"/>
                </a:solidFill>
                <a:latin typeface="Arial"/>
                <a:ea typeface="Arial"/>
                <a:cs typeface="Arial"/>
                <a:sym typeface="Arial"/>
              </a:rPr>
              <a:t>Our SEND Funding is allocated annually and spent in a number of different ways to enable us to provide effectively for our children with SEND. This year it has been used to provide</a:t>
            </a:r>
            <a:r>
              <a:rPr lang="en-US" sz="2000" b="0" i="0" u="none" strike="noStrike" cap="none">
                <a:solidFill>
                  <a:srgbClr val="000000"/>
                </a:solidFill>
                <a:latin typeface="Arial"/>
                <a:ea typeface="Arial"/>
                <a:cs typeface="Arial"/>
                <a:sym typeface="Arial"/>
              </a:rPr>
              <a:t>:</a:t>
            </a:r>
            <a:endParaRPr sz="2000" b="0" i="0" u="none" strike="noStrike" cap="none">
              <a:solidFill>
                <a:srgbClr val="000000"/>
              </a:solidFill>
              <a:latin typeface="Arial"/>
              <a:ea typeface="Arial"/>
              <a:cs typeface="Arial"/>
              <a:sym typeface="Arial"/>
            </a:endParaRPr>
          </a:p>
        </p:txBody>
      </p:sp>
      <p:grpSp>
        <p:nvGrpSpPr>
          <p:cNvPr id="145" name="Google Shape;145;p13"/>
          <p:cNvGrpSpPr/>
          <p:nvPr/>
        </p:nvGrpSpPr>
        <p:grpSpPr>
          <a:xfrm>
            <a:off x="2089849" y="3065388"/>
            <a:ext cx="1519760" cy="1303124"/>
            <a:chOff x="2089849" y="3065388"/>
            <a:chExt cx="1519760" cy="1303124"/>
          </a:xfrm>
        </p:grpSpPr>
        <p:sp>
          <p:nvSpPr>
            <p:cNvPr id="146" name="Google Shape;146;p13"/>
            <p:cNvSpPr/>
            <p:nvPr/>
          </p:nvSpPr>
          <p:spPr>
            <a:xfrm>
              <a:off x="2170699" y="3070151"/>
              <a:ext cx="1438910" cy="1294130"/>
            </a:xfrm>
            <a:custGeom>
              <a:avLst/>
              <a:gdLst/>
              <a:ahLst/>
              <a:cxnLst/>
              <a:rect l="l" t="t" r="r" b="b"/>
              <a:pathLst>
                <a:path w="1438910" h="1294129" extrusionOk="0">
                  <a:moveTo>
                    <a:pt x="1195799" y="1293599"/>
                  </a:moveTo>
                  <a:lnTo>
                    <a:pt x="0" y="1293599"/>
                  </a:lnTo>
                  <a:lnTo>
                    <a:pt x="31470" y="1287246"/>
                  </a:lnTo>
                  <a:lnTo>
                    <a:pt x="57169" y="1269919"/>
                  </a:lnTo>
                  <a:lnTo>
                    <a:pt x="74496" y="1244220"/>
                  </a:lnTo>
                  <a:lnTo>
                    <a:pt x="80849" y="1212749"/>
                  </a:lnTo>
                  <a:lnTo>
                    <a:pt x="0" y="1212749"/>
                  </a:lnTo>
                  <a:lnTo>
                    <a:pt x="15735" y="1209573"/>
                  </a:lnTo>
                  <a:lnTo>
                    <a:pt x="28584" y="1200909"/>
                  </a:lnTo>
                  <a:lnTo>
                    <a:pt x="37248" y="1188060"/>
                  </a:lnTo>
                  <a:lnTo>
                    <a:pt x="40424" y="1172324"/>
                  </a:lnTo>
                  <a:lnTo>
                    <a:pt x="37248" y="1156589"/>
                  </a:lnTo>
                  <a:lnTo>
                    <a:pt x="28584" y="1143740"/>
                  </a:lnTo>
                  <a:lnTo>
                    <a:pt x="15735" y="1135076"/>
                  </a:lnTo>
                  <a:lnTo>
                    <a:pt x="0" y="1131899"/>
                  </a:lnTo>
                  <a:lnTo>
                    <a:pt x="80849" y="1131899"/>
                  </a:lnTo>
                  <a:lnTo>
                    <a:pt x="80849" y="80849"/>
                  </a:lnTo>
                  <a:lnTo>
                    <a:pt x="87203" y="49379"/>
                  </a:lnTo>
                  <a:lnTo>
                    <a:pt x="104530" y="23680"/>
                  </a:lnTo>
                  <a:lnTo>
                    <a:pt x="130229" y="6353"/>
                  </a:lnTo>
                  <a:lnTo>
                    <a:pt x="161699" y="0"/>
                  </a:lnTo>
                  <a:lnTo>
                    <a:pt x="1357499" y="0"/>
                  </a:lnTo>
                  <a:lnTo>
                    <a:pt x="1388970" y="6353"/>
                  </a:lnTo>
                  <a:lnTo>
                    <a:pt x="1414669" y="23680"/>
                  </a:lnTo>
                  <a:lnTo>
                    <a:pt x="1431996" y="49379"/>
                  </a:lnTo>
                  <a:lnTo>
                    <a:pt x="1438349" y="80849"/>
                  </a:lnTo>
                  <a:lnTo>
                    <a:pt x="161699" y="80849"/>
                  </a:lnTo>
                  <a:lnTo>
                    <a:pt x="145964" y="84026"/>
                  </a:lnTo>
                  <a:lnTo>
                    <a:pt x="133115" y="92690"/>
                  </a:lnTo>
                  <a:lnTo>
                    <a:pt x="124451" y="105539"/>
                  </a:lnTo>
                  <a:lnTo>
                    <a:pt x="121274" y="121274"/>
                  </a:lnTo>
                  <a:lnTo>
                    <a:pt x="124451" y="137010"/>
                  </a:lnTo>
                  <a:lnTo>
                    <a:pt x="133115" y="149859"/>
                  </a:lnTo>
                  <a:lnTo>
                    <a:pt x="145964" y="158523"/>
                  </a:lnTo>
                  <a:lnTo>
                    <a:pt x="161699" y="161699"/>
                  </a:lnTo>
                  <a:lnTo>
                    <a:pt x="1276649" y="161699"/>
                  </a:lnTo>
                  <a:lnTo>
                    <a:pt x="1276649" y="1212749"/>
                  </a:lnTo>
                  <a:lnTo>
                    <a:pt x="1270296" y="1244220"/>
                  </a:lnTo>
                  <a:lnTo>
                    <a:pt x="1252969" y="1269919"/>
                  </a:lnTo>
                  <a:lnTo>
                    <a:pt x="1227270" y="1287246"/>
                  </a:lnTo>
                  <a:lnTo>
                    <a:pt x="1195799" y="1293599"/>
                  </a:lnTo>
                  <a:close/>
                </a:path>
                <a:path w="1438910" h="1294129" extrusionOk="0">
                  <a:moveTo>
                    <a:pt x="1357499" y="161699"/>
                  </a:moveTo>
                  <a:lnTo>
                    <a:pt x="161699" y="161699"/>
                  </a:lnTo>
                  <a:lnTo>
                    <a:pt x="193170" y="155346"/>
                  </a:lnTo>
                  <a:lnTo>
                    <a:pt x="218869" y="138019"/>
                  </a:lnTo>
                  <a:lnTo>
                    <a:pt x="236196" y="112320"/>
                  </a:lnTo>
                  <a:lnTo>
                    <a:pt x="242549" y="80849"/>
                  </a:lnTo>
                  <a:lnTo>
                    <a:pt x="1438349" y="80849"/>
                  </a:lnTo>
                  <a:lnTo>
                    <a:pt x="1431996" y="112320"/>
                  </a:lnTo>
                  <a:lnTo>
                    <a:pt x="1414669" y="138019"/>
                  </a:lnTo>
                  <a:lnTo>
                    <a:pt x="1388970" y="155346"/>
                  </a:lnTo>
                  <a:lnTo>
                    <a:pt x="1357499" y="161699"/>
                  </a:lnTo>
                  <a:close/>
                </a:path>
              </a:pathLst>
            </a:custGeom>
            <a:solidFill>
              <a:srgbClr val="E7E6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13"/>
            <p:cNvSpPr/>
            <p:nvPr/>
          </p:nvSpPr>
          <p:spPr>
            <a:xfrm>
              <a:off x="2089849" y="3151001"/>
              <a:ext cx="323850" cy="1212850"/>
            </a:xfrm>
            <a:custGeom>
              <a:avLst/>
              <a:gdLst/>
              <a:ahLst/>
              <a:cxnLst/>
              <a:rect l="l" t="t" r="r" b="b"/>
              <a:pathLst>
                <a:path w="323850" h="1212850" extrusionOk="0">
                  <a:moveTo>
                    <a:pt x="242549" y="80849"/>
                  </a:moveTo>
                  <a:lnTo>
                    <a:pt x="226814" y="77673"/>
                  </a:lnTo>
                  <a:lnTo>
                    <a:pt x="213965" y="69009"/>
                  </a:lnTo>
                  <a:lnTo>
                    <a:pt x="205301" y="56160"/>
                  </a:lnTo>
                  <a:lnTo>
                    <a:pt x="202124" y="40424"/>
                  </a:lnTo>
                  <a:lnTo>
                    <a:pt x="205301" y="24689"/>
                  </a:lnTo>
                  <a:lnTo>
                    <a:pt x="213965" y="11840"/>
                  </a:lnTo>
                  <a:lnTo>
                    <a:pt x="226814" y="3176"/>
                  </a:lnTo>
                  <a:lnTo>
                    <a:pt x="242549" y="0"/>
                  </a:lnTo>
                  <a:lnTo>
                    <a:pt x="323399" y="0"/>
                  </a:lnTo>
                  <a:lnTo>
                    <a:pt x="317046" y="31470"/>
                  </a:lnTo>
                  <a:lnTo>
                    <a:pt x="299719" y="57169"/>
                  </a:lnTo>
                  <a:lnTo>
                    <a:pt x="274020" y="74496"/>
                  </a:lnTo>
                  <a:lnTo>
                    <a:pt x="242549" y="80849"/>
                  </a:lnTo>
                  <a:close/>
                </a:path>
                <a:path w="323850" h="1212850" extrusionOk="0">
                  <a:moveTo>
                    <a:pt x="80849" y="1212749"/>
                  </a:moveTo>
                  <a:lnTo>
                    <a:pt x="49379" y="1206396"/>
                  </a:lnTo>
                  <a:lnTo>
                    <a:pt x="23680" y="1189069"/>
                  </a:lnTo>
                  <a:lnTo>
                    <a:pt x="6353" y="1163370"/>
                  </a:lnTo>
                  <a:lnTo>
                    <a:pt x="0" y="1131899"/>
                  </a:lnTo>
                  <a:lnTo>
                    <a:pt x="6353" y="1100429"/>
                  </a:lnTo>
                  <a:lnTo>
                    <a:pt x="23680" y="1074730"/>
                  </a:lnTo>
                  <a:lnTo>
                    <a:pt x="49379" y="1057403"/>
                  </a:lnTo>
                  <a:lnTo>
                    <a:pt x="80849" y="1051049"/>
                  </a:lnTo>
                  <a:lnTo>
                    <a:pt x="96585" y="1054226"/>
                  </a:lnTo>
                  <a:lnTo>
                    <a:pt x="109434" y="1062890"/>
                  </a:lnTo>
                  <a:lnTo>
                    <a:pt x="118098" y="1075739"/>
                  </a:lnTo>
                  <a:lnTo>
                    <a:pt x="121274" y="1091474"/>
                  </a:lnTo>
                  <a:lnTo>
                    <a:pt x="118098" y="1107210"/>
                  </a:lnTo>
                  <a:lnTo>
                    <a:pt x="109434" y="1120059"/>
                  </a:lnTo>
                  <a:lnTo>
                    <a:pt x="96585" y="1128723"/>
                  </a:lnTo>
                  <a:lnTo>
                    <a:pt x="80849" y="1131899"/>
                  </a:lnTo>
                  <a:lnTo>
                    <a:pt x="161699" y="1131899"/>
                  </a:lnTo>
                  <a:lnTo>
                    <a:pt x="155346" y="1163370"/>
                  </a:lnTo>
                  <a:lnTo>
                    <a:pt x="138019" y="1189069"/>
                  </a:lnTo>
                  <a:lnTo>
                    <a:pt x="112320" y="1206396"/>
                  </a:lnTo>
                  <a:lnTo>
                    <a:pt x="80849" y="1212749"/>
                  </a:lnTo>
                  <a:close/>
                </a:path>
              </a:pathLst>
            </a:custGeom>
            <a:solidFill>
              <a:srgbClr val="B8B7B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13"/>
            <p:cNvSpPr/>
            <p:nvPr/>
          </p:nvSpPr>
          <p:spPr>
            <a:xfrm>
              <a:off x="2089849" y="3070151"/>
              <a:ext cx="1519555" cy="1294130"/>
            </a:xfrm>
            <a:custGeom>
              <a:avLst/>
              <a:gdLst/>
              <a:ahLst/>
              <a:cxnLst/>
              <a:rect l="l" t="t" r="r" b="b"/>
              <a:pathLst>
                <a:path w="1519554" h="1294129" extrusionOk="0">
                  <a:moveTo>
                    <a:pt x="161699" y="1131899"/>
                  </a:moveTo>
                  <a:lnTo>
                    <a:pt x="161699" y="80849"/>
                  </a:lnTo>
                  <a:lnTo>
                    <a:pt x="168053" y="49379"/>
                  </a:lnTo>
                  <a:lnTo>
                    <a:pt x="185380" y="23680"/>
                  </a:lnTo>
                  <a:lnTo>
                    <a:pt x="211079" y="6353"/>
                  </a:lnTo>
                  <a:lnTo>
                    <a:pt x="242549" y="0"/>
                  </a:lnTo>
                  <a:lnTo>
                    <a:pt x="1438349" y="0"/>
                  </a:lnTo>
                  <a:lnTo>
                    <a:pt x="1469820" y="6353"/>
                  </a:lnTo>
                  <a:lnTo>
                    <a:pt x="1495519" y="23680"/>
                  </a:lnTo>
                  <a:lnTo>
                    <a:pt x="1512846" y="49379"/>
                  </a:lnTo>
                  <a:lnTo>
                    <a:pt x="1519199" y="80849"/>
                  </a:lnTo>
                  <a:lnTo>
                    <a:pt x="1512846" y="112320"/>
                  </a:lnTo>
                  <a:lnTo>
                    <a:pt x="1495519" y="138019"/>
                  </a:lnTo>
                  <a:lnTo>
                    <a:pt x="1469820" y="155346"/>
                  </a:lnTo>
                  <a:lnTo>
                    <a:pt x="1438349" y="161699"/>
                  </a:lnTo>
                  <a:lnTo>
                    <a:pt x="1357499" y="161699"/>
                  </a:lnTo>
                  <a:lnTo>
                    <a:pt x="1357499" y="1212749"/>
                  </a:lnTo>
                  <a:lnTo>
                    <a:pt x="1351146" y="1244220"/>
                  </a:lnTo>
                  <a:lnTo>
                    <a:pt x="1333819" y="1269919"/>
                  </a:lnTo>
                  <a:lnTo>
                    <a:pt x="1308120" y="1287246"/>
                  </a:lnTo>
                  <a:lnTo>
                    <a:pt x="1276649" y="1293599"/>
                  </a:lnTo>
                  <a:lnTo>
                    <a:pt x="80849" y="1293599"/>
                  </a:lnTo>
                  <a:lnTo>
                    <a:pt x="49379" y="1287246"/>
                  </a:lnTo>
                  <a:lnTo>
                    <a:pt x="23680" y="1269919"/>
                  </a:lnTo>
                  <a:lnTo>
                    <a:pt x="6353" y="1244220"/>
                  </a:lnTo>
                  <a:lnTo>
                    <a:pt x="0" y="1212749"/>
                  </a:lnTo>
                  <a:lnTo>
                    <a:pt x="6353" y="1181279"/>
                  </a:lnTo>
                  <a:lnTo>
                    <a:pt x="23680" y="1155580"/>
                  </a:lnTo>
                  <a:lnTo>
                    <a:pt x="49379" y="1138253"/>
                  </a:lnTo>
                  <a:lnTo>
                    <a:pt x="80849" y="1131899"/>
                  </a:lnTo>
                  <a:lnTo>
                    <a:pt x="161699" y="1131899"/>
                  </a:lnTo>
                  <a:close/>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9" name="Google Shape;149;p13"/>
            <p:cNvPicPr preferRelativeResize="0"/>
            <p:nvPr/>
          </p:nvPicPr>
          <p:blipFill rotWithShape="1">
            <a:blip r:embed="rId3">
              <a:alphaModFix/>
            </a:blip>
            <a:srcRect/>
            <a:stretch/>
          </p:blipFill>
          <p:spPr>
            <a:xfrm>
              <a:off x="2287212" y="3065388"/>
              <a:ext cx="130799" cy="171224"/>
            </a:xfrm>
            <a:prstGeom prst="rect">
              <a:avLst/>
            </a:prstGeom>
            <a:noFill/>
            <a:ln>
              <a:noFill/>
            </a:ln>
          </p:spPr>
        </p:pic>
        <p:sp>
          <p:nvSpPr>
            <p:cNvPr id="150" name="Google Shape;150;p13"/>
            <p:cNvSpPr/>
            <p:nvPr/>
          </p:nvSpPr>
          <p:spPr>
            <a:xfrm>
              <a:off x="2332399" y="3231851"/>
              <a:ext cx="1115060" cy="0"/>
            </a:xfrm>
            <a:custGeom>
              <a:avLst/>
              <a:gdLst/>
              <a:ahLst/>
              <a:cxnLst/>
              <a:rect l="l" t="t" r="r" b="b"/>
              <a:pathLst>
                <a:path w="1115060" h="120000" extrusionOk="0">
                  <a:moveTo>
                    <a:pt x="1114949" y="0"/>
                  </a:moveTo>
                  <a:lnTo>
                    <a:pt x="0" y="0"/>
                  </a:lnTo>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1" name="Google Shape;151;p13"/>
            <p:cNvPicPr preferRelativeResize="0"/>
            <p:nvPr/>
          </p:nvPicPr>
          <p:blipFill rotWithShape="1">
            <a:blip r:embed="rId4">
              <a:alphaModFix/>
            </a:blip>
            <a:srcRect/>
            <a:stretch/>
          </p:blipFill>
          <p:spPr>
            <a:xfrm>
              <a:off x="2165937" y="4197288"/>
              <a:ext cx="90374" cy="171224"/>
            </a:xfrm>
            <a:prstGeom prst="rect">
              <a:avLst/>
            </a:prstGeom>
            <a:noFill/>
            <a:ln>
              <a:noFill/>
            </a:ln>
          </p:spPr>
        </p:pic>
      </p:grpSp>
      <p:sp>
        <p:nvSpPr>
          <p:cNvPr id="152" name="Google Shape;152;p13"/>
          <p:cNvSpPr txBox="1"/>
          <p:nvPr/>
        </p:nvSpPr>
        <p:spPr>
          <a:xfrm>
            <a:off x="2469572" y="3459307"/>
            <a:ext cx="760200" cy="412500"/>
          </a:xfrm>
          <a:prstGeom prst="rect">
            <a:avLst/>
          </a:prstGeom>
          <a:noFill/>
          <a:ln>
            <a:noFill/>
          </a:ln>
        </p:spPr>
        <p:txBody>
          <a:bodyPr spcFirstLastPara="1" wrap="square" lIns="0" tIns="10775" rIns="0" bIns="0" anchor="t" anchorCtr="0">
            <a:spAutoFit/>
          </a:bodyPr>
          <a:lstStyle/>
          <a:p>
            <a:pPr marL="12700" marR="5080" lvl="0" indent="146050" algn="l" rtl="0">
              <a:lnSpc>
                <a:spcPct val="100699"/>
              </a:lnSpc>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Staff training</a:t>
            </a:r>
            <a:endParaRPr sz="1300" b="0" i="0" u="none" strike="noStrike" cap="none">
              <a:solidFill>
                <a:srgbClr val="000000"/>
              </a:solidFill>
              <a:latin typeface="Arial"/>
              <a:ea typeface="Arial"/>
              <a:cs typeface="Arial"/>
              <a:sym typeface="Arial"/>
            </a:endParaRPr>
          </a:p>
        </p:txBody>
      </p:sp>
      <p:grpSp>
        <p:nvGrpSpPr>
          <p:cNvPr id="153" name="Google Shape;153;p13"/>
          <p:cNvGrpSpPr/>
          <p:nvPr/>
        </p:nvGrpSpPr>
        <p:grpSpPr>
          <a:xfrm>
            <a:off x="1100799" y="4489812"/>
            <a:ext cx="1618820" cy="1303124"/>
            <a:chOff x="1100799" y="4489812"/>
            <a:chExt cx="1618820" cy="1303124"/>
          </a:xfrm>
        </p:grpSpPr>
        <p:sp>
          <p:nvSpPr>
            <p:cNvPr id="154" name="Google Shape;154;p13"/>
            <p:cNvSpPr/>
            <p:nvPr/>
          </p:nvSpPr>
          <p:spPr>
            <a:xfrm>
              <a:off x="1181649" y="4494574"/>
              <a:ext cx="1537970" cy="1294130"/>
            </a:xfrm>
            <a:custGeom>
              <a:avLst/>
              <a:gdLst/>
              <a:ahLst/>
              <a:cxnLst/>
              <a:rect l="l" t="t" r="r" b="b"/>
              <a:pathLst>
                <a:path w="1537970" h="1294129" extrusionOk="0">
                  <a:moveTo>
                    <a:pt x="1294799" y="1293599"/>
                  </a:moveTo>
                  <a:lnTo>
                    <a:pt x="0" y="1293599"/>
                  </a:lnTo>
                  <a:lnTo>
                    <a:pt x="31470" y="1287246"/>
                  </a:lnTo>
                  <a:lnTo>
                    <a:pt x="57169" y="1269919"/>
                  </a:lnTo>
                  <a:lnTo>
                    <a:pt x="74496" y="1244220"/>
                  </a:lnTo>
                  <a:lnTo>
                    <a:pt x="80849" y="1212749"/>
                  </a:lnTo>
                  <a:lnTo>
                    <a:pt x="0" y="1212749"/>
                  </a:lnTo>
                  <a:lnTo>
                    <a:pt x="15735" y="1209573"/>
                  </a:lnTo>
                  <a:lnTo>
                    <a:pt x="28584" y="1200909"/>
                  </a:lnTo>
                  <a:lnTo>
                    <a:pt x="37248" y="1188060"/>
                  </a:lnTo>
                  <a:lnTo>
                    <a:pt x="40424" y="1172324"/>
                  </a:lnTo>
                  <a:lnTo>
                    <a:pt x="37248" y="1156589"/>
                  </a:lnTo>
                  <a:lnTo>
                    <a:pt x="28584" y="1143740"/>
                  </a:lnTo>
                  <a:lnTo>
                    <a:pt x="15735" y="1135076"/>
                  </a:lnTo>
                  <a:lnTo>
                    <a:pt x="0" y="1131899"/>
                  </a:lnTo>
                  <a:lnTo>
                    <a:pt x="80849" y="1131899"/>
                  </a:lnTo>
                  <a:lnTo>
                    <a:pt x="80849" y="80849"/>
                  </a:lnTo>
                  <a:lnTo>
                    <a:pt x="87203" y="49379"/>
                  </a:lnTo>
                  <a:lnTo>
                    <a:pt x="104530" y="23680"/>
                  </a:lnTo>
                  <a:lnTo>
                    <a:pt x="130229" y="6353"/>
                  </a:lnTo>
                  <a:lnTo>
                    <a:pt x="161699" y="0"/>
                  </a:lnTo>
                  <a:lnTo>
                    <a:pt x="1456499" y="0"/>
                  </a:lnTo>
                  <a:lnTo>
                    <a:pt x="1487970" y="6353"/>
                  </a:lnTo>
                  <a:lnTo>
                    <a:pt x="1513669" y="23680"/>
                  </a:lnTo>
                  <a:lnTo>
                    <a:pt x="1530996" y="49379"/>
                  </a:lnTo>
                  <a:lnTo>
                    <a:pt x="1537349" y="80849"/>
                  </a:lnTo>
                  <a:lnTo>
                    <a:pt x="161699" y="80849"/>
                  </a:lnTo>
                  <a:lnTo>
                    <a:pt x="145964" y="84026"/>
                  </a:lnTo>
                  <a:lnTo>
                    <a:pt x="133115" y="92690"/>
                  </a:lnTo>
                  <a:lnTo>
                    <a:pt x="124451" y="105539"/>
                  </a:lnTo>
                  <a:lnTo>
                    <a:pt x="121274" y="121274"/>
                  </a:lnTo>
                  <a:lnTo>
                    <a:pt x="124451" y="137010"/>
                  </a:lnTo>
                  <a:lnTo>
                    <a:pt x="133115" y="149859"/>
                  </a:lnTo>
                  <a:lnTo>
                    <a:pt x="145964" y="158523"/>
                  </a:lnTo>
                  <a:lnTo>
                    <a:pt x="161699" y="161699"/>
                  </a:lnTo>
                  <a:lnTo>
                    <a:pt x="1375649" y="161699"/>
                  </a:lnTo>
                  <a:lnTo>
                    <a:pt x="1375649" y="1212749"/>
                  </a:lnTo>
                  <a:lnTo>
                    <a:pt x="1369296" y="1244220"/>
                  </a:lnTo>
                  <a:lnTo>
                    <a:pt x="1351969" y="1269919"/>
                  </a:lnTo>
                  <a:lnTo>
                    <a:pt x="1326270" y="1287246"/>
                  </a:lnTo>
                  <a:lnTo>
                    <a:pt x="1294799" y="1293599"/>
                  </a:lnTo>
                  <a:close/>
                </a:path>
                <a:path w="1537970" h="1294129" extrusionOk="0">
                  <a:moveTo>
                    <a:pt x="1456499" y="161699"/>
                  </a:moveTo>
                  <a:lnTo>
                    <a:pt x="161699" y="161699"/>
                  </a:lnTo>
                  <a:lnTo>
                    <a:pt x="193170" y="155346"/>
                  </a:lnTo>
                  <a:lnTo>
                    <a:pt x="218869" y="138019"/>
                  </a:lnTo>
                  <a:lnTo>
                    <a:pt x="236196" y="112320"/>
                  </a:lnTo>
                  <a:lnTo>
                    <a:pt x="242549" y="80849"/>
                  </a:lnTo>
                  <a:lnTo>
                    <a:pt x="1537349" y="80849"/>
                  </a:lnTo>
                  <a:lnTo>
                    <a:pt x="1530996" y="112320"/>
                  </a:lnTo>
                  <a:lnTo>
                    <a:pt x="1513669" y="138019"/>
                  </a:lnTo>
                  <a:lnTo>
                    <a:pt x="1487970" y="155346"/>
                  </a:lnTo>
                  <a:lnTo>
                    <a:pt x="1456499" y="161699"/>
                  </a:lnTo>
                  <a:close/>
                </a:path>
              </a:pathLst>
            </a:custGeom>
            <a:solidFill>
              <a:srgbClr val="E7E6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13"/>
            <p:cNvSpPr/>
            <p:nvPr/>
          </p:nvSpPr>
          <p:spPr>
            <a:xfrm>
              <a:off x="1100799" y="4575424"/>
              <a:ext cx="323850" cy="1212850"/>
            </a:xfrm>
            <a:custGeom>
              <a:avLst/>
              <a:gdLst/>
              <a:ahLst/>
              <a:cxnLst/>
              <a:rect l="l" t="t" r="r" b="b"/>
              <a:pathLst>
                <a:path w="323850" h="1212850" extrusionOk="0">
                  <a:moveTo>
                    <a:pt x="242549" y="80849"/>
                  </a:moveTo>
                  <a:lnTo>
                    <a:pt x="226814" y="77673"/>
                  </a:lnTo>
                  <a:lnTo>
                    <a:pt x="213965" y="69009"/>
                  </a:lnTo>
                  <a:lnTo>
                    <a:pt x="205301" y="56160"/>
                  </a:lnTo>
                  <a:lnTo>
                    <a:pt x="202124" y="40424"/>
                  </a:lnTo>
                  <a:lnTo>
                    <a:pt x="205301" y="24689"/>
                  </a:lnTo>
                  <a:lnTo>
                    <a:pt x="213965" y="11840"/>
                  </a:lnTo>
                  <a:lnTo>
                    <a:pt x="226814" y="3176"/>
                  </a:lnTo>
                  <a:lnTo>
                    <a:pt x="242549" y="0"/>
                  </a:lnTo>
                  <a:lnTo>
                    <a:pt x="323399" y="0"/>
                  </a:lnTo>
                  <a:lnTo>
                    <a:pt x="317046" y="31470"/>
                  </a:lnTo>
                  <a:lnTo>
                    <a:pt x="299719" y="57169"/>
                  </a:lnTo>
                  <a:lnTo>
                    <a:pt x="274020" y="74496"/>
                  </a:lnTo>
                  <a:lnTo>
                    <a:pt x="242549" y="80849"/>
                  </a:lnTo>
                  <a:close/>
                </a:path>
                <a:path w="323850" h="1212850" extrusionOk="0">
                  <a:moveTo>
                    <a:pt x="80849" y="1212749"/>
                  </a:moveTo>
                  <a:lnTo>
                    <a:pt x="49379" y="1206396"/>
                  </a:lnTo>
                  <a:lnTo>
                    <a:pt x="23680" y="1189069"/>
                  </a:lnTo>
                  <a:lnTo>
                    <a:pt x="6353" y="1163370"/>
                  </a:lnTo>
                  <a:lnTo>
                    <a:pt x="0" y="1131899"/>
                  </a:lnTo>
                  <a:lnTo>
                    <a:pt x="6353" y="1100429"/>
                  </a:lnTo>
                  <a:lnTo>
                    <a:pt x="23680" y="1074730"/>
                  </a:lnTo>
                  <a:lnTo>
                    <a:pt x="49379" y="1057403"/>
                  </a:lnTo>
                  <a:lnTo>
                    <a:pt x="80849" y="1051049"/>
                  </a:lnTo>
                  <a:lnTo>
                    <a:pt x="96585" y="1054226"/>
                  </a:lnTo>
                  <a:lnTo>
                    <a:pt x="109434" y="1062890"/>
                  </a:lnTo>
                  <a:lnTo>
                    <a:pt x="118098" y="1075739"/>
                  </a:lnTo>
                  <a:lnTo>
                    <a:pt x="121274" y="1091474"/>
                  </a:lnTo>
                  <a:lnTo>
                    <a:pt x="118098" y="1107210"/>
                  </a:lnTo>
                  <a:lnTo>
                    <a:pt x="109434" y="1120059"/>
                  </a:lnTo>
                  <a:lnTo>
                    <a:pt x="96585" y="1128723"/>
                  </a:lnTo>
                  <a:lnTo>
                    <a:pt x="80849" y="1131899"/>
                  </a:lnTo>
                  <a:lnTo>
                    <a:pt x="161699" y="1131899"/>
                  </a:lnTo>
                  <a:lnTo>
                    <a:pt x="155346" y="1163370"/>
                  </a:lnTo>
                  <a:lnTo>
                    <a:pt x="138019" y="1189069"/>
                  </a:lnTo>
                  <a:lnTo>
                    <a:pt x="112320" y="1206396"/>
                  </a:lnTo>
                  <a:lnTo>
                    <a:pt x="80849" y="1212749"/>
                  </a:lnTo>
                  <a:close/>
                </a:path>
              </a:pathLst>
            </a:custGeom>
            <a:solidFill>
              <a:srgbClr val="B8B7B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13"/>
            <p:cNvSpPr/>
            <p:nvPr/>
          </p:nvSpPr>
          <p:spPr>
            <a:xfrm>
              <a:off x="1100799" y="4494574"/>
              <a:ext cx="1618615" cy="1294130"/>
            </a:xfrm>
            <a:custGeom>
              <a:avLst/>
              <a:gdLst/>
              <a:ahLst/>
              <a:cxnLst/>
              <a:rect l="l" t="t" r="r" b="b"/>
              <a:pathLst>
                <a:path w="1618614" h="1294129" extrusionOk="0">
                  <a:moveTo>
                    <a:pt x="161699" y="1131899"/>
                  </a:moveTo>
                  <a:lnTo>
                    <a:pt x="161699" y="80849"/>
                  </a:lnTo>
                  <a:lnTo>
                    <a:pt x="168053" y="49379"/>
                  </a:lnTo>
                  <a:lnTo>
                    <a:pt x="185380" y="23680"/>
                  </a:lnTo>
                  <a:lnTo>
                    <a:pt x="211079" y="6353"/>
                  </a:lnTo>
                  <a:lnTo>
                    <a:pt x="242549" y="0"/>
                  </a:lnTo>
                  <a:lnTo>
                    <a:pt x="1537349" y="0"/>
                  </a:lnTo>
                  <a:lnTo>
                    <a:pt x="1568820" y="6353"/>
                  </a:lnTo>
                  <a:lnTo>
                    <a:pt x="1594519" y="23680"/>
                  </a:lnTo>
                  <a:lnTo>
                    <a:pt x="1611846" y="49379"/>
                  </a:lnTo>
                  <a:lnTo>
                    <a:pt x="1618199" y="80849"/>
                  </a:lnTo>
                  <a:lnTo>
                    <a:pt x="1611846" y="112320"/>
                  </a:lnTo>
                  <a:lnTo>
                    <a:pt x="1594519" y="138019"/>
                  </a:lnTo>
                  <a:lnTo>
                    <a:pt x="1568820" y="155346"/>
                  </a:lnTo>
                  <a:lnTo>
                    <a:pt x="1537349" y="161699"/>
                  </a:lnTo>
                  <a:lnTo>
                    <a:pt x="1456499" y="161699"/>
                  </a:lnTo>
                  <a:lnTo>
                    <a:pt x="1456499" y="1212749"/>
                  </a:lnTo>
                  <a:lnTo>
                    <a:pt x="1450146" y="1244220"/>
                  </a:lnTo>
                  <a:lnTo>
                    <a:pt x="1432819" y="1269919"/>
                  </a:lnTo>
                  <a:lnTo>
                    <a:pt x="1407120" y="1287246"/>
                  </a:lnTo>
                  <a:lnTo>
                    <a:pt x="1375649" y="1293599"/>
                  </a:lnTo>
                  <a:lnTo>
                    <a:pt x="80849" y="1293599"/>
                  </a:lnTo>
                  <a:lnTo>
                    <a:pt x="49379" y="1287246"/>
                  </a:lnTo>
                  <a:lnTo>
                    <a:pt x="23680" y="1269919"/>
                  </a:lnTo>
                  <a:lnTo>
                    <a:pt x="6353" y="1244220"/>
                  </a:lnTo>
                  <a:lnTo>
                    <a:pt x="0" y="1212749"/>
                  </a:lnTo>
                  <a:lnTo>
                    <a:pt x="6353" y="1181279"/>
                  </a:lnTo>
                  <a:lnTo>
                    <a:pt x="23680" y="1155580"/>
                  </a:lnTo>
                  <a:lnTo>
                    <a:pt x="49379" y="1138253"/>
                  </a:lnTo>
                  <a:lnTo>
                    <a:pt x="80849" y="1131899"/>
                  </a:lnTo>
                  <a:lnTo>
                    <a:pt x="161699" y="1131899"/>
                  </a:lnTo>
                  <a:close/>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7" name="Google Shape;157;p13"/>
            <p:cNvPicPr preferRelativeResize="0"/>
            <p:nvPr/>
          </p:nvPicPr>
          <p:blipFill rotWithShape="1">
            <a:blip r:embed="rId5">
              <a:alphaModFix/>
            </a:blip>
            <a:srcRect/>
            <a:stretch/>
          </p:blipFill>
          <p:spPr>
            <a:xfrm>
              <a:off x="1298162" y="4489812"/>
              <a:ext cx="130799" cy="171224"/>
            </a:xfrm>
            <a:prstGeom prst="rect">
              <a:avLst/>
            </a:prstGeom>
            <a:noFill/>
            <a:ln>
              <a:noFill/>
            </a:ln>
          </p:spPr>
        </p:pic>
        <p:sp>
          <p:nvSpPr>
            <p:cNvPr id="158" name="Google Shape;158;p13"/>
            <p:cNvSpPr/>
            <p:nvPr/>
          </p:nvSpPr>
          <p:spPr>
            <a:xfrm>
              <a:off x="1343349" y="4656274"/>
              <a:ext cx="1214120" cy="0"/>
            </a:xfrm>
            <a:custGeom>
              <a:avLst/>
              <a:gdLst/>
              <a:ahLst/>
              <a:cxnLst/>
              <a:rect l="l" t="t" r="r" b="b"/>
              <a:pathLst>
                <a:path w="1214120" h="120000" extrusionOk="0">
                  <a:moveTo>
                    <a:pt x="1213949" y="0"/>
                  </a:moveTo>
                  <a:lnTo>
                    <a:pt x="0" y="0"/>
                  </a:lnTo>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9" name="Google Shape;159;p13"/>
            <p:cNvPicPr preferRelativeResize="0"/>
            <p:nvPr/>
          </p:nvPicPr>
          <p:blipFill rotWithShape="1">
            <a:blip r:embed="rId4">
              <a:alphaModFix/>
            </a:blip>
            <a:srcRect/>
            <a:stretch/>
          </p:blipFill>
          <p:spPr>
            <a:xfrm>
              <a:off x="1176887" y="5621712"/>
              <a:ext cx="90374" cy="171224"/>
            </a:xfrm>
            <a:prstGeom prst="rect">
              <a:avLst/>
            </a:prstGeom>
            <a:noFill/>
            <a:ln>
              <a:noFill/>
            </a:ln>
          </p:spPr>
        </p:pic>
      </p:grpSp>
      <p:sp>
        <p:nvSpPr>
          <p:cNvPr id="160" name="Google Shape;160;p13"/>
          <p:cNvSpPr txBox="1"/>
          <p:nvPr/>
        </p:nvSpPr>
        <p:spPr>
          <a:xfrm>
            <a:off x="1373354" y="4789497"/>
            <a:ext cx="1072500" cy="615600"/>
          </a:xfrm>
          <a:prstGeom prst="rect">
            <a:avLst/>
          </a:prstGeom>
          <a:noFill/>
          <a:ln>
            <a:noFill/>
          </a:ln>
        </p:spPr>
        <p:txBody>
          <a:bodyPr spcFirstLastPara="1" wrap="square" lIns="0" tIns="8875" rIns="0" bIns="0" anchor="t" anchorCtr="0">
            <a:spAutoFit/>
          </a:bodyPr>
          <a:lstStyle/>
          <a:p>
            <a:pPr marL="12700" marR="5080" lvl="0" indent="634" algn="ctr" rtl="0">
              <a:lnSpc>
                <a:spcPct val="101600"/>
              </a:lnSpc>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WellComm Intervention Package</a:t>
            </a:r>
            <a:endParaRPr sz="1300" b="0" i="0" u="none" strike="noStrike" cap="none">
              <a:solidFill>
                <a:srgbClr val="000000"/>
              </a:solidFill>
              <a:latin typeface="Arial"/>
              <a:ea typeface="Arial"/>
              <a:cs typeface="Arial"/>
              <a:sym typeface="Arial"/>
            </a:endParaRPr>
          </a:p>
        </p:txBody>
      </p:sp>
      <p:grpSp>
        <p:nvGrpSpPr>
          <p:cNvPr id="161" name="Google Shape;161;p13"/>
          <p:cNvGrpSpPr/>
          <p:nvPr/>
        </p:nvGrpSpPr>
        <p:grpSpPr>
          <a:xfrm>
            <a:off x="3020374" y="4489812"/>
            <a:ext cx="1683590" cy="1303124"/>
            <a:chOff x="3020374" y="4489812"/>
            <a:chExt cx="1683590" cy="1303124"/>
          </a:xfrm>
        </p:grpSpPr>
        <p:sp>
          <p:nvSpPr>
            <p:cNvPr id="162" name="Google Shape;162;p13"/>
            <p:cNvSpPr/>
            <p:nvPr/>
          </p:nvSpPr>
          <p:spPr>
            <a:xfrm>
              <a:off x="3101224" y="4494574"/>
              <a:ext cx="1602740" cy="1294130"/>
            </a:xfrm>
            <a:custGeom>
              <a:avLst/>
              <a:gdLst/>
              <a:ahLst/>
              <a:cxnLst/>
              <a:rect l="l" t="t" r="r" b="b"/>
              <a:pathLst>
                <a:path w="1602739" h="1294129" extrusionOk="0">
                  <a:moveTo>
                    <a:pt x="1359599" y="1293599"/>
                  </a:moveTo>
                  <a:lnTo>
                    <a:pt x="0" y="1293599"/>
                  </a:lnTo>
                  <a:lnTo>
                    <a:pt x="31470" y="1287246"/>
                  </a:lnTo>
                  <a:lnTo>
                    <a:pt x="57169" y="1269919"/>
                  </a:lnTo>
                  <a:lnTo>
                    <a:pt x="74496" y="1244220"/>
                  </a:lnTo>
                  <a:lnTo>
                    <a:pt x="80849" y="1212749"/>
                  </a:lnTo>
                  <a:lnTo>
                    <a:pt x="0" y="1212749"/>
                  </a:lnTo>
                  <a:lnTo>
                    <a:pt x="15735" y="1209573"/>
                  </a:lnTo>
                  <a:lnTo>
                    <a:pt x="28584" y="1200909"/>
                  </a:lnTo>
                  <a:lnTo>
                    <a:pt x="37248" y="1188060"/>
                  </a:lnTo>
                  <a:lnTo>
                    <a:pt x="40424" y="1172324"/>
                  </a:lnTo>
                  <a:lnTo>
                    <a:pt x="37248" y="1156589"/>
                  </a:lnTo>
                  <a:lnTo>
                    <a:pt x="28584" y="1143740"/>
                  </a:lnTo>
                  <a:lnTo>
                    <a:pt x="15735" y="1135076"/>
                  </a:lnTo>
                  <a:lnTo>
                    <a:pt x="0" y="1131899"/>
                  </a:lnTo>
                  <a:lnTo>
                    <a:pt x="80849" y="1131899"/>
                  </a:lnTo>
                  <a:lnTo>
                    <a:pt x="80849" y="80849"/>
                  </a:lnTo>
                  <a:lnTo>
                    <a:pt x="87203" y="49379"/>
                  </a:lnTo>
                  <a:lnTo>
                    <a:pt x="104530" y="23680"/>
                  </a:lnTo>
                  <a:lnTo>
                    <a:pt x="130229" y="6353"/>
                  </a:lnTo>
                  <a:lnTo>
                    <a:pt x="161699" y="0"/>
                  </a:lnTo>
                  <a:lnTo>
                    <a:pt x="1521299" y="0"/>
                  </a:lnTo>
                  <a:lnTo>
                    <a:pt x="1552770" y="6353"/>
                  </a:lnTo>
                  <a:lnTo>
                    <a:pt x="1578469" y="23680"/>
                  </a:lnTo>
                  <a:lnTo>
                    <a:pt x="1595796" y="49379"/>
                  </a:lnTo>
                  <a:lnTo>
                    <a:pt x="1602149" y="80849"/>
                  </a:lnTo>
                  <a:lnTo>
                    <a:pt x="161699" y="80849"/>
                  </a:lnTo>
                  <a:lnTo>
                    <a:pt x="145964" y="84026"/>
                  </a:lnTo>
                  <a:lnTo>
                    <a:pt x="133115" y="92690"/>
                  </a:lnTo>
                  <a:lnTo>
                    <a:pt x="124451" y="105539"/>
                  </a:lnTo>
                  <a:lnTo>
                    <a:pt x="121274" y="121274"/>
                  </a:lnTo>
                  <a:lnTo>
                    <a:pt x="124451" y="137010"/>
                  </a:lnTo>
                  <a:lnTo>
                    <a:pt x="133115" y="149859"/>
                  </a:lnTo>
                  <a:lnTo>
                    <a:pt x="145964" y="158523"/>
                  </a:lnTo>
                  <a:lnTo>
                    <a:pt x="161699" y="161699"/>
                  </a:lnTo>
                  <a:lnTo>
                    <a:pt x="1440449" y="161699"/>
                  </a:lnTo>
                  <a:lnTo>
                    <a:pt x="1440449" y="1212749"/>
                  </a:lnTo>
                  <a:lnTo>
                    <a:pt x="1434096" y="1244220"/>
                  </a:lnTo>
                  <a:lnTo>
                    <a:pt x="1416769" y="1269919"/>
                  </a:lnTo>
                  <a:lnTo>
                    <a:pt x="1391070" y="1287246"/>
                  </a:lnTo>
                  <a:lnTo>
                    <a:pt x="1359599" y="1293599"/>
                  </a:lnTo>
                  <a:close/>
                </a:path>
                <a:path w="1602739" h="1294129" extrusionOk="0">
                  <a:moveTo>
                    <a:pt x="1521299" y="161699"/>
                  </a:moveTo>
                  <a:lnTo>
                    <a:pt x="161699" y="161699"/>
                  </a:lnTo>
                  <a:lnTo>
                    <a:pt x="193170" y="155346"/>
                  </a:lnTo>
                  <a:lnTo>
                    <a:pt x="218869" y="138019"/>
                  </a:lnTo>
                  <a:lnTo>
                    <a:pt x="236196" y="112320"/>
                  </a:lnTo>
                  <a:lnTo>
                    <a:pt x="242549" y="80849"/>
                  </a:lnTo>
                  <a:lnTo>
                    <a:pt x="1602149" y="80849"/>
                  </a:lnTo>
                  <a:lnTo>
                    <a:pt x="1595796" y="112320"/>
                  </a:lnTo>
                  <a:lnTo>
                    <a:pt x="1578469" y="138019"/>
                  </a:lnTo>
                  <a:lnTo>
                    <a:pt x="1552770" y="155346"/>
                  </a:lnTo>
                  <a:lnTo>
                    <a:pt x="1521299" y="161699"/>
                  </a:lnTo>
                  <a:close/>
                </a:path>
              </a:pathLst>
            </a:custGeom>
            <a:solidFill>
              <a:srgbClr val="E7E6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13"/>
            <p:cNvSpPr/>
            <p:nvPr/>
          </p:nvSpPr>
          <p:spPr>
            <a:xfrm>
              <a:off x="3020374" y="4575424"/>
              <a:ext cx="323850" cy="1212850"/>
            </a:xfrm>
            <a:custGeom>
              <a:avLst/>
              <a:gdLst/>
              <a:ahLst/>
              <a:cxnLst/>
              <a:rect l="l" t="t" r="r" b="b"/>
              <a:pathLst>
                <a:path w="323850" h="1212850" extrusionOk="0">
                  <a:moveTo>
                    <a:pt x="242549" y="80849"/>
                  </a:moveTo>
                  <a:lnTo>
                    <a:pt x="226814" y="77673"/>
                  </a:lnTo>
                  <a:lnTo>
                    <a:pt x="213965" y="69009"/>
                  </a:lnTo>
                  <a:lnTo>
                    <a:pt x="205301" y="56160"/>
                  </a:lnTo>
                  <a:lnTo>
                    <a:pt x="202124" y="40424"/>
                  </a:lnTo>
                  <a:lnTo>
                    <a:pt x="205301" y="24689"/>
                  </a:lnTo>
                  <a:lnTo>
                    <a:pt x="213965" y="11840"/>
                  </a:lnTo>
                  <a:lnTo>
                    <a:pt x="226814" y="3176"/>
                  </a:lnTo>
                  <a:lnTo>
                    <a:pt x="242549" y="0"/>
                  </a:lnTo>
                  <a:lnTo>
                    <a:pt x="323399" y="0"/>
                  </a:lnTo>
                  <a:lnTo>
                    <a:pt x="317046" y="31470"/>
                  </a:lnTo>
                  <a:lnTo>
                    <a:pt x="299719" y="57169"/>
                  </a:lnTo>
                  <a:lnTo>
                    <a:pt x="274020" y="74496"/>
                  </a:lnTo>
                  <a:lnTo>
                    <a:pt x="242549" y="80849"/>
                  </a:lnTo>
                  <a:close/>
                </a:path>
                <a:path w="323850" h="1212850" extrusionOk="0">
                  <a:moveTo>
                    <a:pt x="80849" y="1212749"/>
                  </a:moveTo>
                  <a:lnTo>
                    <a:pt x="49379" y="1206396"/>
                  </a:lnTo>
                  <a:lnTo>
                    <a:pt x="23680" y="1189069"/>
                  </a:lnTo>
                  <a:lnTo>
                    <a:pt x="6353" y="1163370"/>
                  </a:lnTo>
                  <a:lnTo>
                    <a:pt x="0" y="1131899"/>
                  </a:lnTo>
                  <a:lnTo>
                    <a:pt x="6353" y="1100429"/>
                  </a:lnTo>
                  <a:lnTo>
                    <a:pt x="23680" y="1074730"/>
                  </a:lnTo>
                  <a:lnTo>
                    <a:pt x="49379" y="1057403"/>
                  </a:lnTo>
                  <a:lnTo>
                    <a:pt x="80849" y="1051049"/>
                  </a:lnTo>
                  <a:lnTo>
                    <a:pt x="96585" y="1054226"/>
                  </a:lnTo>
                  <a:lnTo>
                    <a:pt x="109434" y="1062890"/>
                  </a:lnTo>
                  <a:lnTo>
                    <a:pt x="118098" y="1075739"/>
                  </a:lnTo>
                  <a:lnTo>
                    <a:pt x="121274" y="1091474"/>
                  </a:lnTo>
                  <a:lnTo>
                    <a:pt x="118098" y="1107210"/>
                  </a:lnTo>
                  <a:lnTo>
                    <a:pt x="109434" y="1120059"/>
                  </a:lnTo>
                  <a:lnTo>
                    <a:pt x="96585" y="1128723"/>
                  </a:lnTo>
                  <a:lnTo>
                    <a:pt x="80849" y="1131899"/>
                  </a:lnTo>
                  <a:lnTo>
                    <a:pt x="161699" y="1131899"/>
                  </a:lnTo>
                  <a:lnTo>
                    <a:pt x="155346" y="1163370"/>
                  </a:lnTo>
                  <a:lnTo>
                    <a:pt x="138019" y="1189069"/>
                  </a:lnTo>
                  <a:lnTo>
                    <a:pt x="112320" y="1206396"/>
                  </a:lnTo>
                  <a:lnTo>
                    <a:pt x="80849" y="1212749"/>
                  </a:lnTo>
                  <a:close/>
                </a:path>
              </a:pathLst>
            </a:custGeom>
            <a:solidFill>
              <a:srgbClr val="B8B7B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p13"/>
            <p:cNvSpPr/>
            <p:nvPr/>
          </p:nvSpPr>
          <p:spPr>
            <a:xfrm>
              <a:off x="3020374" y="4494574"/>
              <a:ext cx="1683385" cy="1294130"/>
            </a:xfrm>
            <a:custGeom>
              <a:avLst/>
              <a:gdLst/>
              <a:ahLst/>
              <a:cxnLst/>
              <a:rect l="l" t="t" r="r" b="b"/>
              <a:pathLst>
                <a:path w="1683385" h="1294129" extrusionOk="0">
                  <a:moveTo>
                    <a:pt x="161699" y="1131899"/>
                  </a:moveTo>
                  <a:lnTo>
                    <a:pt x="161699" y="80849"/>
                  </a:lnTo>
                  <a:lnTo>
                    <a:pt x="168053" y="49379"/>
                  </a:lnTo>
                  <a:lnTo>
                    <a:pt x="185380" y="23680"/>
                  </a:lnTo>
                  <a:lnTo>
                    <a:pt x="211079" y="6353"/>
                  </a:lnTo>
                  <a:lnTo>
                    <a:pt x="242549" y="0"/>
                  </a:lnTo>
                  <a:lnTo>
                    <a:pt x="1602149" y="0"/>
                  </a:lnTo>
                  <a:lnTo>
                    <a:pt x="1633620" y="6353"/>
                  </a:lnTo>
                  <a:lnTo>
                    <a:pt x="1659319" y="23680"/>
                  </a:lnTo>
                  <a:lnTo>
                    <a:pt x="1676646" y="49379"/>
                  </a:lnTo>
                  <a:lnTo>
                    <a:pt x="1682999" y="80849"/>
                  </a:lnTo>
                  <a:lnTo>
                    <a:pt x="1676646" y="112320"/>
                  </a:lnTo>
                  <a:lnTo>
                    <a:pt x="1659319" y="138019"/>
                  </a:lnTo>
                  <a:lnTo>
                    <a:pt x="1633620" y="155346"/>
                  </a:lnTo>
                  <a:lnTo>
                    <a:pt x="1602149" y="161699"/>
                  </a:lnTo>
                  <a:lnTo>
                    <a:pt x="1521299" y="161699"/>
                  </a:lnTo>
                  <a:lnTo>
                    <a:pt x="1521299" y="1212749"/>
                  </a:lnTo>
                  <a:lnTo>
                    <a:pt x="1514946" y="1244220"/>
                  </a:lnTo>
                  <a:lnTo>
                    <a:pt x="1497619" y="1269919"/>
                  </a:lnTo>
                  <a:lnTo>
                    <a:pt x="1471920" y="1287246"/>
                  </a:lnTo>
                  <a:lnTo>
                    <a:pt x="1440449" y="1293599"/>
                  </a:lnTo>
                  <a:lnTo>
                    <a:pt x="80849" y="1293599"/>
                  </a:lnTo>
                  <a:lnTo>
                    <a:pt x="49379" y="1287246"/>
                  </a:lnTo>
                  <a:lnTo>
                    <a:pt x="23680" y="1269919"/>
                  </a:lnTo>
                  <a:lnTo>
                    <a:pt x="6353" y="1244220"/>
                  </a:lnTo>
                  <a:lnTo>
                    <a:pt x="0" y="1212749"/>
                  </a:lnTo>
                  <a:lnTo>
                    <a:pt x="6353" y="1181279"/>
                  </a:lnTo>
                  <a:lnTo>
                    <a:pt x="23680" y="1155580"/>
                  </a:lnTo>
                  <a:lnTo>
                    <a:pt x="49379" y="1138253"/>
                  </a:lnTo>
                  <a:lnTo>
                    <a:pt x="80849" y="1131899"/>
                  </a:lnTo>
                  <a:lnTo>
                    <a:pt x="161699" y="1131899"/>
                  </a:lnTo>
                  <a:close/>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5" name="Google Shape;165;p13"/>
            <p:cNvPicPr preferRelativeResize="0"/>
            <p:nvPr/>
          </p:nvPicPr>
          <p:blipFill rotWithShape="1">
            <a:blip r:embed="rId5">
              <a:alphaModFix/>
            </a:blip>
            <a:srcRect/>
            <a:stretch/>
          </p:blipFill>
          <p:spPr>
            <a:xfrm>
              <a:off x="3217737" y="4489812"/>
              <a:ext cx="130799" cy="171224"/>
            </a:xfrm>
            <a:prstGeom prst="rect">
              <a:avLst/>
            </a:prstGeom>
            <a:noFill/>
            <a:ln>
              <a:noFill/>
            </a:ln>
          </p:spPr>
        </p:pic>
        <p:sp>
          <p:nvSpPr>
            <p:cNvPr id="166" name="Google Shape;166;p13"/>
            <p:cNvSpPr/>
            <p:nvPr/>
          </p:nvSpPr>
          <p:spPr>
            <a:xfrm>
              <a:off x="3262924" y="4656274"/>
              <a:ext cx="1278890" cy="0"/>
            </a:xfrm>
            <a:custGeom>
              <a:avLst/>
              <a:gdLst/>
              <a:ahLst/>
              <a:cxnLst/>
              <a:rect l="l" t="t" r="r" b="b"/>
              <a:pathLst>
                <a:path w="1278889" h="120000" extrusionOk="0">
                  <a:moveTo>
                    <a:pt x="1278749" y="0"/>
                  </a:moveTo>
                  <a:lnTo>
                    <a:pt x="0" y="0"/>
                  </a:lnTo>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7" name="Google Shape;167;p13"/>
            <p:cNvPicPr preferRelativeResize="0"/>
            <p:nvPr/>
          </p:nvPicPr>
          <p:blipFill rotWithShape="1">
            <a:blip r:embed="rId4">
              <a:alphaModFix/>
            </a:blip>
            <a:srcRect/>
            <a:stretch/>
          </p:blipFill>
          <p:spPr>
            <a:xfrm>
              <a:off x="3096462" y="5621712"/>
              <a:ext cx="90374" cy="171224"/>
            </a:xfrm>
            <a:prstGeom prst="rect">
              <a:avLst/>
            </a:prstGeom>
            <a:noFill/>
            <a:ln>
              <a:noFill/>
            </a:ln>
          </p:spPr>
        </p:pic>
      </p:grpSp>
      <p:sp>
        <p:nvSpPr>
          <p:cNvPr id="168" name="Google Shape;168;p13"/>
          <p:cNvSpPr txBox="1"/>
          <p:nvPr/>
        </p:nvSpPr>
        <p:spPr>
          <a:xfrm>
            <a:off x="3492074" y="4774701"/>
            <a:ext cx="740400" cy="700500"/>
          </a:xfrm>
          <a:prstGeom prst="rect">
            <a:avLst/>
          </a:prstGeom>
          <a:noFill/>
          <a:ln>
            <a:noFill/>
          </a:ln>
        </p:spPr>
        <p:txBody>
          <a:bodyPr spcFirstLastPara="1" wrap="square" lIns="0" tIns="22225" rIns="0" bIns="0" anchor="t" anchorCtr="0">
            <a:spAutoFit/>
          </a:bodyPr>
          <a:lstStyle/>
          <a:p>
            <a:pPr marL="12700" marR="5080" lvl="0" indent="-1270" algn="ctr" rtl="0">
              <a:lnSpc>
                <a:spcPct val="119411"/>
              </a:lnSpc>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Norfolk Steps Training</a:t>
            </a:r>
            <a:endParaRPr sz="1300" b="0" i="0" u="none" strike="noStrike" cap="none">
              <a:solidFill>
                <a:srgbClr val="000000"/>
              </a:solidFill>
              <a:latin typeface="Arial"/>
              <a:ea typeface="Arial"/>
              <a:cs typeface="Arial"/>
              <a:sym typeface="Arial"/>
            </a:endParaRPr>
          </a:p>
        </p:txBody>
      </p:sp>
      <p:grpSp>
        <p:nvGrpSpPr>
          <p:cNvPr id="169" name="Google Shape;169;p13"/>
          <p:cNvGrpSpPr/>
          <p:nvPr/>
        </p:nvGrpSpPr>
        <p:grpSpPr>
          <a:xfrm>
            <a:off x="3990499" y="3065387"/>
            <a:ext cx="1519760" cy="1303124"/>
            <a:chOff x="3990499" y="3065387"/>
            <a:chExt cx="1519760" cy="1303124"/>
          </a:xfrm>
        </p:grpSpPr>
        <p:sp>
          <p:nvSpPr>
            <p:cNvPr id="170" name="Google Shape;170;p13"/>
            <p:cNvSpPr/>
            <p:nvPr/>
          </p:nvSpPr>
          <p:spPr>
            <a:xfrm>
              <a:off x="4071349" y="3070149"/>
              <a:ext cx="1438910" cy="1294130"/>
            </a:xfrm>
            <a:custGeom>
              <a:avLst/>
              <a:gdLst/>
              <a:ahLst/>
              <a:cxnLst/>
              <a:rect l="l" t="t" r="r" b="b"/>
              <a:pathLst>
                <a:path w="1438910" h="1294129" extrusionOk="0">
                  <a:moveTo>
                    <a:pt x="1195799" y="1293599"/>
                  </a:moveTo>
                  <a:lnTo>
                    <a:pt x="0" y="1293599"/>
                  </a:lnTo>
                  <a:lnTo>
                    <a:pt x="31470" y="1287246"/>
                  </a:lnTo>
                  <a:lnTo>
                    <a:pt x="57169" y="1269919"/>
                  </a:lnTo>
                  <a:lnTo>
                    <a:pt x="74496" y="1244220"/>
                  </a:lnTo>
                  <a:lnTo>
                    <a:pt x="80849" y="1212749"/>
                  </a:lnTo>
                  <a:lnTo>
                    <a:pt x="0" y="1212749"/>
                  </a:lnTo>
                  <a:lnTo>
                    <a:pt x="15735" y="1209573"/>
                  </a:lnTo>
                  <a:lnTo>
                    <a:pt x="28584" y="1200909"/>
                  </a:lnTo>
                  <a:lnTo>
                    <a:pt x="37248" y="1188060"/>
                  </a:lnTo>
                  <a:lnTo>
                    <a:pt x="40424" y="1172324"/>
                  </a:lnTo>
                  <a:lnTo>
                    <a:pt x="37248" y="1156589"/>
                  </a:lnTo>
                  <a:lnTo>
                    <a:pt x="28584" y="1143740"/>
                  </a:lnTo>
                  <a:lnTo>
                    <a:pt x="15735" y="1135076"/>
                  </a:lnTo>
                  <a:lnTo>
                    <a:pt x="0" y="1131899"/>
                  </a:lnTo>
                  <a:lnTo>
                    <a:pt x="80849" y="1131899"/>
                  </a:lnTo>
                  <a:lnTo>
                    <a:pt x="80849" y="80849"/>
                  </a:lnTo>
                  <a:lnTo>
                    <a:pt x="87203" y="49379"/>
                  </a:lnTo>
                  <a:lnTo>
                    <a:pt x="104530" y="23680"/>
                  </a:lnTo>
                  <a:lnTo>
                    <a:pt x="130229" y="6353"/>
                  </a:lnTo>
                  <a:lnTo>
                    <a:pt x="161699" y="0"/>
                  </a:lnTo>
                  <a:lnTo>
                    <a:pt x="1357499" y="0"/>
                  </a:lnTo>
                  <a:lnTo>
                    <a:pt x="1388970" y="6353"/>
                  </a:lnTo>
                  <a:lnTo>
                    <a:pt x="1414669" y="23680"/>
                  </a:lnTo>
                  <a:lnTo>
                    <a:pt x="1431996" y="49379"/>
                  </a:lnTo>
                  <a:lnTo>
                    <a:pt x="1438349" y="80849"/>
                  </a:lnTo>
                  <a:lnTo>
                    <a:pt x="161699" y="80849"/>
                  </a:lnTo>
                  <a:lnTo>
                    <a:pt x="145964" y="84026"/>
                  </a:lnTo>
                  <a:lnTo>
                    <a:pt x="133115" y="92690"/>
                  </a:lnTo>
                  <a:lnTo>
                    <a:pt x="124451" y="105539"/>
                  </a:lnTo>
                  <a:lnTo>
                    <a:pt x="121274" y="121274"/>
                  </a:lnTo>
                  <a:lnTo>
                    <a:pt x="124451" y="137010"/>
                  </a:lnTo>
                  <a:lnTo>
                    <a:pt x="133115" y="149859"/>
                  </a:lnTo>
                  <a:lnTo>
                    <a:pt x="145964" y="158523"/>
                  </a:lnTo>
                  <a:lnTo>
                    <a:pt x="161699" y="161699"/>
                  </a:lnTo>
                  <a:lnTo>
                    <a:pt x="1276649" y="161699"/>
                  </a:lnTo>
                  <a:lnTo>
                    <a:pt x="1276649" y="1212749"/>
                  </a:lnTo>
                  <a:lnTo>
                    <a:pt x="1270296" y="1244220"/>
                  </a:lnTo>
                  <a:lnTo>
                    <a:pt x="1252969" y="1269919"/>
                  </a:lnTo>
                  <a:lnTo>
                    <a:pt x="1227270" y="1287246"/>
                  </a:lnTo>
                  <a:lnTo>
                    <a:pt x="1195799" y="1293599"/>
                  </a:lnTo>
                  <a:close/>
                </a:path>
                <a:path w="1438910" h="1294129" extrusionOk="0">
                  <a:moveTo>
                    <a:pt x="1357499" y="161699"/>
                  </a:moveTo>
                  <a:lnTo>
                    <a:pt x="161699" y="161699"/>
                  </a:lnTo>
                  <a:lnTo>
                    <a:pt x="193170" y="155346"/>
                  </a:lnTo>
                  <a:lnTo>
                    <a:pt x="218869" y="138019"/>
                  </a:lnTo>
                  <a:lnTo>
                    <a:pt x="236196" y="112320"/>
                  </a:lnTo>
                  <a:lnTo>
                    <a:pt x="242549" y="80849"/>
                  </a:lnTo>
                  <a:lnTo>
                    <a:pt x="1438349" y="80849"/>
                  </a:lnTo>
                  <a:lnTo>
                    <a:pt x="1431996" y="112320"/>
                  </a:lnTo>
                  <a:lnTo>
                    <a:pt x="1414669" y="138019"/>
                  </a:lnTo>
                  <a:lnTo>
                    <a:pt x="1388970" y="155346"/>
                  </a:lnTo>
                  <a:lnTo>
                    <a:pt x="1357499" y="161699"/>
                  </a:lnTo>
                  <a:close/>
                </a:path>
              </a:pathLst>
            </a:custGeom>
            <a:solidFill>
              <a:srgbClr val="E7E6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13"/>
            <p:cNvSpPr/>
            <p:nvPr/>
          </p:nvSpPr>
          <p:spPr>
            <a:xfrm>
              <a:off x="3990499" y="3150999"/>
              <a:ext cx="323850" cy="1212850"/>
            </a:xfrm>
            <a:custGeom>
              <a:avLst/>
              <a:gdLst/>
              <a:ahLst/>
              <a:cxnLst/>
              <a:rect l="l" t="t" r="r" b="b"/>
              <a:pathLst>
                <a:path w="323850" h="1212850" extrusionOk="0">
                  <a:moveTo>
                    <a:pt x="242549" y="80849"/>
                  </a:moveTo>
                  <a:lnTo>
                    <a:pt x="226814" y="77673"/>
                  </a:lnTo>
                  <a:lnTo>
                    <a:pt x="213965" y="69009"/>
                  </a:lnTo>
                  <a:lnTo>
                    <a:pt x="205301" y="56160"/>
                  </a:lnTo>
                  <a:lnTo>
                    <a:pt x="202124" y="40424"/>
                  </a:lnTo>
                  <a:lnTo>
                    <a:pt x="205301" y="24689"/>
                  </a:lnTo>
                  <a:lnTo>
                    <a:pt x="213965" y="11840"/>
                  </a:lnTo>
                  <a:lnTo>
                    <a:pt x="226814" y="3176"/>
                  </a:lnTo>
                  <a:lnTo>
                    <a:pt x="242549" y="0"/>
                  </a:lnTo>
                  <a:lnTo>
                    <a:pt x="323399" y="0"/>
                  </a:lnTo>
                  <a:lnTo>
                    <a:pt x="317046" y="31470"/>
                  </a:lnTo>
                  <a:lnTo>
                    <a:pt x="299719" y="57169"/>
                  </a:lnTo>
                  <a:lnTo>
                    <a:pt x="274020" y="74496"/>
                  </a:lnTo>
                  <a:lnTo>
                    <a:pt x="242549" y="80849"/>
                  </a:lnTo>
                  <a:close/>
                </a:path>
                <a:path w="323850" h="1212850" extrusionOk="0">
                  <a:moveTo>
                    <a:pt x="80849" y="1212749"/>
                  </a:moveTo>
                  <a:lnTo>
                    <a:pt x="49379" y="1206396"/>
                  </a:lnTo>
                  <a:lnTo>
                    <a:pt x="23680" y="1189069"/>
                  </a:lnTo>
                  <a:lnTo>
                    <a:pt x="6353" y="1163370"/>
                  </a:lnTo>
                  <a:lnTo>
                    <a:pt x="0" y="1131899"/>
                  </a:lnTo>
                  <a:lnTo>
                    <a:pt x="6353" y="1100429"/>
                  </a:lnTo>
                  <a:lnTo>
                    <a:pt x="23680" y="1074730"/>
                  </a:lnTo>
                  <a:lnTo>
                    <a:pt x="49379" y="1057403"/>
                  </a:lnTo>
                  <a:lnTo>
                    <a:pt x="80849" y="1051049"/>
                  </a:lnTo>
                  <a:lnTo>
                    <a:pt x="96585" y="1054226"/>
                  </a:lnTo>
                  <a:lnTo>
                    <a:pt x="109434" y="1062890"/>
                  </a:lnTo>
                  <a:lnTo>
                    <a:pt x="118098" y="1075739"/>
                  </a:lnTo>
                  <a:lnTo>
                    <a:pt x="121274" y="1091474"/>
                  </a:lnTo>
                  <a:lnTo>
                    <a:pt x="118098" y="1107210"/>
                  </a:lnTo>
                  <a:lnTo>
                    <a:pt x="109434" y="1120059"/>
                  </a:lnTo>
                  <a:lnTo>
                    <a:pt x="96585" y="1128723"/>
                  </a:lnTo>
                  <a:lnTo>
                    <a:pt x="80849" y="1131899"/>
                  </a:lnTo>
                  <a:lnTo>
                    <a:pt x="161699" y="1131899"/>
                  </a:lnTo>
                  <a:lnTo>
                    <a:pt x="155346" y="1163370"/>
                  </a:lnTo>
                  <a:lnTo>
                    <a:pt x="138019" y="1189069"/>
                  </a:lnTo>
                  <a:lnTo>
                    <a:pt x="112320" y="1206396"/>
                  </a:lnTo>
                  <a:lnTo>
                    <a:pt x="80849" y="1212749"/>
                  </a:lnTo>
                  <a:close/>
                </a:path>
              </a:pathLst>
            </a:custGeom>
            <a:solidFill>
              <a:srgbClr val="B8B7B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p13"/>
            <p:cNvSpPr/>
            <p:nvPr/>
          </p:nvSpPr>
          <p:spPr>
            <a:xfrm>
              <a:off x="3990499" y="3070150"/>
              <a:ext cx="1519555" cy="1294130"/>
            </a:xfrm>
            <a:custGeom>
              <a:avLst/>
              <a:gdLst/>
              <a:ahLst/>
              <a:cxnLst/>
              <a:rect l="l" t="t" r="r" b="b"/>
              <a:pathLst>
                <a:path w="1519554" h="1294129" extrusionOk="0">
                  <a:moveTo>
                    <a:pt x="161699" y="1131899"/>
                  </a:moveTo>
                  <a:lnTo>
                    <a:pt x="161699" y="80849"/>
                  </a:lnTo>
                  <a:lnTo>
                    <a:pt x="168053" y="49379"/>
                  </a:lnTo>
                  <a:lnTo>
                    <a:pt x="185380" y="23680"/>
                  </a:lnTo>
                  <a:lnTo>
                    <a:pt x="211079" y="6353"/>
                  </a:lnTo>
                  <a:lnTo>
                    <a:pt x="242549" y="0"/>
                  </a:lnTo>
                  <a:lnTo>
                    <a:pt x="1438349" y="0"/>
                  </a:lnTo>
                  <a:lnTo>
                    <a:pt x="1469820" y="6353"/>
                  </a:lnTo>
                  <a:lnTo>
                    <a:pt x="1495519" y="23680"/>
                  </a:lnTo>
                  <a:lnTo>
                    <a:pt x="1512846" y="49379"/>
                  </a:lnTo>
                  <a:lnTo>
                    <a:pt x="1519199" y="80849"/>
                  </a:lnTo>
                  <a:lnTo>
                    <a:pt x="1512846" y="112320"/>
                  </a:lnTo>
                  <a:lnTo>
                    <a:pt x="1495519" y="138019"/>
                  </a:lnTo>
                  <a:lnTo>
                    <a:pt x="1469820" y="155346"/>
                  </a:lnTo>
                  <a:lnTo>
                    <a:pt x="1438349" y="161699"/>
                  </a:lnTo>
                  <a:lnTo>
                    <a:pt x="1357499" y="161699"/>
                  </a:lnTo>
                  <a:lnTo>
                    <a:pt x="1357499" y="1212749"/>
                  </a:lnTo>
                  <a:lnTo>
                    <a:pt x="1351146" y="1244220"/>
                  </a:lnTo>
                  <a:lnTo>
                    <a:pt x="1333819" y="1269919"/>
                  </a:lnTo>
                  <a:lnTo>
                    <a:pt x="1308120" y="1287246"/>
                  </a:lnTo>
                  <a:lnTo>
                    <a:pt x="1276649" y="1293599"/>
                  </a:lnTo>
                  <a:lnTo>
                    <a:pt x="80849" y="1293599"/>
                  </a:lnTo>
                  <a:lnTo>
                    <a:pt x="49379" y="1287246"/>
                  </a:lnTo>
                  <a:lnTo>
                    <a:pt x="23680" y="1269919"/>
                  </a:lnTo>
                  <a:lnTo>
                    <a:pt x="6353" y="1244220"/>
                  </a:lnTo>
                  <a:lnTo>
                    <a:pt x="0" y="1212749"/>
                  </a:lnTo>
                  <a:lnTo>
                    <a:pt x="6353" y="1181279"/>
                  </a:lnTo>
                  <a:lnTo>
                    <a:pt x="23680" y="1155580"/>
                  </a:lnTo>
                  <a:lnTo>
                    <a:pt x="49379" y="1138253"/>
                  </a:lnTo>
                  <a:lnTo>
                    <a:pt x="80849" y="1131899"/>
                  </a:lnTo>
                  <a:lnTo>
                    <a:pt x="161699" y="1131899"/>
                  </a:lnTo>
                  <a:close/>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73" name="Google Shape;173;p13"/>
            <p:cNvPicPr preferRelativeResize="0"/>
            <p:nvPr/>
          </p:nvPicPr>
          <p:blipFill rotWithShape="1">
            <a:blip r:embed="rId3">
              <a:alphaModFix/>
            </a:blip>
            <a:srcRect/>
            <a:stretch/>
          </p:blipFill>
          <p:spPr>
            <a:xfrm>
              <a:off x="4187862" y="3065387"/>
              <a:ext cx="130799" cy="171224"/>
            </a:xfrm>
            <a:prstGeom prst="rect">
              <a:avLst/>
            </a:prstGeom>
            <a:noFill/>
            <a:ln>
              <a:noFill/>
            </a:ln>
          </p:spPr>
        </p:pic>
        <p:sp>
          <p:nvSpPr>
            <p:cNvPr id="174" name="Google Shape;174;p13"/>
            <p:cNvSpPr/>
            <p:nvPr/>
          </p:nvSpPr>
          <p:spPr>
            <a:xfrm>
              <a:off x="4233049" y="3231850"/>
              <a:ext cx="1115060" cy="0"/>
            </a:xfrm>
            <a:custGeom>
              <a:avLst/>
              <a:gdLst/>
              <a:ahLst/>
              <a:cxnLst/>
              <a:rect l="l" t="t" r="r" b="b"/>
              <a:pathLst>
                <a:path w="1115060" h="120000" extrusionOk="0">
                  <a:moveTo>
                    <a:pt x="1114949" y="0"/>
                  </a:moveTo>
                  <a:lnTo>
                    <a:pt x="0" y="0"/>
                  </a:lnTo>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75" name="Google Shape;175;p13"/>
            <p:cNvPicPr preferRelativeResize="0"/>
            <p:nvPr/>
          </p:nvPicPr>
          <p:blipFill rotWithShape="1">
            <a:blip r:embed="rId6">
              <a:alphaModFix/>
            </a:blip>
            <a:srcRect/>
            <a:stretch/>
          </p:blipFill>
          <p:spPr>
            <a:xfrm>
              <a:off x="4066587" y="4197287"/>
              <a:ext cx="90374" cy="171224"/>
            </a:xfrm>
            <a:prstGeom prst="rect">
              <a:avLst/>
            </a:prstGeom>
            <a:noFill/>
            <a:ln>
              <a:noFill/>
            </a:ln>
          </p:spPr>
        </p:pic>
      </p:grpSp>
      <p:sp>
        <p:nvSpPr>
          <p:cNvPr id="176" name="Google Shape;176;p13"/>
          <p:cNvSpPr txBox="1"/>
          <p:nvPr/>
        </p:nvSpPr>
        <p:spPr>
          <a:xfrm>
            <a:off x="4335675" y="3459306"/>
            <a:ext cx="925574" cy="414965"/>
          </a:xfrm>
          <a:prstGeom prst="rect">
            <a:avLst/>
          </a:prstGeom>
          <a:noFill/>
          <a:ln>
            <a:noFill/>
          </a:ln>
        </p:spPr>
        <p:txBody>
          <a:bodyPr spcFirstLastPara="1" wrap="square" lIns="0" tIns="10775" rIns="0" bIns="0" anchor="t" anchorCtr="0">
            <a:spAutoFit/>
          </a:bodyPr>
          <a:lstStyle/>
          <a:p>
            <a:pPr marL="12700" marR="5080" lvl="0" indent="18415" algn="l" rtl="0">
              <a:lnSpc>
                <a:spcPct val="100699"/>
              </a:lnSpc>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Teaching Assistants</a:t>
            </a:r>
            <a:endParaRPr sz="1300" b="0" i="0" u="none" strike="noStrike" cap="none">
              <a:solidFill>
                <a:srgbClr val="000000"/>
              </a:solidFill>
              <a:latin typeface="Arial"/>
              <a:ea typeface="Arial"/>
              <a:cs typeface="Arial"/>
              <a:sym typeface="Arial"/>
            </a:endParaRPr>
          </a:p>
        </p:txBody>
      </p:sp>
      <p:grpSp>
        <p:nvGrpSpPr>
          <p:cNvPr id="177" name="Google Shape;177;p13"/>
          <p:cNvGrpSpPr/>
          <p:nvPr/>
        </p:nvGrpSpPr>
        <p:grpSpPr>
          <a:xfrm>
            <a:off x="5998450" y="3065388"/>
            <a:ext cx="1519760" cy="1303124"/>
            <a:chOff x="5998450" y="3065388"/>
            <a:chExt cx="1519760" cy="1303124"/>
          </a:xfrm>
        </p:grpSpPr>
        <p:sp>
          <p:nvSpPr>
            <p:cNvPr id="178" name="Google Shape;178;p13"/>
            <p:cNvSpPr/>
            <p:nvPr/>
          </p:nvSpPr>
          <p:spPr>
            <a:xfrm>
              <a:off x="6079300" y="3070151"/>
              <a:ext cx="1438910" cy="1294130"/>
            </a:xfrm>
            <a:custGeom>
              <a:avLst/>
              <a:gdLst/>
              <a:ahLst/>
              <a:cxnLst/>
              <a:rect l="l" t="t" r="r" b="b"/>
              <a:pathLst>
                <a:path w="1438909" h="1294129" extrusionOk="0">
                  <a:moveTo>
                    <a:pt x="1195799" y="1293599"/>
                  </a:moveTo>
                  <a:lnTo>
                    <a:pt x="0" y="1293599"/>
                  </a:lnTo>
                  <a:lnTo>
                    <a:pt x="31470" y="1287246"/>
                  </a:lnTo>
                  <a:lnTo>
                    <a:pt x="57169" y="1269919"/>
                  </a:lnTo>
                  <a:lnTo>
                    <a:pt x="74496" y="1244220"/>
                  </a:lnTo>
                  <a:lnTo>
                    <a:pt x="80849" y="1212749"/>
                  </a:lnTo>
                  <a:lnTo>
                    <a:pt x="0" y="1212749"/>
                  </a:lnTo>
                  <a:lnTo>
                    <a:pt x="15735" y="1209573"/>
                  </a:lnTo>
                  <a:lnTo>
                    <a:pt x="28584" y="1200909"/>
                  </a:lnTo>
                  <a:lnTo>
                    <a:pt x="37248" y="1188060"/>
                  </a:lnTo>
                  <a:lnTo>
                    <a:pt x="40424" y="1172324"/>
                  </a:lnTo>
                  <a:lnTo>
                    <a:pt x="37248" y="1156589"/>
                  </a:lnTo>
                  <a:lnTo>
                    <a:pt x="28584" y="1143740"/>
                  </a:lnTo>
                  <a:lnTo>
                    <a:pt x="15735" y="1135076"/>
                  </a:lnTo>
                  <a:lnTo>
                    <a:pt x="0" y="1131899"/>
                  </a:lnTo>
                  <a:lnTo>
                    <a:pt x="80849" y="1131899"/>
                  </a:lnTo>
                  <a:lnTo>
                    <a:pt x="80849" y="80849"/>
                  </a:lnTo>
                  <a:lnTo>
                    <a:pt x="87203" y="49379"/>
                  </a:lnTo>
                  <a:lnTo>
                    <a:pt x="104530" y="23680"/>
                  </a:lnTo>
                  <a:lnTo>
                    <a:pt x="130229" y="6353"/>
                  </a:lnTo>
                  <a:lnTo>
                    <a:pt x="161699" y="0"/>
                  </a:lnTo>
                  <a:lnTo>
                    <a:pt x="1357499" y="0"/>
                  </a:lnTo>
                  <a:lnTo>
                    <a:pt x="1388970" y="6353"/>
                  </a:lnTo>
                  <a:lnTo>
                    <a:pt x="1414669" y="23680"/>
                  </a:lnTo>
                  <a:lnTo>
                    <a:pt x="1431996" y="49379"/>
                  </a:lnTo>
                  <a:lnTo>
                    <a:pt x="1438349" y="80849"/>
                  </a:lnTo>
                  <a:lnTo>
                    <a:pt x="161699" y="80849"/>
                  </a:lnTo>
                  <a:lnTo>
                    <a:pt x="145964" y="84026"/>
                  </a:lnTo>
                  <a:lnTo>
                    <a:pt x="133115" y="92690"/>
                  </a:lnTo>
                  <a:lnTo>
                    <a:pt x="124451" y="105539"/>
                  </a:lnTo>
                  <a:lnTo>
                    <a:pt x="121274" y="121274"/>
                  </a:lnTo>
                  <a:lnTo>
                    <a:pt x="124451" y="137010"/>
                  </a:lnTo>
                  <a:lnTo>
                    <a:pt x="133115" y="149859"/>
                  </a:lnTo>
                  <a:lnTo>
                    <a:pt x="145964" y="158523"/>
                  </a:lnTo>
                  <a:lnTo>
                    <a:pt x="161699" y="161699"/>
                  </a:lnTo>
                  <a:lnTo>
                    <a:pt x="1276649" y="161699"/>
                  </a:lnTo>
                  <a:lnTo>
                    <a:pt x="1276649" y="1212749"/>
                  </a:lnTo>
                  <a:lnTo>
                    <a:pt x="1270296" y="1244220"/>
                  </a:lnTo>
                  <a:lnTo>
                    <a:pt x="1252969" y="1269919"/>
                  </a:lnTo>
                  <a:lnTo>
                    <a:pt x="1227270" y="1287246"/>
                  </a:lnTo>
                  <a:lnTo>
                    <a:pt x="1195799" y="1293599"/>
                  </a:lnTo>
                  <a:close/>
                </a:path>
                <a:path w="1438909" h="1294129" extrusionOk="0">
                  <a:moveTo>
                    <a:pt x="1357499" y="161699"/>
                  </a:moveTo>
                  <a:lnTo>
                    <a:pt x="161699" y="161699"/>
                  </a:lnTo>
                  <a:lnTo>
                    <a:pt x="193170" y="155346"/>
                  </a:lnTo>
                  <a:lnTo>
                    <a:pt x="218869" y="138019"/>
                  </a:lnTo>
                  <a:lnTo>
                    <a:pt x="236196" y="112320"/>
                  </a:lnTo>
                  <a:lnTo>
                    <a:pt x="242549" y="80849"/>
                  </a:lnTo>
                  <a:lnTo>
                    <a:pt x="1438349" y="80849"/>
                  </a:lnTo>
                  <a:lnTo>
                    <a:pt x="1431996" y="112320"/>
                  </a:lnTo>
                  <a:lnTo>
                    <a:pt x="1414669" y="138019"/>
                  </a:lnTo>
                  <a:lnTo>
                    <a:pt x="1388970" y="155346"/>
                  </a:lnTo>
                  <a:lnTo>
                    <a:pt x="1357499" y="161699"/>
                  </a:lnTo>
                  <a:close/>
                </a:path>
              </a:pathLst>
            </a:custGeom>
            <a:solidFill>
              <a:srgbClr val="E7E6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13"/>
            <p:cNvSpPr/>
            <p:nvPr/>
          </p:nvSpPr>
          <p:spPr>
            <a:xfrm>
              <a:off x="5998450" y="3151001"/>
              <a:ext cx="323850" cy="1212850"/>
            </a:xfrm>
            <a:custGeom>
              <a:avLst/>
              <a:gdLst/>
              <a:ahLst/>
              <a:cxnLst/>
              <a:rect l="l" t="t" r="r" b="b"/>
              <a:pathLst>
                <a:path w="323850" h="1212850" extrusionOk="0">
                  <a:moveTo>
                    <a:pt x="242549" y="80849"/>
                  </a:moveTo>
                  <a:lnTo>
                    <a:pt x="226814" y="77673"/>
                  </a:lnTo>
                  <a:lnTo>
                    <a:pt x="213965" y="69009"/>
                  </a:lnTo>
                  <a:lnTo>
                    <a:pt x="205301" y="56160"/>
                  </a:lnTo>
                  <a:lnTo>
                    <a:pt x="202124" y="40424"/>
                  </a:lnTo>
                  <a:lnTo>
                    <a:pt x="205301" y="24689"/>
                  </a:lnTo>
                  <a:lnTo>
                    <a:pt x="213965" y="11840"/>
                  </a:lnTo>
                  <a:lnTo>
                    <a:pt x="226814" y="3176"/>
                  </a:lnTo>
                  <a:lnTo>
                    <a:pt x="242549" y="0"/>
                  </a:lnTo>
                  <a:lnTo>
                    <a:pt x="323399" y="0"/>
                  </a:lnTo>
                  <a:lnTo>
                    <a:pt x="317046" y="31470"/>
                  </a:lnTo>
                  <a:lnTo>
                    <a:pt x="299719" y="57169"/>
                  </a:lnTo>
                  <a:lnTo>
                    <a:pt x="274020" y="74496"/>
                  </a:lnTo>
                  <a:lnTo>
                    <a:pt x="242549" y="80849"/>
                  </a:lnTo>
                  <a:close/>
                </a:path>
                <a:path w="323850" h="1212850" extrusionOk="0">
                  <a:moveTo>
                    <a:pt x="80849" y="1212749"/>
                  </a:moveTo>
                  <a:lnTo>
                    <a:pt x="49379" y="1206396"/>
                  </a:lnTo>
                  <a:lnTo>
                    <a:pt x="23680" y="1189069"/>
                  </a:lnTo>
                  <a:lnTo>
                    <a:pt x="6353" y="1163370"/>
                  </a:lnTo>
                  <a:lnTo>
                    <a:pt x="0" y="1131899"/>
                  </a:lnTo>
                  <a:lnTo>
                    <a:pt x="6353" y="1100429"/>
                  </a:lnTo>
                  <a:lnTo>
                    <a:pt x="23680" y="1074730"/>
                  </a:lnTo>
                  <a:lnTo>
                    <a:pt x="49379" y="1057403"/>
                  </a:lnTo>
                  <a:lnTo>
                    <a:pt x="80849" y="1051049"/>
                  </a:lnTo>
                  <a:lnTo>
                    <a:pt x="96585" y="1054226"/>
                  </a:lnTo>
                  <a:lnTo>
                    <a:pt x="109434" y="1062890"/>
                  </a:lnTo>
                  <a:lnTo>
                    <a:pt x="118098" y="1075739"/>
                  </a:lnTo>
                  <a:lnTo>
                    <a:pt x="121274" y="1091474"/>
                  </a:lnTo>
                  <a:lnTo>
                    <a:pt x="118098" y="1107210"/>
                  </a:lnTo>
                  <a:lnTo>
                    <a:pt x="109434" y="1120059"/>
                  </a:lnTo>
                  <a:lnTo>
                    <a:pt x="96585" y="1128723"/>
                  </a:lnTo>
                  <a:lnTo>
                    <a:pt x="80849" y="1131899"/>
                  </a:lnTo>
                  <a:lnTo>
                    <a:pt x="161699" y="1131899"/>
                  </a:lnTo>
                  <a:lnTo>
                    <a:pt x="155346" y="1163370"/>
                  </a:lnTo>
                  <a:lnTo>
                    <a:pt x="138019" y="1189069"/>
                  </a:lnTo>
                  <a:lnTo>
                    <a:pt x="112320" y="1206396"/>
                  </a:lnTo>
                  <a:lnTo>
                    <a:pt x="80849" y="1212749"/>
                  </a:lnTo>
                  <a:close/>
                </a:path>
              </a:pathLst>
            </a:custGeom>
            <a:solidFill>
              <a:srgbClr val="B8B7B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13"/>
            <p:cNvSpPr/>
            <p:nvPr/>
          </p:nvSpPr>
          <p:spPr>
            <a:xfrm>
              <a:off x="5998450" y="3070151"/>
              <a:ext cx="1519555" cy="1294130"/>
            </a:xfrm>
            <a:custGeom>
              <a:avLst/>
              <a:gdLst/>
              <a:ahLst/>
              <a:cxnLst/>
              <a:rect l="l" t="t" r="r" b="b"/>
              <a:pathLst>
                <a:path w="1519554" h="1294129" extrusionOk="0">
                  <a:moveTo>
                    <a:pt x="161699" y="1131899"/>
                  </a:moveTo>
                  <a:lnTo>
                    <a:pt x="161699" y="80849"/>
                  </a:lnTo>
                  <a:lnTo>
                    <a:pt x="168053" y="49379"/>
                  </a:lnTo>
                  <a:lnTo>
                    <a:pt x="185380" y="23680"/>
                  </a:lnTo>
                  <a:lnTo>
                    <a:pt x="211079" y="6353"/>
                  </a:lnTo>
                  <a:lnTo>
                    <a:pt x="242549" y="0"/>
                  </a:lnTo>
                  <a:lnTo>
                    <a:pt x="1438349" y="0"/>
                  </a:lnTo>
                  <a:lnTo>
                    <a:pt x="1469820" y="6353"/>
                  </a:lnTo>
                  <a:lnTo>
                    <a:pt x="1495519" y="23680"/>
                  </a:lnTo>
                  <a:lnTo>
                    <a:pt x="1512846" y="49379"/>
                  </a:lnTo>
                  <a:lnTo>
                    <a:pt x="1519199" y="80849"/>
                  </a:lnTo>
                  <a:lnTo>
                    <a:pt x="1512846" y="112320"/>
                  </a:lnTo>
                  <a:lnTo>
                    <a:pt x="1495519" y="138019"/>
                  </a:lnTo>
                  <a:lnTo>
                    <a:pt x="1469820" y="155346"/>
                  </a:lnTo>
                  <a:lnTo>
                    <a:pt x="1438349" y="161699"/>
                  </a:lnTo>
                  <a:lnTo>
                    <a:pt x="1357499" y="161699"/>
                  </a:lnTo>
                  <a:lnTo>
                    <a:pt x="1357499" y="1212749"/>
                  </a:lnTo>
                  <a:lnTo>
                    <a:pt x="1351146" y="1244220"/>
                  </a:lnTo>
                  <a:lnTo>
                    <a:pt x="1333819" y="1269919"/>
                  </a:lnTo>
                  <a:lnTo>
                    <a:pt x="1308120" y="1287246"/>
                  </a:lnTo>
                  <a:lnTo>
                    <a:pt x="1276649" y="1293599"/>
                  </a:lnTo>
                  <a:lnTo>
                    <a:pt x="80849" y="1293599"/>
                  </a:lnTo>
                  <a:lnTo>
                    <a:pt x="49379" y="1287246"/>
                  </a:lnTo>
                  <a:lnTo>
                    <a:pt x="23680" y="1269919"/>
                  </a:lnTo>
                  <a:lnTo>
                    <a:pt x="6353" y="1244220"/>
                  </a:lnTo>
                  <a:lnTo>
                    <a:pt x="0" y="1212749"/>
                  </a:lnTo>
                  <a:lnTo>
                    <a:pt x="6353" y="1181279"/>
                  </a:lnTo>
                  <a:lnTo>
                    <a:pt x="23680" y="1155580"/>
                  </a:lnTo>
                  <a:lnTo>
                    <a:pt x="49379" y="1138253"/>
                  </a:lnTo>
                  <a:lnTo>
                    <a:pt x="80849" y="1131899"/>
                  </a:lnTo>
                  <a:lnTo>
                    <a:pt x="161699" y="1131899"/>
                  </a:lnTo>
                  <a:close/>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1" name="Google Shape;181;p13"/>
            <p:cNvPicPr preferRelativeResize="0"/>
            <p:nvPr/>
          </p:nvPicPr>
          <p:blipFill rotWithShape="1">
            <a:blip r:embed="rId5">
              <a:alphaModFix/>
            </a:blip>
            <a:srcRect/>
            <a:stretch/>
          </p:blipFill>
          <p:spPr>
            <a:xfrm>
              <a:off x="6195812" y="3065388"/>
              <a:ext cx="130799" cy="171224"/>
            </a:xfrm>
            <a:prstGeom prst="rect">
              <a:avLst/>
            </a:prstGeom>
            <a:noFill/>
            <a:ln>
              <a:noFill/>
            </a:ln>
          </p:spPr>
        </p:pic>
        <p:sp>
          <p:nvSpPr>
            <p:cNvPr id="182" name="Google Shape;182;p13"/>
            <p:cNvSpPr/>
            <p:nvPr/>
          </p:nvSpPr>
          <p:spPr>
            <a:xfrm>
              <a:off x="6241000" y="3231851"/>
              <a:ext cx="1115060" cy="0"/>
            </a:xfrm>
            <a:custGeom>
              <a:avLst/>
              <a:gdLst/>
              <a:ahLst/>
              <a:cxnLst/>
              <a:rect l="l" t="t" r="r" b="b"/>
              <a:pathLst>
                <a:path w="1115059" h="120000" extrusionOk="0">
                  <a:moveTo>
                    <a:pt x="1114949" y="0"/>
                  </a:moveTo>
                  <a:lnTo>
                    <a:pt x="0" y="0"/>
                  </a:lnTo>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3" name="Google Shape;183;p13"/>
            <p:cNvPicPr preferRelativeResize="0"/>
            <p:nvPr/>
          </p:nvPicPr>
          <p:blipFill rotWithShape="1">
            <a:blip r:embed="rId6">
              <a:alphaModFix/>
            </a:blip>
            <a:srcRect/>
            <a:stretch/>
          </p:blipFill>
          <p:spPr>
            <a:xfrm>
              <a:off x="6074537" y="4197288"/>
              <a:ext cx="90374" cy="171224"/>
            </a:xfrm>
            <a:prstGeom prst="rect">
              <a:avLst/>
            </a:prstGeom>
            <a:noFill/>
            <a:ln>
              <a:noFill/>
            </a:ln>
          </p:spPr>
        </p:pic>
      </p:grpSp>
      <p:sp>
        <p:nvSpPr>
          <p:cNvPr id="184" name="Google Shape;184;p13"/>
          <p:cNvSpPr txBox="1"/>
          <p:nvPr/>
        </p:nvSpPr>
        <p:spPr>
          <a:xfrm>
            <a:off x="6261429" y="3241248"/>
            <a:ext cx="992400" cy="819000"/>
          </a:xfrm>
          <a:prstGeom prst="rect">
            <a:avLst/>
          </a:prstGeom>
          <a:noFill/>
          <a:ln>
            <a:noFill/>
          </a:ln>
        </p:spPr>
        <p:txBody>
          <a:bodyPr spcFirstLastPara="1" wrap="square" lIns="0" tIns="8875" rIns="0" bIns="0" anchor="t" anchorCtr="0">
            <a:spAutoFit/>
          </a:bodyPr>
          <a:lstStyle/>
          <a:p>
            <a:pPr marL="12065" marR="5080" lvl="0" indent="635" algn="ctr" rtl="0">
              <a:lnSpc>
                <a:spcPct val="101600"/>
              </a:lnSpc>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Private Speech and Language services</a:t>
            </a:r>
            <a:endParaRPr sz="1300" b="0" i="0" u="none" strike="noStrike" cap="none">
              <a:solidFill>
                <a:srgbClr val="000000"/>
              </a:solidFill>
              <a:latin typeface="Arial"/>
              <a:ea typeface="Arial"/>
              <a:cs typeface="Arial"/>
              <a:sym typeface="Arial"/>
            </a:endParaRPr>
          </a:p>
        </p:txBody>
      </p:sp>
      <p:grpSp>
        <p:nvGrpSpPr>
          <p:cNvPr id="185" name="Google Shape;185;p13"/>
          <p:cNvGrpSpPr/>
          <p:nvPr/>
        </p:nvGrpSpPr>
        <p:grpSpPr>
          <a:xfrm>
            <a:off x="5018699" y="4489812"/>
            <a:ext cx="1519760" cy="1303124"/>
            <a:chOff x="5018699" y="4489812"/>
            <a:chExt cx="1519760" cy="1303124"/>
          </a:xfrm>
        </p:grpSpPr>
        <p:sp>
          <p:nvSpPr>
            <p:cNvPr id="186" name="Google Shape;186;p13"/>
            <p:cNvSpPr/>
            <p:nvPr/>
          </p:nvSpPr>
          <p:spPr>
            <a:xfrm>
              <a:off x="5099549" y="4494574"/>
              <a:ext cx="1438910" cy="1294130"/>
            </a:xfrm>
            <a:custGeom>
              <a:avLst/>
              <a:gdLst/>
              <a:ahLst/>
              <a:cxnLst/>
              <a:rect l="l" t="t" r="r" b="b"/>
              <a:pathLst>
                <a:path w="1438909" h="1294129" extrusionOk="0">
                  <a:moveTo>
                    <a:pt x="1195799" y="1293599"/>
                  </a:moveTo>
                  <a:lnTo>
                    <a:pt x="0" y="1293599"/>
                  </a:lnTo>
                  <a:lnTo>
                    <a:pt x="31470" y="1287246"/>
                  </a:lnTo>
                  <a:lnTo>
                    <a:pt x="57169" y="1269919"/>
                  </a:lnTo>
                  <a:lnTo>
                    <a:pt x="74496" y="1244220"/>
                  </a:lnTo>
                  <a:lnTo>
                    <a:pt x="80849" y="1212749"/>
                  </a:lnTo>
                  <a:lnTo>
                    <a:pt x="0" y="1212749"/>
                  </a:lnTo>
                  <a:lnTo>
                    <a:pt x="15735" y="1209573"/>
                  </a:lnTo>
                  <a:lnTo>
                    <a:pt x="28584" y="1200909"/>
                  </a:lnTo>
                  <a:lnTo>
                    <a:pt x="37248" y="1188060"/>
                  </a:lnTo>
                  <a:lnTo>
                    <a:pt x="40424" y="1172324"/>
                  </a:lnTo>
                  <a:lnTo>
                    <a:pt x="37248" y="1156589"/>
                  </a:lnTo>
                  <a:lnTo>
                    <a:pt x="28584" y="1143740"/>
                  </a:lnTo>
                  <a:lnTo>
                    <a:pt x="15735" y="1135076"/>
                  </a:lnTo>
                  <a:lnTo>
                    <a:pt x="0" y="1131899"/>
                  </a:lnTo>
                  <a:lnTo>
                    <a:pt x="80849" y="1131899"/>
                  </a:lnTo>
                  <a:lnTo>
                    <a:pt x="80849" y="80849"/>
                  </a:lnTo>
                  <a:lnTo>
                    <a:pt x="87203" y="49379"/>
                  </a:lnTo>
                  <a:lnTo>
                    <a:pt x="104530" y="23680"/>
                  </a:lnTo>
                  <a:lnTo>
                    <a:pt x="130229" y="6353"/>
                  </a:lnTo>
                  <a:lnTo>
                    <a:pt x="161699" y="0"/>
                  </a:lnTo>
                  <a:lnTo>
                    <a:pt x="1357499" y="0"/>
                  </a:lnTo>
                  <a:lnTo>
                    <a:pt x="1388970" y="6353"/>
                  </a:lnTo>
                  <a:lnTo>
                    <a:pt x="1414669" y="23680"/>
                  </a:lnTo>
                  <a:lnTo>
                    <a:pt x="1431996" y="49379"/>
                  </a:lnTo>
                  <a:lnTo>
                    <a:pt x="1438349" y="80849"/>
                  </a:lnTo>
                  <a:lnTo>
                    <a:pt x="161699" y="80849"/>
                  </a:lnTo>
                  <a:lnTo>
                    <a:pt x="145964" y="84026"/>
                  </a:lnTo>
                  <a:lnTo>
                    <a:pt x="133115" y="92690"/>
                  </a:lnTo>
                  <a:lnTo>
                    <a:pt x="124451" y="105539"/>
                  </a:lnTo>
                  <a:lnTo>
                    <a:pt x="121274" y="121274"/>
                  </a:lnTo>
                  <a:lnTo>
                    <a:pt x="124451" y="137010"/>
                  </a:lnTo>
                  <a:lnTo>
                    <a:pt x="133115" y="149859"/>
                  </a:lnTo>
                  <a:lnTo>
                    <a:pt x="145964" y="158523"/>
                  </a:lnTo>
                  <a:lnTo>
                    <a:pt x="161699" y="161699"/>
                  </a:lnTo>
                  <a:lnTo>
                    <a:pt x="1276649" y="161699"/>
                  </a:lnTo>
                  <a:lnTo>
                    <a:pt x="1276649" y="1212749"/>
                  </a:lnTo>
                  <a:lnTo>
                    <a:pt x="1270296" y="1244220"/>
                  </a:lnTo>
                  <a:lnTo>
                    <a:pt x="1252969" y="1269919"/>
                  </a:lnTo>
                  <a:lnTo>
                    <a:pt x="1227270" y="1287246"/>
                  </a:lnTo>
                  <a:lnTo>
                    <a:pt x="1195799" y="1293599"/>
                  </a:lnTo>
                  <a:close/>
                </a:path>
                <a:path w="1438909" h="1294129" extrusionOk="0">
                  <a:moveTo>
                    <a:pt x="1357499" y="161699"/>
                  </a:moveTo>
                  <a:lnTo>
                    <a:pt x="161699" y="161699"/>
                  </a:lnTo>
                  <a:lnTo>
                    <a:pt x="193170" y="155346"/>
                  </a:lnTo>
                  <a:lnTo>
                    <a:pt x="218869" y="138019"/>
                  </a:lnTo>
                  <a:lnTo>
                    <a:pt x="236196" y="112320"/>
                  </a:lnTo>
                  <a:lnTo>
                    <a:pt x="242549" y="80849"/>
                  </a:lnTo>
                  <a:lnTo>
                    <a:pt x="1438349" y="80849"/>
                  </a:lnTo>
                  <a:lnTo>
                    <a:pt x="1431996" y="112320"/>
                  </a:lnTo>
                  <a:lnTo>
                    <a:pt x="1414669" y="138019"/>
                  </a:lnTo>
                  <a:lnTo>
                    <a:pt x="1388970" y="155346"/>
                  </a:lnTo>
                  <a:lnTo>
                    <a:pt x="1357499" y="161699"/>
                  </a:lnTo>
                  <a:close/>
                </a:path>
              </a:pathLst>
            </a:custGeom>
            <a:solidFill>
              <a:srgbClr val="E7E6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13"/>
            <p:cNvSpPr/>
            <p:nvPr/>
          </p:nvSpPr>
          <p:spPr>
            <a:xfrm>
              <a:off x="5018699" y="4575424"/>
              <a:ext cx="323850" cy="1212850"/>
            </a:xfrm>
            <a:custGeom>
              <a:avLst/>
              <a:gdLst/>
              <a:ahLst/>
              <a:cxnLst/>
              <a:rect l="l" t="t" r="r" b="b"/>
              <a:pathLst>
                <a:path w="323850" h="1212850" extrusionOk="0">
                  <a:moveTo>
                    <a:pt x="242549" y="80849"/>
                  </a:moveTo>
                  <a:lnTo>
                    <a:pt x="226814" y="77673"/>
                  </a:lnTo>
                  <a:lnTo>
                    <a:pt x="213965" y="69009"/>
                  </a:lnTo>
                  <a:lnTo>
                    <a:pt x="205301" y="56160"/>
                  </a:lnTo>
                  <a:lnTo>
                    <a:pt x="202124" y="40424"/>
                  </a:lnTo>
                  <a:lnTo>
                    <a:pt x="205301" y="24689"/>
                  </a:lnTo>
                  <a:lnTo>
                    <a:pt x="213965" y="11840"/>
                  </a:lnTo>
                  <a:lnTo>
                    <a:pt x="226814" y="3176"/>
                  </a:lnTo>
                  <a:lnTo>
                    <a:pt x="242549" y="0"/>
                  </a:lnTo>
                  <a:lnTo>
                    <a:pt x="323399" y="0"/>
                  </a:lnTo>
                  <a:lnTo>
                    <a:pt x="317046" y="31470"/>
                  </a:lnTo>
                  <a:lnTo>
                    <a:pt x="299719" y="57169"/>
                  </a:lnTo>
                  <a:lnTo>
                    <a:pt x="274020" y="74496"/>
                  </a:lnTo>
                  <a:lnTo>
                    <a:pt x="242549" y="80849"/>
                  </a:lnTo>
                  <a:close/>
                </a:path>
                <a:path w="323850" h="1212850" extrusionOk="0">
                  <a:moveTo>
                    <a:pt x="80849" y="1212749"/>
                  </a:moveTo>
                  <a:lnTo>
                    <a:pt x="49379" y="1206396"/>
                  </a:lnTo>
                  <a:lnTo>
                    <a:pt x="23680" y="1189069"/>
                  </a:lnTo>
                  <a:lnTo>
                    <a:pt x="6353" y="1163370"/>
                  </a:lnTo>
                  <a:lnTo>
                    <a:pt x="0" y="1131899"/>
                  </a:lnTo>
                  <a:lnTo>
                    <a:pt x="6353" y="1100429"/>
                  </a:lnTo>
                  <a:lnTo>
                    <a:pt x="23680" y="1074730"/>
                  </a:lnTo>
                  <a:lnTo>
                    <a:pt x="49379" y="1057403"/>
                  </a:lnTo>
                  <a:lnTo>
                    <a:pt x="80849" y="1051049"/>
                  </a:lnTo>
                  <a:lnTo>
                    <a:pt x="96585" y="1054226"/>
                  </a:lnTo>
                  <a:lnTo>
                    <a:pt x="109434" y="1062890"/>
                  </a:lnTo>
                  <a:lnTo>
                    <a:pt x="118098" y="1075739"/>
                  </a:lnTo>
                  <a:lnTo>
                    <a:pt x="121274" y="1091474"/>
                  </a:lnTo>
                  <a:lnTo>
                    <a:pt x="118098" y="1107210"/>
                  </a:lnTo>
                  <a:lnTo>
                    <a:pt x="109434" y="1120059"/>
                  </a:lnTo>
                  <a:lnTo>
                    <a:pt x="96585" y="1128723"/>
                  </a:lnTo>
                  <a:lnTo>
                    <a:pt x="80849" y="1131899"/>
                  </a:lnTo>
                  <a:lnTo>
                    <a:pt x="161699" y="1131899"/>
                  </a:lnTo>
                  <a:lnTo>
                    <a:pt x="155346" y="1163370"/>
                  </a:lnTo>
                  <a:lnTo>
                    <a:pt x="138019" y="1189069"/>
                  </a:lnTo>
                  <a:lnTo>
                    <a:pt x="112320" y="1206396"/>
                  </a:lnTo>
                  <a:lnTo>
                    <a:pt x="80849" y="1212749"/>
                  </a:lnTo>
                  <a:close/>
                </a:path>
              </a:pathLst>
            </a:custGeom>
            <a:solidFill>
              <a:srgbClr val="B8B7B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13"/>
            <p:cNvSpPr/>
            <p:nvPr/>
          </p:nvSpPr>
          <p:spPr>
            <a:xfrm>
              <a:off x="5018699" y="4494574"/>
              <a:ext cx="1519555" cy="1294130"/>
            </a:xfrm>
            <a:custGeom>
              <a:avLst/>
              <a:gdLst/>
              <a:ahLst/>
              <a:cxnLst/>
              <a:rect l="l" t="t" r="r" b="b"/>
              <a:pathLst>
                <a:path w="1519554" h="1294129" extrusionOk="0">
                  <a:moveTo>
                    <a:pt x="161699" y="1131899"/>
                  </a:moveTo>
                  <a:lnTo>
                    <a:pt x="161699" y="80849"/>
                  </a:lnTo>
                  <a:lnTo>
                    <a:pt x="168053" y="49379"/>
                  </a:lnTo>
                  <a:lnTo>
                    <a:pt x="185380" y="23680"/>
                  </a:lnTo>
                  <a:lnTo>
                    <a:pt x="211079" y="6353"/>
                  </a:lnTo>
                  <a:lnTo>
                    <a:pt x="242549" y="0"/>
                  </a:lnTo>
                  <a:lnTo>
                    <a:pt x="1438349" y="0"/>
                  </a:lnTo>
                  <a:lnTo>
                    <a:pt x="1469820" y="6353"/>
                  </a:lnTo>
                  <a:lnTo>
                    <a:pt x="1495519" y="23680"/>
                  </a:lnTo>
                  <a:lnTo>
                    <a:pt x="1512846" y="49379"/>
                  </a:lnTo>
                  <a:lnTo>
                    <a:pt x="1519199" y="80849"/>
                  </a:lnTo>
                  <a:lnTo>
                    <a:pt x="1512846" y="112320"/>
                  </a:lnTo>
                  <a:lnTo>
                    <a:pt x="1495519" y="138019"/>
                  </a:lnTo>
                  <a:lnTo>
                    <a:pt x="1469820" y="155346"/>
                  </a:lnTo>
                  <a:lnTo>
                    <a:pt x="1438349" y="161699"/>
                  </a:lnTo>
                  <a:lnTo>
                    <a:pt x="1357499" y="161699"/>
                  </a:lnTo>
                  <a:lnTo>
                    <a:pt x="1357499" y="1212749"/>
                  </a:lnTo>
                  <a:lnTo>
                    <a:pt x="1351146" y="1244220"/>
                  </a:lnTo>
                  <a:lnTo>
                    <a:pt x="1333819" y="1269919"/>
                  </a:lnTo>
                  <a:lnTo>
                    <a:pt x="1308120" y="1287246"/>
                  </a:lnTo>
                  <a:lnTo>
                    <a:pt x="1276649" y="1293599"/>
                  </a:lnTo>
                  <a:lnTo>
                    <a:pt x="80849" y="1293599"/>
                  </a:lnTo>
                  <a:lnTo>
                    <a:pt x="49379" y="1287246"/>
                  </a:lnTo>
                  <a:lnTo>
                    <a:pt x="23680" y="1269919"/>
                  </a:lnTo>
                  <a:lnTo>
                    <a:pt x="6353" y="1244220"/>
                  </a:lnTo>
                  <a:lnTo>
                    <a:pt x="0" y="1212749"/>
                  </a:lnTo>
                  <a:lnTo>
                    <a:pt x="6353" y="1181279"/>
                  </a:lnTo>
                  <a:lnTo>
                    <a:pt x="23680" y="1155580"/>
                  </a:lnTo>
                  <a:lnTo>
                    <a:pt x="49379" y="1138253"/>
                  </a:lnTo>
                  <a:lnTo>
                    <a:pt x="80849" y="1131899"/>
                  </a:lnTo>
                  <a:lnTo>
                    <a:pt x="161699" y="1131899"/>
                  </a:lnTo>
                  <a:close/>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9" name="Google Shape;189;p13"/>
            <p:cNvPicPr preferRelativeResize="0"/>
            <p:nvPr/>
          </p:nvPicPr>
          <p:blipFill rotWithShape="1">
            <a:blip r:embed="rId3">
              <a:alphaModFix/>
            </a:blip>
            <a:srcRect/>
            <a:stretch/>
          </p:blipFill>
          <p:spPr>
            <a:xfrm>
              <a:off x="5216062" y="4489812"/>
              <a:ext cx="130799" cy="171224"/>
            </a:xfrm>
            <a:prstGeom prst="rect">
              <a:avLst/>
            </a:prstGeom>
            <a:noFill/>
            <a:ln>
              <a:noFill/>
            </a:ln>
          </p:spPr>
        </p:pic>
        <p:sp>
          <p:nvSpPr>
            <p:cNvPr id="190" name="Google Shape;190;p13"/>
            <p:cNvSpPr/>
            <p:nvPr/>
          </p:nvSpPr>
          <p:spPr>
            <a:xfrm>
              <a:off x="5261249" y="4656274"/>
              <a:ext cx="1115060" cy="0"/>
            </a:xfrm>
            <a:custGeom>
              <a:avLst/>
              <a:gdLst/>
              <a:ahLst/>
              <a:cxnLst/>
              <a:rect l="l" t="t" r="r" b="b"/>
              <a:pathLst>
                <a:path w="1115060" h="120000" extrusionOk="0">
                  <a:moveTo>
                    <a:pt x="1114949" y="0"/>
                  </a:moveTo>
                  <a:lnTo>
                    <a:pt x="0" y="0"/>
                  </a:lnTo>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1" name="Google Shape;191;p13"/>
            <p:cNvPicPr preferRelativeResize="0"/>
            <p:nvPr/>
          </p:nvPicPr>
          <p:blipFill rotWithShape="1">
            <a:blip r:embed="rId6">
              <a:alphaModFix/>
            </a:blip>
            <a:srcRect/>
            <a:stretch/>
          </p:blipFill>
          <p:spPr>
            <a:xfrm>
              <a:off x="5094787" y="5621712"/>
              <a:ext cx="90374" cy="171224"/>
            </a:xfrm>
            <a:prstGeom prst="rect">
              <a:avLst/>
            </a:prstGeom>
            <a:noFill/>
            <a:ln>
              <a:noFill/>
            </a:ln>
          </p:spPr>
        </p:pic>
      </p:grpSp>
      <p:sp>
        <p:nvSpPr>
          <p:cNvPr id="192" name="Google Shape;192;p13"/>
          <p:cNvSpPr txBox="1"/>
          <p:nvPr/>
        </p:nvSpPr>
        <p:spPr>
          <a:xfrm>
            <a:off x="5332231" y="4704280"/>
            <a:ext cx="891600" cy="813300"/>
          </a:xfrm>
          <a:prstGeom prst="rect">
            <a:avLst/>
          </a:prstGeom>
          <a:noFill/>
          <a:ln>
            <a:noFill/>
          </a:ln>
        </p:spPr>
        <p:txBody>
          <a:bodyPr spcFirstLastPara="1" wrap="square" lIns="0" tIns="12700" rIns="0" bIns="0" anchor="t" anchorCtr="0">
            <a:spAutoFit/>
          </a:bodyPr>
          <a:lstStyle/>
          <a:p>
            <a:pPr marL="12700" marR="5080" lvl="0" indent="-635" algn="ctr"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Arial"/>
                <a:ea typeface="Arial"/>
                <a:cs typeface="Arial"/>
                <a:sym typeface="Arial"/>
              </a:rPr>
              <a:t>Resources including sensory equipment</a:t>
            </a:r>
            <a:endParaRPr sz="1300" b="0" i="0" u="none" strike="noStrike" cap="none">
              <a:solidFill>
                <a:srgbClr val="000000"/>
              </a:solidFill>
              <a:latin typeface="Arial"/>
              <a:ea typeface="Arial"/>
              <a:cs typeface="Arial"/>
              <a:sym typeface="Arial"/>
            </a:endParaRPr>
          </a:p>
        </p:txBody>
      </p:sp>
      <p:grpSp>
        <p:nvGrpSpPr>
          <p:cNvPr id="193" name="Google Shape;193;p13"/>
          <p:cNvGrpSpPr/>
          <p:nvPr/>
        </p:nvGrpSpPr>
        <p:grpSpPr>
          <a:xfrm>
            <a:off x="7031449" y="4489737"/>
            <a:ext cx="1519760" cy="1303124"/>
            <a:chOff x="7031449" y="4489737"/>
            <a:chExt cx="1519760" cy="1303124"/>
          </a:xfrm>
        </p:grpSpPr>
        <p:sp>
          <p:nvSpPr>
            <p:cNvPr id="194" name="Google Shape;194;p13"/>
            <p:cNvSpPr/>
            <p:nvPr/>
          </p:nvSpPr>
          <p:spPr>
            <a:xfrm>
              <a:off x="7112299" y="4494500"/>
              <a:ext cx="1438910" cy="1294130"/>
            </a:xfrm>
            <a:custGeom>
              <a:avLst/>
              <a:gdLst/>
              <a:ahLst/>
              <a:cxnLst/>
              <a:rect l="l" t="t" r="r" b="b"/>
              <a:pathLst>
                <a:path w="1438909" h="1294129" extrusionOk="0">
                  <a:moveTo>
                    <a:pt x="1195799" y="1293599"/>
                  </a:moveTo>
                  <a:lnTo>
                    <a:pt x="0" y="1293599"/>
                  </a:lnTo>
                  <a:lnTo>
                    <a:pt x="31470" y="1287246"/>
                  </a:lnTo>
                  <a:lnTo>
                    <a:pt x="57169" y="1269919"/>
                  </a:lnTo>
                  <a:lnTo>
                    <a:pt x="74496" y="1244220"/>
                  </a:lnTo>
                  <a:lnTo>
                    <a:pt x="80849" y="1212749"/>
                  </a:lnTo>
                  <a:lnTo>
                    <a:pt x="0" y="1212749"/>
                  </a:lnTo>
                  <a:lnTo>
                    <a:pt x="15735" y="1209573"/>
                  </a:lnTo>
                  <a:lnTo>
                    <a:pt x="28584" y="1200909"/>
                  </a:lnTo>
                  <a:lnTo>
                    <a:pt x="37248" y="1188060"/>
                  </a:lnTo>
                  <a:lnTo>
                    <a:pt x="40424" y="1172324"/>
                  </a:lnTo>
                  <a:lnTo>
                    <a:pt x="37248" y="1156589"/>
                  </a:lnTo>
                  <a:lnTo>
                    <a:pt x="28584" y="1143740"/>
                  </a:lnTo>
                  <a:lnTo>
                    <a:pt x="15735" y="1135076"/>
                  </a:lnTo>
                  <a:lnTo>
                    <a:pt x="0" y="1131899"/>
                  </a:lnTo>
                  <a:lnTo>
                    <a:pt x="80849" y="1131899"/>
                  </a:lnTo>
                  <a:lnTo>
                    <a:pt x="80849" y="80849"/>
                  </a:lnTo>
                  <a:lnTo>
                    <a:pt x="87203" y="49379"/>
                  </a:lnTo>
                  <a:lnTo>
                    <a:pt x="104530" y="23680"/>
                  </a:lnTo>
                  <a:lnTo>
                    <a:pt x="130229" y="6353"/>
                  </a:lnTo>
                  <a:lnTo>
                    <a:pt x="161699" y="0"/>
                  </a:lnTo>
                  <a:lnTo>
                    <a:pt x="1357499" y="0"/>
                  </a:lnTo>
                  <a:lnTo>
                    <a:pt x="1388970" y="6353"/>
                  </a:lnTo>
                  <a:lnTo>
                    <a:pt x="1414669" y="23680"/>
                  </a:lnTo>
                  <a:lnTo>
                    <a:pt x="1431996" y="49379"/>
                  </a:lnTo>
                  <a:lnTo>
                    <a:pt x="1438349" y="80849"/>
                  </a:lnTo>
                  <a:lnTo>
                    <a:pt x="161699" y="80849"/>
                  </a:lnTo>
                  <a:lnTo>
                    <a:pt x="145964" y="84026"/>
                  </a:lnTo>
                  <a:lnTo>
                    <a:pt x="133115" y="92690"/>
                  </a:lnTo>
                  <a:lnTo>
                    <a:pt x="124451" y="105539"/>
                  </a:lnTo>
                  <a:lnTo>
                    <a:pt x="121274" y="121274"/>
                  </a:lnTo>
                  <a:lnTo>
                    <a:pt x="124451" y="137010"/>
                  </a:lnTo>
                  <a:lnTo>
                    <a:pt x="133115" y="149859"/>
                  </a:lnTo>
                  <a:lnTo>
                    <a:pt x="145964" y="158523"/>
                  </a:lnTo>
                  <a:lnTo>
                    <a:pt x="161699" y="161699"/>
                  </a:lnTo>
                  <a:lnTo>
                    <a:pt x="1276649" y="161699"/>
                  </a:lnTo>
                  <a:lnTo>
                    <a:pt x="1276649" y="1212749"/>
                  </a:lnTo>
                  <a:lnTo>
                    <a:pt x="1270296" y="1244220"/>
                  </a:lnTo>
                  <a:lnTo>
                    <a:pt x="1252969" y="1269919"/>
                  </a:lnTo>
                  <a:lnTo>
                    <a:pt x="1227270" y="1287246"/>
                  </a:lnTo>
                  <a:lnTo>
                    <a:pt x="1195799" y="1293599"/>
                  </a:lnTo>
                  <a:close/>
                </a:path>
                <a:path w="1438909" h="1294129" extrusionOk="0">
                  <a:moveTo>
                    <a:pt x="1357499" y="161699"/>
                  </a:moveTo>
                  <a:lnTo>
                    <a:pt x="161699" y="161699"/>
                  </a:lnTo>
                  <a:lnTo>
                    <a:pt x="193170" y="155346"/>
                  </a:lnTo>
                  <a:lnTo>
                    <a:pt x="218869" y="138019"/>
                  </a:lnTo>
                  <a:lnTo>
                    <a:pt x="236196" y="112320"/>
                  </a:lnTo>
                  <a:lnTo>
                    <a:pt x="242549" y="80849"/>
                  </a:lnTo>
                  <a:lnTo>
                    <a:pt x="1438349" y="80849"/>
                  </a:lnTo>
                  <a:lnTo>
                    <a:pt x="1431996" y="112320"/>
                  </a:lnTo>
                  <a:lnTo>
                    <a:pt x="1414669" y="138019"/>
                  </a:lnTo>
                  <a:lnTo>
                    <a:pt x="1388970" y="155346"/>
                  </a:lnTo>
                  <a:lnTo>
                    <a:pt x="1357499" y="161699"/>
                  </a:lnTo>
                  <a:close/>
                </a:path>
              </a:pathLst>
            </a:custGeom>
            <a:solidFill>
              <a:srgbClr val="E7E6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13"/>
            <p:cNvSpPr/>
            <p:nvPr/>
          </p:nvSpPr>
          <p:spPr>
            <a:xfrm>
              <a:off x="7031449" y="4575350"/>
              <a:ext cx="323850" cy="1212850"/>
            </a:xfrm>
            <a:custGeom>
              <a:avLst/>
              <a:gdLst/>
              <a:ahLst/>
              <a:cxnLst/>
              <a:rect l="l" t="t" r="r" b="b"/>
              <a:pathLst>
                <a:path w="323850" h="1212850" extrusionOk="0">
                  <a:moveTo>
                    <a:pt x="242549" y="80849"/>
                  </a:moveTo>
                  <a:lnTo>
                    <a:pt x="226814" y="77673"/>
                  </a:lnTo>
                  <a:lnTo>
                    <a:pt x="213965" y="69009"/>
                  </a:lnTo>
                  <a:lnTo>
                    <a:pt x="205301" y="56160"/>
                  </a:lnTo>
                  <a:lnTo>
                    <a:pt x="202124" y="40424"/>
                  </a:lnTo>
                  <a:lnTo>
                    <a:pt x="205301" y="24689"/>
                  </a:lnTo>
                  <a:lnTo>
                    <a:pt x="213965" y="11840"/>
                  </a:lnTo>
                  <a:lnTo>
                    <a:pt x="226814" y="3176"/>
                  </a:lnTo>
                  <a:lnTo>
                    <a:pt x="242549" y="0"/>
                  </a:lnTo>
                  <a:lnTo>
                    <a:pt x="323399" y="0"/>
                  </a:lnTo>
                  <a:lnTo>
                    <a:pt x="317046" y="31470"/>
                  </a:lnTo>
                  <a:lnTo>
                    <a:pt x="299719" y="57169"/>
                  </a:lnTo>
                  <a:lnTo>
                    <a:pt x="274020" y="74496"/>
                  </a:lnTo>
                  <a:lnTo>
                    <a:pt x="242549" y="80849"/>
                  </a:lnTo>
                  <a:close/>
                </a:path>
                <a:path w="323850" h="1212850" extrusionOk="0">
                  <a:moveTo>
                    <a:pt x="80849" y="1212749"/>
                  </a:moveTo>
                  <a:lnTo>
                    <a:pt x="49379" y="1206396"/>
                  </a:lnTo>
                  <a:lnTo>
                    <a:pt x="23680" y="1189069"/>
                  </a:lnTo>
                  <a:lnTo>
                    <a:pt x="6353" y="1163370"/>
                  </a:lnTo>
                  <a:lnTo>
                    <a:pt x="0" y="1131899"/>
                  </a:lnTo>
                  <a:lnTo>
                    <a:pt x="6353" y="1100429"/>
                  </a:lnTo>
                  <a:lnTo>
                    <a:pt x="23680" y="1074730"/>
                  </a:lnTo>
                  <a:lnTo>
                    <a:pt x="49379" y="1057403"/>
                  </a:lnTo>
                  <a:lnTo>
                    <a:pt x="80849" y="1051049"/>
                  </a:lnTo>
                  <a:lnTo>
                    <a:pt x="96585" y="1054226"/>
                  </a:lnTo>
                  <a:lnTo>
                    <a:pt x="109434" y="1062890"/>
                  </a:lnTo>
                  <a:lnTo>
                    <a:pt x="118098" y="1075739"/>
                  </a:lnTo>
                  <a:lnTo>
                    <a:pt x="121274" y="1091474"/>
                  </a:lnTo>
                  <a:lnTo>
                    <a:pt x="118098" y="1107210"/>
                  </a:lnTo>
                  <a:lnTo>
                    <a:pt x="109434" y="1120059"/>
                  </a:lnTo>
                  <a:lnTo>
                    <a:pt x="96585" y="1128723"/>
                  </a:lnTo>
                  <a:lnTo>
                    <a:pt x="80849" y="1131899"/>
                  </a:lnTo>
                  <a:lnTo>
                    <a:pt x="161699" y="1131899"/>
                  </a:lnTo>
                  <a:lnTo>
                    <a:pt x="155346" y="1163370"/>
                  </a:lnTo>
                  <a:lnTo>
                    <a:pt x="138019" y="1189069"/>
                  </a:lnTo>
                  <a:lnTo>
                    <a:pt x="112320" y="1206396"/>
                  </a:lnTo>
                  <a:lnTo>
                    <a:pt x="80849" y="1212749"/>
                  </a:lnTo>
                  <a:close/>
                </a:path>
              </a:pathLst>
            </a:custGeom>
            <a:solidFill>
              <a:srgbClr val="B8B7B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13"/>
            <p:cNvSpPr/>
            <p:nvPr/>
          </p:nvSpPr>
          <p:spPr>
            <a:xfrm>
              <a:off x="7031449" y="4494500"/>
              <a:ext cx="1519555" cy="1294130"/>
            </a:xfrm>
            <a:custGeom>
              <a:avLst/>
              <a:gdLst/>
              <a:ahLst/>
              <a:cxnLst/>
              <a:rect l="l" t="t" r="r" b="b"/>
              <a:pathLst>
                <a:path w="1519554" h="1294129" extrusionOk="0">
                  <a:moveTo>
                    <a:pt x="161699" y="1131899"/>
                  </a:moveTo>
                  <a:lnTo>
                    <a:pt x="161699" y="80849"/>
                  </a:lnTo>
                  <a:lnTo>
                    <a:pt x="168053" y="49379"/>
                  </a:lnTo>
                  <a:lnTo>
                    <a:pt x="185380" y="23680"/>
                  </a:lnTo>
                  <a:lnTo>
                    <a:pt x="211079" y="6353"/>
                  </a:lnTo>
                  <a:lnTo>
                    <a:pt x="242549" y="0"/>
                  </a:lnTo>
                  <a:lnTo>
                    <a:pt x="1438349" y="0"/>
                  </a:lnTo>
                  <a:lnTo>
                    <a:pt x="1469820" y="6353"/>
                  </a:lnTo>
                  <a:lnTo>
                    <a:pt x="1495519" y="23680"/>
                  </a:lnTo>
                  <a:lnTo>
                    <a:pt x="1512846" y="49379"/>
                  </a:lnTo>
                  <a:lnTo>
                    <a:pt x="1519199" y="80849"/>
                  </a:lnTo>
                  <a:lnTo>
                    <a:pt x="1512846" y="112320"/>
                  </a:lnTo>
                  <a:lnTo>
                    <a:pt x="1495519" y="138019"/>
                  </a:lnTo>
                  <a:lnTo>
                    <a:pt x="1469820" y="155346"/>
                  </a:lnTo>
                  <a:lnTo>
                    <a:pt x="1438349" y="161699"/>
                  </a:lnTo>
                  <a:lnTo>
                    <a:pt x="1357499" y="161699"/>
                  </a:lnTo>
                  <a:lnTo>
                    <a:pt x="1357499" y="1212749"/>
                  </a:lnTo>
                  <a:lnTo>
                    <a:pt x="1351146" y="1244220"/>
                  </a:lnTo>
                  <a:lnTo>
                    <a:pt x="1333819" y="1269919"/>
                  </a:lnTo>
                  <a:lnTo>
                    <a:pt x="1308120" y="1287246"/>
                  </a:lnTo>
                  <a:lnTo>
                    <a:pt x="1276649" y="1293599"/>
                  </a:lnTo>
                  <a:lnTo>
                    <a:pt x="80849" y="1293599"/>
                  </a:lnTo>
                  <a:lnTo>
                    <a:pt x="49379" y="1287246"/>
                  </a:lnTo>
                  <a:lnTo>
                    <a:pt x="23680" y="1269919"/>
                  </a:lnTo>
                  <a:lnTo>
                    <a:pt x="6353" y="1244220"/>
                  </a:lnTo>
                  <a:lnTo>
                    <a:pt x="0" y="1212749"/>
                  </a:lnTo>
                  <a:lnTo>
                    <a:pt x="6353" y="1181279"/>
                  </a:lnTo>
                  <a:lnTo>
                    <a:pt x="23680" y="1155580"/>
                  </a:lnTo>
                  <a:lnTo>
                    <a:pt x="49379" y="1138253"/>
                  </a:lnTo>
                  <a:lnTo>
                    <a:pt x="80849" y="1131899"/>
                  </a:lnTo>
                  <a:lnTo>
                    <a:pt x="161699" y="1131899"/>
                  </a:lnTo>
                  <a:close/>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7" name="Google Shape;197;p13"/>
            <p:cNvPicPr preferRelativeResize="0"/>
            <p:nvPr/>
          </p:nvPicPr>
          <p:blipFill rotWithShape="1">
            <a:blip r:embed="rId5">
              <a:alphaModFix/>
            </a:blip>
            <a:srcRect/>
            <a:stretch/>
          </p:blipFill>
          <p:spPr>
            <a:xfrm>
              <a:off x="7228812" y="4489737"/>
              <a:ext cx="130799" cy="171224"/>
            </a:xfrm>
            <a:prstGeom prst="rect">
              <a:avLst/>
            </a:prstGeom>
            <a:noFill/>
            <a:ln>
              <a:noFill/>
            </a:ln>
          </p:spPr>
        </p:pic>
        <p:sp>
          <p:nvSpPr>
            <p:cNvPr id="198" name="Google Shape;198;p13"/>
            <p:cNvSpPr/>
            <p:nvPr/>
          </p:nvSpPr>
          <p:spPr>
            <a:xfrm>
              <a:off x="7273999" y="4656200"/>
              <a:ext cx="1115060" cy="0"/>
            </a:xfrm>
            <a:custGeom>
              <a:avLst/>
              <a:gdLst/>
              <a:ahLst/>
              <a:cxnLst/>
              <a:rect l="l" t="t" r="r" b="b"/>
              <a:pathLst>
                <a:path w="1115059" h="120000" extrusionOk="0">
                  <a:moveTo>
                    <a:pt x="1114949" y="0"/>
                  </a:moveTo>
                  <a:lnTo>
                    <a:pt x="0" y="0"/>
                  </a:lnTo>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9" name="Google Shape;199;p13"/>
            <p:cNvPicPr preferRelativeResize="0"/>
            <p:nvPr/>
          </p:nvPicPr>
          <p:blipFill rotWithShape="1">
            <a:blip r:embed="rId6">
              <a:alphaModFix/>
            </a:blip>
            <a:srcRect/>
            <a:stretch/>
          </p:blipFill>
          <p:spPr>
            <a:xfrm>
              <a:off x="7107537" y="5621637"/>
              <a:ext cx="90374" cy="171224"/>
            </a:xfrm>
            <a:prstGeom prst="rect">
              <a:avLst/>
            </a:prstGeom>
            <a:noFill/>
            <a:ln>
              <a:noFill/>
            </a:ln>
          </p:spPr>
        </p:pic>
      </p:grpSp>
      <p:sp>
        <p:nvSpPr>
          <p:cNvPr id="200" name="Google Shape;200;p13"/>
          <p:cNvSpPr txBox="1"/>
          <p:nvPr/>
        </p:nvSpPr>
        <p:spPr>
          <a:xfrm>
            <a:off x="7373534" y="4638038"/>
            <a:ext cx="834900" cy="781881"/>
          </a:xfrm>
          <a:prstGeom prst="rect">
            <a:avLst/>
          </a:prstGeom>
          <a:noFill/>
          <a:ln>
            <a:noFill/>
          </a:ln>
        </p:spPr>
        <p:txBody>
          <a:bodyPr spcFirstLastPara="1" wrap="square" lIns="0" tIns="12700" rIns="0" bIns="0" anchor="t" anchorCtr="0">
            <a:spAutoFit/>
          </a:bodyPr>
          <a:lstStyle/>
          <a:p>
            <a:pPr marL="0" marR="0" lvl="0" indent="0" algn="ctr" rtl="0">
              <a:lnSpc>
                <a:spcPct val="118857"/>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Parts of Me language </a:t>
            </a:r>
            <a:endParaRPr sz="1400" b="1" i="0" u="none" strike="noStrike" cap="none">
              <a:solidFill>
                <a:srgbClr val="000000"/>
              </a:solidFill>
              <a:latin typeface="Arial"/>
              <a:ea typeface="Arial"/>
              <a:cs typeface="Arial"/>
              <a:sym typeface="Arial"/>
            </a:endParaRPr>
          </a:p>
        </p:txBody>
      </p:sp>
      <p:grpSp>
        <p:nvGrpSpPr>
          <p:cNvPr id="201" name="Google Shape;201;p13"/>
          <p:cNvGrpSpPr/>
          <p:nvPr/>
        </p:nvGrpSpPr>
        <p:grpSpPr>
          <a:xfrm>
            <a:off x="8006399" y="3065387"/>
            <a:ext cx="1519760" cy="1303124"/>
            <a:chOff x="8006399" y="3065387"/>
            <a:chExt cx="1519760" cy="1303124"/>
          </a:xfrm>
        </p:grpSpPr>
        <p:sp>
          <p:nvSpPr>
            <p:cNvPr id="202" name="Google Shape;202;p13"/>
            <p:cNvSpPr/>
            <p:nvPr/>
          </p:nvSpPr>
          <p:spPr>
            <a:xfrm>
              <a:off x="8087249" y="3070149"/>
              <a:ext cx="1438910" cy="1294130"/>
            </a:xfrm>
            <a:custGeom>
              <a:avLst/>
              <a:gdLst/>
              <a:ahLst/>
              <a:cxnLst/>
              <a:rect l="l" t="t" r="r" b="b"/>
              <a:pathLst>
                <a:path w="1438909" h="1294129" extrusionOk="0">
                  <a:moveTo>
                    <a:pt x="1195799" y="1293599"/>
                  </a:moveTo>
                  <a:lnTo>
                    <a:pt x="0" y="1293599"/>
                  </a:lnTo>
                  <a:lnTo>
                    <a:pt x="31470" y="1287246"/>
                  </a:lnTo>
                  <a:lnTo>
                    <a:pt x="57169" y="1269919"/>
                  </a:lnTo>
                  <a:lnTo>
                    <a:pt x="74496" y="1244220"/>
                  </a:lnTo>
                  <a:lnTo>
                    <a:pt x="80849" y="1212749"/>
                  </a:lnTo>
                  <a:lnTo>
                    <a:pt x="0" y="1212749"/>
                  </a:lnTo>
                  <a:lnTo>
                    <a:pt x="15735" y="1209573"/>
                  </a:lnTo>
                  <a:lnTo>
                    <a:pt x="28584" y="1200909"/>
                  </a:lnTo>
                  <a:lnTo>
                    <a:pt x="37248" y="1188060"/>
                  </a:lnTo>
                  <a:lnTo>
                    <a:pt x="40424" y="1172324"/>
                  </a:lnTo>
                  <a:lnTo>
                    <a:pt x="37248" y="1156589"/>
                  </a:lnTo>
                  <a:lnTo>
                    <a:pt x="28584" y="1143740"/>
                  </a:lnTo>
                  <a:lnTo>
                    <a:pt x="15735" y="1135076"/>
                  </a:lnTo>
                  <a:lnTo>
                    <a:pt x="0" y="1131899"/>
                  </a:lnTo>
                  <a:lnTo>
                    <a:pt x="80849" y="1131899"/>
                  </a:lnTo>
                  <a:lnTo>
                    <a:pt x="80849" y="80849"/>
                  </a:lnTo>
                  <a:lnTo>
                    <a:pt x="87203" y="49379"/>
                  </a:lnTo>
                  <a:lnTo>
                    <a:pt x="104530" y="23680"/>
                  </a:lnTo>
                  <a:lnTo>
                    <a:pt x="130229" y="6353"/>
                  </a:lnTo>
                  <a:lnTo>
                    <a:pt x="161699" y="0"/>
                  </a:lnTo>
                  <a:lnTo>
                    <a:pt x="1357499" y="0"/>
                  </a:lnTo>
                  <a:lnTo>
                    <a:pt x="1388970" y="6353"/>
                  </a:lnTo>
                  <a:lnTo>
                    <a:pt x="1414669" y="23680"/>
                  </a:lnTo>
                  <a:lnTo>
                    <a:pt x="1431996" y="49379"/>
                  </a:lnTo>
                  <a:lnTo>
                    <a:pt x="1438349" y="80849"/>
                  </a:lnTo>
                  <a:lnTo>
                    <a:pt x="161699" y="80849"/>
                  </a:lnTo>
                  <a:lnTo>
                    <a:pt x="145964" y="84026"/>
                  </a:lnTo>
                  <a:lnTo>
                    <a:pt x="133115" y="92690"/>
                  </a:lnTo>
                  <a:lnTo>
                    <a:pt x="124451" y="105539"/>
                  </a:lnTo>
                  <a:lnTo>
                    <a:pt x="121274" y="121274"/>
                  </a:lnTo>
                  <a:lnTo>
                    <a:pt x="124451" y="137010"/>
                  </a:lnTo>
                  <a:lnTo>
                    <a:pt x="133115" y="149859"/>
                  </a:lnTo>
                  <a:lnTo>
                    <a:pt x="145964" y="158523"/>
                  </a:lnTo>
                  <a:lnTo>
                    <a:pt x="161699" y="161699"/>
                  </a:lnTo>
                  <a:lnTo>
                    <a:pt x="1276649" y="161699"/>
                  </a:lnTo>
                  <a:lnTo>
                    <a:pt x="1276649" y="1212749"/>
                  </a:lnTo>
                  <a:lnTo>
                    <a:pt x="1270296" y="1244220"/>
                  </a:lnTo>
                  <a:lnTo>
                    <a:pt x="1252969" y="1269919"/>
                  </a:lnTo>
                  <a:lnTo>
                    <a:pt x="1227270" y="1287246"/>
                  </a:lnTo>
                  <a:lnTo>
                    <a:pt x="1195799" y="1293599"/>
                  </a:lnTo>
                  <a:close/>
                </a:path>
                <a:path w="1438909" h="1294129" extrusionOk="0">
                  <a:moveTo>
                    <a:pt x="1357499" y="161699"/>
                  </a:moveTo>
                  <a:lnTo>
                    <a:pt x="161699" y="161699"/>
                  </a:lnTo>
                  <a:lnTo>
                    <a:pt x="193170" y="155346"/>
                  </a:lnTo>
                  <a:lnTo>
                    <a:pt x="218869" y="138019"/>
                  </a:lnTo>
                  <a:lnTo>
                    <a:pt x="236196" y="112320"/>
                  </a:lnTo>
                  <a:lnTo>
                    <a:pt x="242549" y="80849"/>
                  </a:lnTo>
                  <a:lnTo>
                    <a:pt x="1438349" y="80849"/>
                  </a:lnTo>
                  <a:lnTo>
                    <a:pt x="1431996" y="112320"/>
                  </a:lnTo>
                  <a:lnTo>
                    <a:pt x="1414669" y="138019"/>
                  </a:lnTo>
                  <a:lnTo>
                    <a:pt x="1388970" y="155346"/>
                  </a:lnTo>
                  <a:lnTo>
                    <a:pt x="1357499" y="161699"/>
                  </a:lnTo>
                  <a:close/>
                </a:path>
              </a:pathLst>
            </a:custGeom>
            <a:solidFill>
              <a:srgbClr val="E7E6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13"/>
            <p:cNvSpPr/>
            <p:nvPr/>
          </p:nvSpPr>
          <p:spPr>
            <a:xfrm>
              <a:off x="8006399" y="3150999"/>
              <a:ext cx="323850" cy="1212850"/>
            </a:xfrm>
            <a:custGeom>
              <a:avLst/>
              <a:gdLst/>
              <a:ahLst/>
              <a:cxnLst/>
              <a:rect l="l" t="t" r="r" b="b"/>
              <a:pathLst>
                <a:path w="323850" h="1212850" extrusionOk="0">
                  <a:moveTo>
                    <a:pt x="242549" y="80849"/>
                  </a:moveTo>
                  <a:lnTo>
                    <a:pt x="226814" y="77673"/>
                  </a:lnTo>
                  <a:lnTo>
                    <a:pt x="213965" y="69009"/>
                  </a:lnTo>
                  <a:lnTo>
                    <a:pt x="205301" y="56160"/>
                  </a:lnTo>
                  <a:lnTo>
                    <a:pt x="202124" y="40424"/>
                  </a:lnTo>
                  <a:lnTo>
                    <a:pt x="205301" y="24689"/>
                  </a:lnTo>
                  <a:lnTo>
                    <a:pt x="213965" y="11840"/>
                  </a:lnTo>
                  <a:lnTo>
                    <a:pt x="226814" y="3176"/>
                  </a:lnTo>
                  <a:lnTo>
                    <a:pt x="242549" y="0"/>
                  </a:lnTo>
                  <a:lnTo>
                    <a:pt x="323399" y="0"/>
                  </a:lnTo>
                  <a:lnTo>
                    <a:pt x="317046" y="31470"/>
                  </a:lnTo>
                  <a:lnTo>
                    <a:pt x="299719" y="57169"/>
                  </a:lnTo>
                  <a:lnTo>
                    <a:pt x="274020" y="74496"/>
                  </a:lnTo>
                  <a:lnTo>
                    <a:pt x="242549" y="80849"/>
                  </a:lnTo>
                  <a:close/>
                </a:path>
                <a:path w="323850" h="1212850" extrusionOk="0">
                  <a:moveTo>
                    <a:pt x="80849" y="1212749"/>
                  </a:moveTo>
                  <a:lnTo>
                    <a:pt x="49379" y="1206396"/>
                  </a:lnTo>
                  <a:lnTo>
                    <a:pt x="23680" y="1189069"/>
                  </a:lnTo>
                  <a:lnTo>
                    <a:pt x="6353" y="1163370"/>
                  </a:lnTo>
                  <a:lnTo>
                    <a:pt x="0" y="1131899"/>
                  </a:lnTo>
                  <a:lnTo>
                    <a:pt x="6353" y="1100429"/>
                  </a:lnTo>
                  <a:lnTo>
                    <a:pt x="23680" y="1074730"/>
                  </a:lnTo>
                  <a:lnTo>
                    <a:pt x="49379" y="1057403"/>
                  </a:lnTo>
                  <a:lnTo>
                    <a:pt x="80849" y="1051049"/>
                  </a:lnTo>
                  <a:lnTo>
                    <a:pt x="96585" y="1054226"/>
                  </a:lnTo>
                  <a:lnTo>
                    <a:pt x="109434" y="1062890"/>
                  </a:lnTo>
                  <a:lnTo>
                    <a:pt x="118098" y="1075739"/>
                  </a:lnTo>
                  <a:lnTo>
                    <a:pt x="121274" y="1091474"/>
                  </a:lnTo>
                  <a:lnTo>
                    <a:pt x="118098" y="1107210"/>
                  </a:lnTo>
                  <a:lnTo>
                    <a:pt x="109434" y="1120059"/>
                  </a:lnTo>
                  <a:lnTo>
                    <a:pt x="96585" y="1128723"/>
                  </a:lnTo>
                  <a:lnTo>
                    <a:pt x="80849" y="1131899"/>
                  </a:lnTo>
                  <a:lnTo>
                    <a:pt x="161699" y="1131899"/>
                  </a:lnTo>
                  <a:lnTo>
                    <a:pt x="155346" y="1163370"/>
                  </a:lnTo>
                  <a:lnTo>
                    <a:pt x="138019" y="1189069"/>
                  </a:lnTo>
                  <a:lnTo>
                    <a:pt x="112320" y="1206396"/>
                  </a:lnTo>
                  <a:lnTo>
                    <a:pt x="80849" y="1212749"/>
                  </a:lnTo>
                  <a:close/>
                </a:path>
              </a:pathLst>
            </a:custGeom>
            <a:solidFill>
              <a:srgbClr val="B8B7B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13"/>
            <p:cNvSpPr/>
            <p:nvPr/>
          </p:nvSpPr>
          <p:spPr>
            <a:xfrm>
              <a:off x="8006399" y="3070150"/>
              <a:ext cx="1519555" cy="1294130"/>
            </a:xfrm>
            <a:custGeom>
              <a:avLst/>
              <a:gdLst/>
              <a:ahLst/>
              <a:cxnLst/>
              <a:rect l="l" t="t" r="r" b="b"/>
              <a:pathLst>
                <a:path w="1519554" h="1294129" extrusionOk="0">
                  <a:moveTo>
                    <a:pt x="161699" y="1131899"/>
                  </a:moveTo>
                  <a:lnTo>
                    <a:pt x="161699" y="80849"/>
                  </a:lnTo>
                  <a:lnTo>
                    <a:pt x="168053" y="49379"/>
                  </a:lnTo>
                  <a:lnTo>
                    <a:pt x="185380" y="23680"/>
                  </a:lnTo>
                  <a:lnTo>
                    <a:pt x="211079" y="6353"/>
                  </a:lnTo>
                  <a:lnTo>
                    <a:pt x="242549" y="0"/>
                  </a:lnTo>
                  <a:lnTo>
                    <a:pt x="1438349" y="0"/>
                  </a:lnTo>
                  <a:lnTo>
                    <a:pt x="1469820" y="6353"/>
                  </a:lnTo>
                  <a:lnTo>
                    <a:pt x="1495519" y="23680"/>
                  </a:lnTo>
                  <a:lnTo>
                    <a:pt x="1512846" y="49379"/>
                  </a:lnTo>
                  <a:lnTo>
                    <a:pt x="1519199" y="80849"/>
                  </a:lnTo>
                  <a:lnTo>
                    <a:pt x="1512846" y="112320"/>
                  </a:lnTo>
                  <a:lnTo>
                    <a:pt x="1495519" y="138019"/>
                  </a:lnTo>
                  <a:lnTo>
                    <a:pt x="1469820" y="155346"/>
                  </a:lnTo>
                  <a:lnTo>
                    <a:pt x="1438349" y="161699"/>
                  </a:lnTo>
                  <a:lnTo>
                    <a:pt x="1357499" y="161699"/>
                  </a:lnTo>
                  <a:lnTo>
                    <a:pt x="1357499" y="1212749"/>
                  </a:lnTo>
                  <a:lnTo>
                    <a:pt x="1351146" y="1244220"/>
                  </a:lnTo>
                  <a:lnTo>
                    <a:pt x="1333819" y="1269919"/>
                  </a:lnTo>
                  <a:lnTo>
                    <a:pt x="1308120" y="1287246"/>
                  </a:lnTo>
                  <a:lnTo>
                    <a:pt x="1276649" y="1293599"/>
                  </a:lnTo>
                  <a:lnTo>
                    <a:pt x="80849" y="1293599"/>
                  </a:lnTo>
                  <a:lnTo>
                    <a:pt x="49379" y="1287246"/>
                  </a:lnTo>
                  <a:lnTo>
                    <a:pt x="23680" y="1269919"/>
                  </a:lnTo>
                  <a:lnTo>
                    <a:pt x="6353" y="1244220"/>
                  </a:lnTo>
                  <a:lnTo>
                    <a:pt x="0" y="1212749"/>
                  </a:lnTo>
                  <a:lnTo>
                    <a:pt x="6353" y="1181279"/>
                  </a:lnTo>
                  <a:lnTo>
                    <a:pt x="23680" y="1155580"/>
                  </a:lnTo>
                  <a:lnTo>
                    <a:pt x="49379" y="1138253"/>
                  </a:lnTo>
                  <a:lnTo>
                    <a:pt x="80849" y="1131899"/>
                  </a:lnTo>
                  <a:lnTo>
                    <a:pt x="161699" y="1131899"/>
                  </a:lnTo>
                  <a:close/>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05" name="Google Shape;205;p13"/>
            <p:cNvPicPr preferRelativeResize="0"/>
            <p:nvPr/>
          </p:nvPicPr>
          <p:blipFill rotWithShape="1">
            <a:blip r:embed="rId5">
              <a:alphaModFix/>
            </a:blip>
            <a:srcRect/>
            <a:stretch/>
          </p:blipFill>
          <p:spPr>
            <a:xfrm>
              <a:off x="8203762" y="3065387"/>
              <a:ext cx="130799" cy="171224"/>
            </a:xfrm>
            <a:prstGeom prst="rect">
              <a:avLst/>
            </a:prstGeom>
            <a:noFill/>
            <a:ln>
              <a:noFill/>
            </a:ln>
          </p:spPr>
        </p:pic>
        <p:sp>
          <p:nvSpPr>
            <p:cNvPr id="206" name="Google Shape;206;p13"/>
            <p:cNvSpPr/>
            <p:nvPr/>
          </p:nvSpPr>
          <p:spPr>
            <a:xfrm>
              <a:off x="8248949" y="3231850"/>
              <a:ext cx="1115060" cy="0"/>
            </a:xfrm>
            <a:custGeom>
              <a:avLst/>
              <a:gdLst/>
              <a:ahLst/>
              <a:cxnLst/>
              <a:rect l="l" t="t" r="r" b="b"/>
              <a:pathLst>
                <a:path w="1115059" h="120000" extrusionOk="0">
                  <a:moveTo>
                    <a:pt x="1114949" y="0"/>
                  </a:moveTo>
                  <a:lnTo>
                    <a:pt x="0" y="0"/>
                  </a:lnTo>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07" name="Google Shape;207;p13"/>
            <p:cNvPicPr preferRelativeResize="0"/>
            <p:nvPr/>
          </p:nvPicPr>
          <p:blipFill rotWithShape="1">
            <a:blip r:embed="rId6">
              <a:alphaModFix/>
            </a:blip>
            <a:srcRect/>
            <a:stretch/>
          </p:blipFill>
          <p:spPr>
            <a:xfrm>
              <a:off x="8082487" y="4197287"/>
              <a:ext cx="90374" cy="171224"/>
            </a:xfrm>
            <a:prstGeom prst="rect">
              <a:avLst/>
            </a:prstGeom>
            <a:noFill/>
            <a:ln>
              <a:noFill/>
            </a:ln>
          </p:spPr>
        </p:pic>
      </p:grpSp>
      <p:sp>
        <p:nvSpPr>
          <p:cNvPr id="208" name="Google Shape;208;p13"/>
          <p:cNvSpPr txBox="1"/>
          <p:nvPr/>
        </p:nvSpPr>
        <p:spPr>
          <a:xfrm>
            <a:off x="8247834" y="3318463"/>
            <a:ext cx="1035600" cy="1078500"/>
          </a:xfrm>
          <a:prstGeom prst="rect">
            <a:avLst/>
          </a:prstGeom>
          <a:noFill/>
          <a:ln>
            <a:noFill/>
          </a:ln>
        </p:spPr>
        <p:txBody>
          <a:bodyPr spcFirstLastPara="1" wrap="square" lIns="0" tIns="22850" rIns="0" bIns="0" anchor="t" anchorCtr="0">
            <a:spAutoFit/>
          </a:bodyPr>
          <a:lstStyle/>
          <a:p>
            <a:pPr marL="12700" marR="5080" lvl="0" indent="634" algn="ctr" rtl="0">
              <a:lnSpc>
                <a:spcPct val="117857"/>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Educational Psychologists and Specialist Teachers</a:t>
            </a:r>
            <a:endParaRPr sz="1200" b="0" i="0" u="none" strike="noStrike" cap="none">
              <a:solidFill>
                <a:srgbClr val="000000"/>
              </a:solidFill>
              <a:latin typeface="Arial"/>
              <a:ea typeface="Arial"/>
              <a:cs typeface="Arial"/>
              <a:sym typeface="Arial"/>
            </a:endParaRPr>
          </a:p>
        </p:txBody>
      </p:sp>
      <p:grpSp>
        <p:nvGrpSpPr>
          <p:cNvPr id="209" name="Google Shape;209;p13"/>
          <p:cNvGrpSpPr/>
          <p:nvPr/>
        </p:nvGrpSpPr>
        <p:grpSpPr>
          <a:xfrm>
            <a:off x="9202725" y="4521087"/>
            <a:ext cx="1519651" cy="1240425"/>
            <a:chOff x="9202725" y="4521087"/>
            <a:chExt cx="1519651" cy="1240425"/>
          </a:xfrm>
        </p:grpSpPr>
        <p:sp>
          <p:nvSpPr>
            <p:cNvPr id="210" name="Google Shape;210;p13"/>
            <p:cNvSpPr/>
            <p:nvPr/>
          </p:nvSpPr>
          <p:spPr>
            <a:xfrm>
              <a:off x="9279656" y="4525850"/>
              <a:ext cx="1442720" cy="1231265"/>
            </a:xfrm>
            <a:custGeom>
              <a:avLst/>
              <a:gdLst/>
              <a:ahLst/>
              <a:cxnLst/>
              <a:rect l="l" t="t" r="r" b="b"/>
              <a:pathLst>
                <a:path w="1442720" h="1231264" extrusionOk="0">
                  <a:moveTo>
                    <a:pt x="1211474" y="1230899"/>
                  </a:moveTo>
                  <a:lnTo>
                    <a:pt x="0" y="1230899"/>
                  </a:lnTo>
                  <a:lnTo>
                    <a:pt x="29945" y="1224854"/>
                  </a:lnTo>
                  <a:lnTo>
                    <a:pt x="54398" y="1208367"/>
                  </a:lnTo>
                  <a:lnTo>
                    <a:pt x="70885" y="1183913"/>
                  </a:lnTo>
                  <a:lnTo>
                    <a:pt x="76931" y="1153968"/>
                  </a:lnTo>
                  <a:lnTo>
                    <a:pt x="0" y="1153968"/>
                  </a:lnTo>
                  <a:lnTo>
                    <a:pt x="14972" y="1150945"/>
                  </a:lnTo>
                  <a:lnTo>
                    <a:pt x="27199" y="1142702"/>
                  </a:lnTo>
                  <a:lnTo>
                    <a:pt x="35442" y="1130475"/>
                  </a:lnTo>
                  <a:lnTo>
                    <a:pt x="38465" y="1115502"/>
                  </a:lnTo>
                  <a:lnTo>
                    <a:pt x="35442" y="1100530"/>
                  </a:lnTo>
                  <a:lnTo>
                    <a:pt x="27199" y="1088303"/>
                  </a:lnTo>
                  <a:lnTo>
                    <a:pt x="14972" y="1080060"/>
                  </a:lnTo>
                  <a:lnTo>
                    <a:pt x="0" y="1077037"/>
                  </a:lnTo>
                  <a:lnTo>
                    <a:pt x="76931" y="1077037"/>
                  </a:lnTo>
                  <a:lnTo>
                    <a:pt x="76931" y="76931"/>
                  </a:lnTo>
                  <a:lnTo>
                    <a:pt x="82976" y="46986"/>
                  </a:lnTo>
                  <a:lnTo>
                    <a:pt x="99463" y="22532"/>
                  </a:lnTo>
                  <a:lnTo>
                    <a:pt x="123917" y="6045"/>
                  </a:lnTo>
                  <a:lnTo>
                    <a:pt x="153862" y="0"/>
                  </a:lnTo>
                  <a:lnTo>
                    <a:pt x="1365337" y="0"/>
                  </a:lnTo>
                  <a:lnTo>
                    <a:pt x="1395282" y="6045"/>
                  </a:lnTo>
                  <a:lnTo>
                    <a:pt x="1419736" y="22532"/>
                  </a:lnTo>
                  <a:lnTo>
                    <a:pt x="1436223" y="46986"/>
                  </a:lnTo>
                  <a:lnTo>
                    <a:pt x="1442268" y="76931"/>
                  </a:lnTo>
                  <a:lnTo>
                    <a:pt x="153862" y="76931"/>
                  </a:lnTo>
                  <a:lnTo>
                    <a:pt x="138890" y="79954"/>
                  </a:lnTo>
                  <a:lnTo>
                    <a:pt x="126663" y="88197"/>
                  </a:lnTo>
                  <a:lnTo>
                    <a:pt x="118419" y="100424"/>
                  </a:lnTo>
                  <a:lnTo>
                    <a:pt x="115396" y="115396"/>
                  </a:lnTo>
                  <a:lnTo>
                    <a:pt x="118419" y="130369"/>
                  </a:lnTo>
                  <a:lnTo>
                    <a:pt x="126663" y="142596"/>
                  </a:lnTo>
                  <a:lnTo>
                    <a:pt x="138890" y="150839"/>
                  </a:lnTo>
                  <a:lnTo>
                    <a:pt x="153862" y="153862"/>
                  </a:lnTo>
                  <a:lnTo>
                    <a:pt x="1288406" y="153862"/>
                  </a:lnTo>
                  <a:lnTo>
                    <a:pt x="1288406" y="1153968"/>
                  </a:lnTo>
                  <a:lnTo>
                    <a:pt x="1282360" y="1183913"/>
                  </a:lnTo>
                  <a:lnTo>
                    <a:pt x="1265873" y="1208367"/>
                  </a:lnTo>
                  <a:lnTo>
                    <a:pt x="1241420" y="1224854"/>
                  </a:lnTo>
                  <a:lnTo>
                    <a:pt x="1211474" y="1230899"/>
                  </a:lnTo>
                  <a:close/>
                </a:path>
                <a:path w="1442720" h="1231264" extrusionOk="0">
                  <a:moveTo>
                    <a:pt x="1365337" y="153862"/>
                  </a:moveTo>
                  <a:lnTo>
                    <a:pt x="153862" y="153862"/>
                  </a:lnTo>
                  <a:lnTo>
                    <a:pt x="183807" y="147816"/>
                  </a:lnTo>
                  <a:lnTo>
                    <a:pt x="208261" y="131329"/>
                  </a:lnTo>
                  <a:lnTo>
                    <a:pt x="224748" y="106876"/>
                  </a:lnTo>
                  <a:lnTo>
                    <a:pt x="230793" y="76931"/>
                  </a:lnTo>
                  <a:lnTo>
                    <a:pt x="1442268" y="76931"/>
                  </a:lnTo>
                  <a:lnTo>
                    <a:pt x="1436223" y="106876"/>
                  </a:lnTo>
                  <a:lnTo>
                    <a:pt x="1419736" y="131329"/>
                  </a:lnTo>
                  <a:lnTo>
                    <a:pt x="1395282" y="147816"/>
                  </a:lnTo>
                  <a:lnTo>
                    <a:pt x="1365337" y="153862"/>
                  </a:lnTo>
                  <a:close/>
                </a:path>
              </a:pathLst>
            </a:custGeom>
            <a:solidFill>
              <a:srgbClr val="E7E6E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p13"/>
            <p:cNvSpPr/>
            <p:nvPr/>
          </p:nvSpPr>
          <p:spPr>
            <a:xfrm>
              <a:off x="9202725" y="4602781"/>
              <a:ext cx="307975" cy="1154430"/>
            </a:xfrm>
            <a:custGeom>
              <a:avLst/>
              <a:gdLst/>
              <a:ahLst/>
              <a:cxnLst/>
              <a:rect l="l" t="t" r="r" b="b"/>
              <a:pathLst>
                <a:path w="307975" h="1154429" extrusionOk="0">
                  <a:moveTo>
                    <a:pt x="230793" y="76931"/>
                  </a:moveTo>
                  <a:lnTo>
                    <a:pt x="215821" y="73908"/>
                  </a:lnTo>
                  <a:lnTo>
                    <a:pt x="203594" y="65664"/>
                  </a:lnTo>
                  <a:lnTo>
                    <a:pt x="195350" y="53438"/>
                  </a:lnTo>
                  <a:lnTo>
                    <a:pt x="192327" y="38465"/>
                  </a:lnTo>
                  <a:lnTo>
                    <a:pt x="195350" y="23493"/>
                  </a:lnTo>
                  <a:lnTo>
                    <a:pt x="203594" y="11266"/>
                  </a:lnTo>
                  <a:lnTo>
                    <a:pt x="215821" y="3022"/>
                  </a:lnTo>
                  <a:lnTo>
                    <a:pt x="230793" y="0"/>
                  </a:lnTo>
                  <a:lnTo>
                    <a:pt x="307724" y="0"/>
                  </a:lnTo>
                  <a:lnTo>
                    <a:pt x="301679" y="29945"/>
                  </a:lnTo>
                  <a:lnTo>
                    <a:pt x="285192" y="54398"/>
                  </a:lnTo>
                  <a:lnTo>
                    <a:pt x="260738" y="70885"/>
                  </a:lnTo>
                  <a:lnTo>
                    <a:pt x="230793" y="76931"/>
                  </a:lnTo>
                  <a:close/>
                </a:path>
                <a:path w="307975" h="1154429" extrusionOk="0">
                  <a:moveTo>
                    <a:pt x="76931" y="1153968"/>
                  </a:moveTo>
                  <a:lnTo>
                    <a:pt x="46986" y="1147923"/>
                  </a:lnTo>
                  <a:lnTo>
                    <a:pt x="22532" y="1131436"/>
                  </a:lnTo>
                  <a:lnTo>
                    <a:pt x="6045" y="1106982"/>
                  </a:lnTo>
                  <a:lnTo>
                    <a:pt x="0" y="1077037"/>
                  </a:lnTo>
                  <a:lnTo>
                    <a:pt x="6045" y="1047092"/>
                  </a:lnTo>
                  <a:lnTo>
                    <a:pt x="22532" y="1022638"/>
                  </a:lnTo>
                  <a:lnTo>
                    <a:pt x="46986" y="1006151"/>
                  </a:lnTo>
                  <a:lnTo>
                    <a:pt x="76931" y="1000106"/>
                  </a:lnTo>
                  <a:lnTo>
                    <a:pt x="91903" y="1003129"/>
                  </a:lnTo>
                  <a:lnTo>
                    <a:pt x="104130" y="1011372"/>
                  </a:lnTo>
                  <a:lnTo>
                    <a:pt x="112374" y="1023599"/>
                  </a:lnTo>
                  <a:lnTo>
                    <a:pt x="115396" y="1038571"/>
                  </a:lnTo>
                  <a:lnTo>
                    <a:pt x="112374" y="1053544"/>
                  </a:lnTo>
                  <a:lnTo>
                    <a:pt x="104130" y="1065771"/>
                  </a:lnTo>
                  <a:lnTo>
                    <a:pt x="91903" y="1074014"/>
                  </a:lnTo>
                  <a:lnTo>
                    <a:pt x="76931" y="1077037"/>
                  </a:lnTo>
                  <a:lnTo>
                    <a:pt x="153862" y="1077037"/>
                  </a:lnTo>
                  <a:lnTo>
                    <a:pt x="147816" y="1106982"/>
                  </a:lnTo>
                  <a:lnTo>
                    <a:pt x="131329" y="1131436"/>
                  </a:lnTo>
                  <a:lnTo>
                    <a:pt x="106876" y="1147923"/>
                  </a:lnTo>
                  <a:lnTo>
                    <a:pt x="76931" y="1153968"/>
                  </a:lnTo>
                  <a:close/>
                </a:path>
              </a:pathLst>
            </a:custGeom>
            <a:solidFill>
              <a:srgbClr val="B8B7B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13"/>
            <p:cNvSpPr/>
            <p:nvPr/>
          </p:nvSpPr>
          <p:spPr>
            <a:xfrm>
              <a:off x="9202725" y="4525850"/>
              <a:ext cx="1519555" cy="1231265"/>
            </a:xfrm>
            <a:custGeom>
              <a:avLst/>
              <a:gdLst/>
              <a:ahLst/>
              <a:cxnLst/>
              <a:rect l="l" t="t" r="r" b="b"/>
              <a:pathLst>
                <a:path w="1519554" h="1231264" extrusionOk="0">
                  <a:moveTo>
                    <a:pt x="153862" y="1077037"/>
                  </a:moveTo>
                  <a:lnTo>
                    <a:pt x="153862" y="76931"/>
                  </a:lnTo>
                  <a:lnTo>
                    <a:pt x="159908" y="46986"/>
                  </a:lnTo>
                  <a:lnTo>
                    <a:pt x="176395" y="22532"/>
                  </a:lnTo>
                  <a:lnTo>
                    <a:pt x="200848" y="6045"/>
                  </a:lnTo>
                  <a:lnTo>
                    <a:pt x="230793" y="0"/>
                  </a:lnTo>
                  <a:lnTo>
                    <a:pt x="1442268" y="0"/>
                  </a:lnTo>
                  <a:lnTo>
                    <a:pt x="1472213" y="6045"/>
                  </a:lnTo>
                  <a:lnTo>
                    <a:pt x="1496667" y="22532"/>
                  </a:lnTo>
                  <a:lnTo>
                    <a:pt x="1513154" y="46986"/>
                  </a:lnTo>
                  <a:lnTo>
                    <a:pt x="1519199" y="76931"/>
                  </a:lnTo>
                  <a:lnTo>
                    <a:pt x="1513154" y="106876"/>
                  </a:lnTo>
                  <a:lnTo>
                    <a:pt x="1496667" y="131329"/>
                  </a:lnTo>
                  <a:lnTo>
                    <a:pt x="1472213" y="147816"/>
                  </a:lnTo>
                  <a:lnTo>
                    <a:pt x="1442268" y="153862"/>
                  </a:lnTo>
                  <a:lnTo>
                    <a:pt x="1365337" y="153862"/>
                  </a:lnTo>
                  <a:lnTo>
                    <a:pt x="1365337" y="1153968"/>
                  </a:lnTo>
                  <a:lnTo>
                    <a:pt x="1359291" y="1183913"/>
                  </a:lnTo>
                  <a:lnTo>
                    <a:pt x="1342804" y="1208367"/>
                  </a:lnTo>
                  <a:lnTo>
                    <a:pt x="1318351" y="1224854"/>
                  </a:lnTo>
                  <a:lnTo>
                    <a:pt x="1288406" y="1230899"/>
                  </a:lnTo>
                  <a:lnTo>
                    <a:pt x="76931" y="1230899"/>
                  </a:lnTo>
                  <a:lnTo>
                    <a:pt x="46986" y="1224854"/>
                  </a:lnTo>
                  <a:lnTo>
                    <a:pt x="22532" y="1208367"/>
                  </a:lnTo>
                  <a:lnTo>
                    <a:pt x="6045" y="1183913"/>
                  </a:lnTo>
                  <a:lnTo>
                    <a:pt x="0" y="1153968"/>
                  </a:lnTo>
                  <a:lnTo>
                    <a:pt x="6045" y="1124023"/>
                  </a:lnTo>
                  <a:lnTo>
                    <a:pt x="22532" y="1099570"/>
                  </a:lnTo>
                  <a:lnTo>
                    <a:pt x="46986" y="1083083"/>
                  </a:lnTo>
                  <a:lnTo>
                    <a:pt x="76931" y="1077037"/>
                  </a:lnTo>
                  <a:lnTo>
                    <a:pt x="153862" y="1077037"/>
                  </a:lnTo>
                  <a:close/>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3" name="Google Shape;213;p13"/>
            <p:cNvPicPr preferRelativeResize="0"/>
            <p:nvPr/>
          </p:nvPicPr>
          <p:blipFill rotWithShape="1">
            <a:blip r:embed="rId7">
              <a:alphaModFix/>
            </a:blip>
            <a:srcRect/>
            <a:stretch/>
          </p:blipFill>
          <p:spPr>
            <a:xfrm>
              <a:off x="9390290" y="4521087"/>
              <a:ext cx="124921" cy="163387"/>
            </a:xfrm>
            <a:prstGeom prst="rect">
              <a:avLst/>
            </a:prstGeom>
            <a:noFill/>
            <a:ln>
              <a:noFill/>
            </a:ln>
          </p:spPr>
        </p:pic>
        <p:sp>
          <p:nvSpPr>
            <p:cNvPr id="214" name="Google Shape;214;p13"/>
            <p:cNvSpPr/>
            <p:nvPr/>
          </p:nvSpPr>
          <p:spPr>
            <a:xfrm>
              <a:off x="9433518" y="4679712"/>
              <a:ext cx="1134745" cy="0"/>
            </a:xfrm>
            <a:custGeom>
              <a:avLst/>
              <a:gdLst/>
              <a:ahLst/>
              <a:cxnLst/>
              <a:rect l="l" t="t" r="r" b="b"/>
              <a:pathLst>
                <a:path w="1134745" h="120000" extrusionOk="0">
                  <a:moveTo>
                    <a:pt x="1134543" y="0"/>
                  </a:moveTo>
                  <a:lnTo>
                    <a:pt x="0" y="0"/>
                  </a:lnTo>
                </a:path>
              </a:pathLst>
            </a:custGeom>
            <a:noFill/>
            <a:ln w="9525" cap="flat" cmpd="sng">
              <a:solidFill>
                <a:srgbClr val="44546A"/>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5" name="Google Shape;215;p13"/>
            <p:cNvPicPr preferRelativeResize="0"/>
            <p:nvPr/>
          </p:nvPicPr>
          <p:blipFill rotWithShape="1">
            <a:blip r:embed="rId8">
              <a:alphaModFix/>
            </a:blip>
            <a:srcRect/>
            <a:stretch/>
          </p:blipFill>
          <p:spPr>
            <a:xfrm>
              <a:off x="9274893" y="5598125"/>
              <a:ext cx="86456" cy="163387"/>
            </a:xfrm>
            <a:prstGeom prst="rect">
              <a:avLst/>
            </a:prstGeom>
            <a:noFill/>
            <a:ln>
              <a:noFill/>
            </a:ln>
          </p:spPr>
        </p:pic>
      </p:grpSp>
      <p:sp>
        <p:nvSpPr>
          <p:cNvPr id="216" name="Google Shape;216;p13"/>
          <p:cNvSpPr txBox="1"/>
          <p:nvPr/>
        </p:nvSpPr>
        <p:spPr>
          <a:xfrm>
            <a:off x="9462380" y="4636079"/>
            <a:ext cx="999600" cy="822010"/>
          </a:xfrm>
          <a:prstGeom prst="rect">
            <a:avLst/>
          </a:prstGeom>
          <a:noFill/>
          <a:ln>
            <a:noFill/>
          </a:ln>
        </p:spPr>
        <p:txBody>
          <a:bodyPr spcFirstLastPara="1" wrap="square" lIns="0" tIns="22850" rIns="0" bIns="0" anchor="t" anchorCtr="0">
            <a:spAutoFit/>
          </a:bodyPr>
          <a:lstStyle/>
          <a:p>
            <a:pPr marL="12700" marR="5080" lvl="0" indent="0" algn="ctr" rtl="0">
              <a:lnSpc>
                <a:spcPct val="117857"/>
              </a:lnSpc>
              <a:spcBef>
                <a:spcPts val="0"/>
              </a:spcBef>
              <a:spcAft>
                <a:spcPts val="0"/>
              </a:spcAft>
              <a:buClr>
                <a:srgbClr val="000000"/>
              </a:buClr>
              <a:buSzPts val="1100"/>
              <a:buFont typeface="Arial"/>
              <a:buNone/>
            </a:pPr>
            <a:r>
              <a:rPr lang="en-US" sz="1100" b="1" i="0" u="none" strike="noStrike" cap="none">
                <a:solidFill>
                  <a:srgbClr val="000000"/>
                </a:solidFill>
                <a:latin typeface="Arial"/>
                <a:ea typeface="Arial"/>
                <a:cs typeface="Arial"/>
                <a:sym typeface="Arial"/>
              </a:rPr>
              <a:t>Service subscriptions (e.g. EduKey, Widgit)</a:t>
            </a:r>
            <a:endParaRPr sz="1100" b="0" i="0" u="none" strike="noStrike" cap="none">
              <a:solidFill>
                <a:srgbClr val="000000"/>
              </a:solidFill>
              <a:latin typeface="Arial"/>
              <a:ea typeface="Arial"/>
              <a:cs typeface="Arial"/>
              <a:sym typeface="Arial"/>
            </a:endParaRPr>
          </a:p>
        </p:txBody>
      </p:sp>
      <p:pic>
        <p:nvPicPr>
          <p:cNvPr id="217" name="Google Shape;217;p13"/>
          <p:cNvPicPr preferRelativeResize="0"/>
          <p:nvPr/>
        </p:nvPicPr>
        <p:blipFill rotWithShape="1">
          <a:blip r:embed="rId9">
            <a:alphaModFix/>
          </a:blip>
          <a:srcRect/>
          <a:stretch/>
        </p:blipFill>
        <p:spPr>
          <a:xfrm>
            <a:off x="253483" y="240478"/>
            <a:ext cx="4157832" cy="134123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4"/>
          <p:cNvSpPr txBox="1">
            <a:spLocks noGrp="1"/>
          </p:cNvSpPr>
          <p:nvPr>
            <p:ph type="title"/>
          </p:nvPr>
        </p:nvSpPr>
        <p:spPr>
          <a:xfrm>
            <a:off x="4545075" y="1418423"/>
            <a:ext cx="4869300" cy="4515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en-US" sz="2850" u="sng"/>
              <a:t>Pupil and Family Voice</a:t>
            </a:r>
            <a:endParaRPr sz="2850" u="sng"/>
          </a:p>
        </p:txBody>
      </p:sp>
      <p:sp>
        <p:nvSpPr>
          <p:cNvPr id="223" name="Google Shape;223;p14"/>
          <p:cNvSpPr txBox="1"/>
          <p:nvPr/>
        </p:nvSpPr>
        <p:spPr>
          <a:xfrm>
            <a:off x="481875" y="1958136"/>
            <a:ext cx="8932500" cy="3558900"/>
          </a:xfrm>
          <a:prstGeom prst="rect">
            <a:avLst/>
          </a:prstGeom>
          <a:noFill/>
          <a:ln>
            <a:noFill/>
          </a:ln>
        </p:spPr>
        <p:txBody>
          <a:bodyPr spcFirstLastPara="1" wrap="square" lIns="0" tIns="85725" rIns="0" bIns="0" anchor="t" anchorCtr="0">
            <a:spAutoFit/>
          </a:bodyPr>
          <a:lstStyle/>
          <a:p>
            <a:pPr marL="12700" marR="5080" lvl="0" indent="0" algn="l" rtl="0">
              <a:lnSpc>
                <a:spcPct val="80000"/>
              </a:lnSpc>
              <a:spcBef>
                <a:spcPts val="0"/>
              </a:spcBef>
              <a:spcAft>
                <a:spcPts val="0"/>
              </a:spcAft>
              <a:buClr>
                <a:srgbClr val="000000"/>
              </a:buClr>
              <a:buSzPts val="2100"/>
              <a:buFont typeface="Arial"/>
              <a:buNone/>
            </a:pPr>
            <a:r>
              <a:rPr lang="en-US" sz="2100" b="0" i="0" u="none" strike="noStrike" cap="none">
                <a:solidFill>
                  <a:srgbClr val="000000"/>
                </a:solidFill>
                <a:latin typeface="Arial"/>
                <a:ea typeface="Arial"/>
                <a:cs typeface="Arial"/>
                <a:sym typeface="Arial"/>
              </a:rPr>
              <a:t>We know the most effective way to support our children to achieve the very best outcomes is by working in close partnership with their families and carers.</a:t>
            </a:r>
            <a:endParaRPr sz="2100" b="0" i="0" u="none" strike="noStrike" cap="none">
              <a:solidFill>
                <a:srgbClr val="000000"/>
              </a:solidFill>
              <a:latin typeface="Arial"/>
              <a:ea typeface="Arial"/>
              <a:cs typeface="Arial"/>
              <a:sym typeface="Arial"/>
            </a:endParaRPr>
          </a:p>
          <a:p>
            <a:pPr marL="12700" marR="379730" lvl="0" indent="0" algn="l" rtl="0">
              <a:lnSpc>
                <a:spcPct val="80000"/>
              </a:lnSpc>
              <a:spcBef>
                <a:spcPts val="2305"/>
              </a:spcBef>
              <a:spcAft>
                <a:spcPts val="0"/>
              </a:spcAft>
              <a:buClr>
                <a:srgbClr val="000000"/>
              </a:buClr>
              <a:buSzPts val="2100"/>
              <a:buFont typeface="Arial"/>
              <a:buNone/>
            </a:pPr>
            <a:r>
              <a:rPr lang="en-US" sz="2100" b="0" i="0" u="none" strike="noStrike" cap="none">
                <a:solidFill>
                  <a:srgbClr val="000000"/>
                </a:solidFill>
                <a:latin typeface="Arial"/>
                <a:ea typeface="Arial"/>
                <a:cs typeface="Arial"/>
                <a:sym typeface="Arial"/>
              </a:rPr>
              <a:t>All families of children with SEN are offered termly meetings with the child’s class teacher and SENCo (on request), to discuss the child’s progress, support and any concerns from home or school.</a:t>
            </a:r>
            <a:endParaRPr sz="2100" b="0" i="0" u="none" strike="noStrike" cap="none">
              <a:solidFill>
                <a:srgbClr val="000000"/>
              </a:solidFill>
              <a:latin typeface="Arial"/>
              <a:ea typeface="Arial"/>
              <a:cs typeface="Arial"/>
              <a:sym typeface="Arial"/>
            </a:endParaRPr>
          </a:p>
          <a:p>
            <a:pPr marL="12700" marR="300355" lvl="0" indent="0" algn="l" rtl="0">
              <a:lnSpc>
                <a:spcPct val="80000"/>
              </a:lnSpc>
              <a:spcBef>
                <a:spcPts val="2305"/>
              </a:spcBef>
              <a:spcAft>
                <a:spcPts val="0"/>
              </a:spcAft>
              <a:buClr>
                <a:srgbClr val="000000"/>
              </a:buClr>
              <a:buSzPts val="2100"/>
              <a:buFont typeface="Arial"/>
              <a:buNone/>
            </a:pPr>
            <a:r>
              <a:rPr lang="en-US" sz="2100" b="0" i="0" u="none" strike="noStrike" cap="none">
                <a:solidFill>
                  <a:srgbClr val="000000"/>
                </a:solidFill>
                <a:latin typeface="Arial"/>
                <a:ea typeface="Arial"/>
                <a:cs typeface="Arial"/>
                <a:sym typeface="Arial"/>
              </a:rPr>
              <a:t>This discussion will be recorded on the child’s Individual Learning Plan (ILP) alongside suggestions for support with targets.</a:t>
            </a:r>
            <a:endParaRPr sz="2100" b="0" i="0" u="none" strike="noStrike" cap="none">
              <a:solidFill>
                <a:srgbClr val="000000"/>
              </a:solidFill>
              <a:latin typeface="Arial"/>
              <a:ea typeface="Arial"/>
              <a:cs typeface="Arial"/>
              <a:sym typeface="Arial"/>
            </a:endParaRPr>
          </a:p>
          <a:p>
            <a:pPr marL="12700" marR="488315" lvl="0" indent="0" algn="l" rtl="0">
              <a:lnSpc>
                <a:spcPct val="80000"/>
              </a:lnSpc>
              <a:spcBef>
                <a:spcPts val="2300"/>
              </a:spcBef>
              <a:spcAft>
                <a:spcPts val="0"/>
              </a:spcAft>
              <a:buClr>
                <a:srgbClr val="000000"/>
              </a:buClr>
              <a:buSzPts val="2100"/>
              <a:buFont typeface="Arial"/>
              <a:buNone/>
            </a:pPr>
            <a:r>
              <a:rPr lang="en-US" sz="2100" b="0" i="0" u="none" strike="noStrike" cap="none">
                <a:solidFill>
                  <a:srgbClr val="000000"/>
                </a:solidFill>
                <a:latin typeface="Arial"/>
                <a:ea typeface="Arial"/>
                <a:cs typeface="Arial"/>
                <a:sym typeface="Arial"/>
              </a:rPr>
              <a:t>Staff are always available to listen to questions or concerns from our families of children with SEND so </a:t>
            </a:r>
            <a:r>
              <a:rPr lang="en-US" sz="2100" b="0" i="0" u="sng" strike="noStrike" cap="none">
                <a:solidFill>
                  <a:srgbClr val="0563C1"/>
                </a:solidFill>
                <a:latin typeface="Arial"/>
                <a:ea typeface="Arial"/>
                <a:cs typeface="Arial"/>
                <a:sym typeface="Arial"/>
              </a:rPr>
              <a:t>please ask if you need us</a:t>
            </a:r>
            <a:r>
              <a:rPr lang="en-US" sz="2100" b="0" i="0" u="none" strike="noStrike" cap="none">
                <a:solidFill>
                  <a:srgbClr val="000000"/>
                </a:solidFill>
                <a:latin typeface="Arial"/>
                <a:ea typeface="Arial"/>
                <a:cs typeface="Arial"/>
                <a:sym typeface="Arial"/>
              </a:rPr>
              <a:t>.</a:t>
            </a:r>
            <a:endParaRPr sz="2100" b="0" i="0" u="none" strike="noStrike" cap="none">
              <a:solidFill>
                <a:srgbClr val="000000"/>
              </a:solidFill>
              <a:latin typeface="Arial"/>
              <a:ea typeface="Arial"/>
              <a:cs typeface="Arial"/>
              <a:sym typeface="Arial"/>
            </a:endParaRPr>
          </a:p>
        </p:txBody>
      </p:sp>
      <p:pic>
        <p:nvPicPr>
          <p:cNvPr id="224" name="Google Shape;224;p14"/>
          <p:cNvPicPr preferRelativeResize="0"/>
          <p:nvPr/>
        </p:nvPicPr>
        <p:blipFill rotWithShape="1">
          <a:blip r:embed="rId3">
            <a:alphaModFix/>
          </a:blip>
          <a:srcRect/>
          <a:stretch/>
        </p:blipFill>
        <p:spPr>
          <a:xfrm>
            <a:off x="9566050" y="3091525"/>
            <a:ext cx="2321149" cy="2205092"/>
          </a:xfrm>
          <a:prstGeom prst="rect">
            <a:avLst/>
          </a:prstGeom>
          <a:noFill/>
          <a:ln>
            <a:noFill/>
          </a:ln>
        </p:spPr>
      </p:pic>
      <p:pic>
        <p:nvPicPr>
          <p:cNvPr id="225" name="Google Shape;225;p14"/>
          <p:cNvPicPr preferRelativeResize="0"/>
          <p:nvPr/>
        </p:nvPicPr>
        <p:blipFill rotWithShape="1">
          <a:blip r:embed="rId4">
            <a:alphaModFix/>
          </a:blip>
          <a:srcRect/>
          <a:stretch/>
        </p:blipFill>
        <p:spPr>
          <a:xfrm>
            <a:off x="252952" y="302937"/>
            <a:ext cx="4157832" cy="134123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5"/>
          <p:cNvSpPr txBox="1">
            <a:spLocks noGrp="1"/>
          </p:cNvSpPr>
          <p:nvPr>
            <p:ph type="title"/>
          </p:nvPr>
        </p:nvSpPr>
        <p:spPr>
          <a:xfrm>
            <a:off x="630600" y="1528493"/>
            <a:ext cx="10930800" cy="609300"/>
          </a:xfrm>
          <a:prstGeom prst="rect">
            <a:avLst/>
          </a:prstGeom>
          <a:noFill/>
          <a:ln>
            <a:noFill/>
          </a:ln>
        </p:spPr>
        <p:txBody>
          <a:bodyPr spcFirstLastPara="1" wrap="square" lIns="0" tIns="168950" rIns="0" bIns="0" anchor="t" anchorCtr="0">
            <a:spAutoFit/>
          </a:bodyPr>
          <a:lstStyle/>
          <a:p>
            <a:pPr marL="1383030" lvl="0" indent="0" algn="l" rtl="0">
              <a:lnSpc>
                <a:spcPct val="100000"/>
              </a:lnSpc>
              <a:spcBef>
                <a:spcPts val="0"/>
              </a:spcBef>
              <a:spcAft>
                <a:spcPts val="0"/>
              </a:spcAft>
              <a:buSzPts val="1400"/>
              <a:buNone/>
            </a:pPr>
            <a:r>
              <a:rPr lang="en-US" sz="2850" u="sng"/>
              <a:t>Compliments, Concerns or Complaints</a:t>
            </a:r>
            <a:endParaRPr sz="2850" u="sng"/>
          </a:p>
        </p:txBody>
      </p:sp>
      <p:sp>
        <p:nvSpPr>
          <p:cNvPr id="231" name="Google Shape;231;p15"/>
          <p:cNvSpPr txBox="1"/>
          <p:nvPr/>
        </p:nvSpPr>
        <p:spPr>
          <a:xfrm>
            <a:off x="348225" y="2250744"/>
            <a:ext cx="8460000" cy="3679500"/>
          </a:xfrm>
          <a:prstGeom prst="rect">
            <a:avLst/>
          </a:prstGeom>
          <a:noFill/>
          <a:ln>
            <a:noFill/>
          </a:ln>
        </p:spPr>
        <p:txBody>
          <a:bodyPr spcFirstLastPara="1" wrap="square" lIns="0" tIns="85725" rIns="0" bIns="0" anchor="t" anchorCtr="0">
            <a:spAutoFit/>
          </a:bodyPr>
          <a:lstStyle/>
          <a:p>
            <a:pPr marL="12700" marR="5080" lvl="0" indent="0" algn="l" rtl="0">
              <a:lnSpc>
                <a:spcPct val="80000"/>
              </a:lnSpc>
              <a:spcBef>
                <a:spcPts val="0"/>
              </a:spcBef>
              <a:spcAft>
                <a:spcPts val="0"/>
              </a:spcAft>
              <a:buClr>
                <a:srgbClr val="000000"/>
              </a:buClr>
              <a:buSzPts val="2300"/>
              <a:buFont typeface="Arial"/>
              <a:buNone/>
            </a:pPr>
            <a:r>
              <a:rPr lang="en-US" sz="2300" b="0" i="0" u="none" strike="noStrike" cap="none">
                <a:solidFill>
                  <a:srgbClr val="000000"/>
                </a:solidFill>
                <a:latin typeface="Arial"/>
                <a:ea typeface="Arial"/>
                <a:cs typeface="Arial"/>
                <a:sym typeface="Arial"/>
              </a:rPr>
              <a:t>If a family wishes to discuss any aspect of our provision, we strongly encourage you to share this with your child’s class teacher and the SENCO in the first instance. We will listen to your concerns and work with you to try to resolve these.</a:t>
            </a:r>
            <a:endParaRPr sz="2300" b="0" i="0" u="none" strike="noStrike" cap="none">
              <a:solidFill>
                <a:srgbClr val="000000"/>
              </a:solidFill>
              <a:latin typeface="Arial"/>
              <a:ea typeface="Arial"/>
              <a:cs typeface="Arial"/>
              <a:sym typeface="Arial"/>
            </a:endParaRPr>
          </a:p>
          <a:p>
            <a:pPr marL="12700" marR="492125" lvl="0" indent="0" algn="l" rtl="0">
              <a:lnSpc>
                <a:spcPct val="95833"/>
              </a:lnSpc>
              <a:spcBef>
                <a:spcPts val="2285"/>
              </a:spcBef>
              <a:spcAft>
                <a:spcPts val="0"/>
              </a:spcAft>
              <a:buClr>
                <a:srgbClr val="000000"/>
              </a:buClr>
              <a:buSzPts val="2300"/>
              <a:buFont typeface="Arial"/>
              <a:buNone/>
            </a:pPr>
            <a:r>
              <a:rPr lang="en-US" sz="2300" b="0" i="0" u="none" strike="noStrike" cap="none">
                <a:solidFill>
                  <a:srgbClr val="000000"/>
                </a:solidFill>
                <a:latin typeface="Arial"/>
                <a:ea typeface="Arial"/>
                <a:cs typeface="Arial"/>
                <a:sym typeface="Arial"/>
              </a:rPr>
              <a:t>If you feel your concern or complaint has not been resolved, you may with to contact the Headteacher, Ms Stacey Coleman at </a:t>
            </a:r>
            <a:r>
              <a:rPr lang="en-US" sz="2300" b="0" i="0" u="sng" strike="noStrike" cap="none">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head@kinsaleinfant.co.uk</a:t>
            </a:r>
            <a:endParaRPr sz="2300" b="0" i="0" u="none" strike="noStrike" cap="none">
              <a:solidFill>
                <a:srgbClr val="000000"/>
              </a:solidFill>
              <a:latin typeface="Arial"/>
              <a:ea typeface="Arial"/>
              <a:cs typeface="Arial"/>
              <a:sym typeface="Arial"/>
            </a:endParaRPr>
          </a:p>
          <a:p>
            <a:pPr marL="12700" marR="400685" lvl="0" indent="0" algn="just" rtl="0">
              <a:lnSpc>
                <a:spcPct val="80000"/>
              </a:lnSpc>
              <a:spcBef>
                <a:spcPts val="2335"/>
              </a:spcBef>
              <a:spcAft>
                <a:spcPts val="0"/>
              </a:spcAft>
              <a:buClr>
                <a:srgbClr val="000000"/>
              </a:buClr>
              <a:buSzPts val="2300"/>
              <a:buFont typeface="Arial"/>
              <a:buNone/>
            </a:pPr>
            <a:r>
              <a:rPr lang="en-US" sz="2300" b="0" i="0" u="none" strike="noStrike" cap="none">
                <a:solidFill>
                  <a:srgbClr val="000000"/>
                </a:solidFill>
                <a:latin typeface="Arial"/>
                <a:ea typeface="Arial"/>
                <a:cs typeface="Arial"/>
                <a:sym typeface="Arial"/>
              </a:rPr>
              <a:t>Should you wish to make a formal complaint, you can consult our </a:t>
            </a:r>
            <a:r>
              <a:rPr lang="en-US" sz="2300" b="0" i="0" u="sng" strike="noStrike" cap="none">
                <a:solidFill>
                  <a:srgbClr val="0563C1"/>
                </a:solidFill>
                <a:latin typeface="Arial"/>
                <a:ea typeface="Arial"/>
                <a:cs typeface="Arial"/>
                <a:sym typeface="Arial"/>
                <a:hlinkClick r:id="rId4">
                  <a:extLst>
                    <a:ext uri="{A12FA001-AC4F-418D-AE19-62706E023703}">
                      <ahyp:hlinkClr xmlns:ahyp="http://schemas.microsoft.com/office/drawing/2018/hyperlinkcolor" val="tx"/>
                    </a:ext>
                  </a:extLst>
                </a:hlinkClick>
              </a:rPr>
              <a:t>Complaints Policy</a:t>
            </a:r>
            <a:r>
              <a:rPr lang="en-US" sz="2300" b="0" i="0" u="none" strike="noStrike" cap="none">
                <a:solidFill>
                  <a:srgbClr val="0563C1"/>
                </a:solidFill>
                <a:latin typeface="Arial"/>
                <a:ea typeface="Arial"/>
                <a:cs typeface="Arial"/>
                <a:sym typeface="Arial"/>
              </a:rPr>
              <a:t> </a:t>
            </a:r>
            <a:r>
              <a:rPr lang="en-US" sz="2300" b="0" i="0" u="none" strike="noStrike" cap="none">
                <a:solidFill>
                  <a:srgbClr val="000000"/>
                </a:solidFill>
                <a:latin typeface="Arial"/>
                <a:ea typeface="Arial"/>
                <a:cs typeface="Arial"/>
                <a:sym typeface="Arial"/>
              </a:rPr>
              <a:t>on the school website for more information on how to do so.</a:t>
            </a:r>
            <a:endParaRPr sz="2300" b="0" i="0" u="none" strike="noStrike" cap="none">
              <a:solidFill>
                <a:srgbClr val="000000"/>
              </a:solidFill>
              <a:latin typeface="Arial"/>
              <a:ea typeface="Arial"/>
              <a:cs typeface="Arial"/>
              <a:sym typeface="Arial"/>
            </a:endParaRPr>
          </a:p>
        </p:txBody>
      </p:sp>
      <p:pic>
        <p:nvPicPr>
          <p:cNvPr id="232" name="Google Shape;232;p15"/>
          <p:cNvPicPr preferRelativeResize="0"/>
          <p:nvPr/>
        </p:nvPicPr>
        <p:blipFill rotWithShape="1">
          <a:blip r:embed="rId5">
            <a:alphaModFix/>
          </a:blip>
          <a:srcRect/>
          <a:stretch/>
        </p:blipFill>
        <p:spPr>
          <a:xfrm>
            <a:off x="8773400" y="3737225"/>
            <a:ext cx="3299973" cy="1376100"/>
          </a:xfrm>
          <a:prstGeom prst="rect">
            <a:avLst/>
          </a:prstGeom>
          <a:noFill/>
          <a:ln>
            <a:noFill/>
          </a:ln>
        </p:spPr>
      </p:pic>
      <p:pic>
        <p:nvPicPr>
          <p:cNvPr id="233" name="Google Shape;233;p15"/>
          <p:cNvPicPr preferRelativeResize="0"/>
          <p:nvPr/>
        </p:nvPicPr>
        <p:blipFill rotWithShape="1">
          <a:blip r:embed="rId6">
            <a:alphaModFix/>
          </a:blip>
          <a:srcRect/>
          <a:stretch/>
        </p:blipFill>
        <p:spPr>
          <a:xfrm>
            <a:off x="420393" y="257138"/>
            <a:ext cx="4157832" cy="134123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16">
            <a:hlinkClick r:id="rId3"/>
          </p:cNvPr>
          <p:cNvPicPr preferRelativeResize="0"/>
          <p:nvPr/>
        </p:nvPicPr>
        <p:blipFill rotWithShape="1">
          <a:blip r:embed="rId4">
            <a:alphaModFix/>
          </a:blip>
          <a:srcRect/>
          <a:stretch/>
        </p:blipFill>
        <p:spPr>
          <a:xfrm>
            <a:off x="651600" y="2964900"/>
            <a:ext cx="2392225" cy="1196124"/>
          </a:xfrm>
          <a:prstGeom prst="rect">
            <a:avLst/>
          </a:prstGeom>
          <a:noFill/>
          <a:ln>
            <a:noFill/>
          </a:ln>
        </p:spPr>
      </p:pic>
      <p:sp>
        <p:nvSpPr>
          <p:cNvPr id="239" name="Google Shape;239;p16"/>
          <p:cNvSpPr txBox="1">
            <a:spLocks noGrp="1"/>
          </p:cNvSpPr>
          <p:nvPr>
            <p:ph type="title"/>
          </p:nvPr>
        </p:nvSpPr>
        <p:spPr>
          <a:xfrm>
            <a:off x="456291" y="1426497"/>
            <a:ext cx="10930800" cy="669900"/>
          </a:xfrm>
          <a:prstGeom prst="rect">
            <a:avLst/>
          </a:prstGeom>
          <a:noFill/>
          <a:ln>
            <a:noFill/>
          </a:ln>
        </p:spPr>
        <p:txBody>
          <a:bodyPr spcFirstLastPara="1" wrap="square" lIns="0" tIns="244250" rIns="0" bIns="0" anchor="t" anchorCtr="0">
            <a:spAutoFit/>
          </a:bodyPr>
          <a:lstStyle/>
          <a:p>
            <a:pPr marL="572135" lvl="0" indent="0" algn="l" rtl="0">
              <a:lnSpc>
                <a:spcPct val="100000"/>
              </a:lnSpc>
              <a:spcBef>
                <a:spcPts val="0"/>
              </a:spcBef>
              <a:spcAft>
                <a:spcPts val="0"/>
              </a:spcAft>
              <a:buSzPts val="1400"/>
              <a:buNone/>
            </a:pPr>
            <a:r>
              <a:rPr lang="en-US" sz="2750" u="sng"/>
              <a:t>Support Services for Families of Children with SEND</a:t>
            </a:r>
            <a:endParaRPr sz="2750" u="sng"/>
          </a:p>
        </p:txBody>
      </p:sp>
      <p:grpSp>
        <p:nvGrpSpPr>
          <p:cNvPr id="240" name="Google Shape;240;p16"/>
          <p:cNvGrpSpPr/>
          <p:nvPr/>
        </p:nvGrpSpPr>
        <p:grpSpPr>
          <a:xfrm>
            <a:off x="862012" y="2190575"/>
            <a:ext cx="2171400" cy="3943847"/>
            <a:chOff x="862012" y="2190575"/>
            <a:chExt cx="2171400" cy="3943847"/>
          </a:xfrm>
        </p:grpSpPr>
        <p:pic>
          <p:nvPicPr>
            <p:cNvPr id="241" name="Google Shape;241;p16">
              <a:hlinkClick r:id="rId5"/>
            </p:cNvPr>
            <p:cNvPicPr preferRelativeResize="0"/>
            <p:nvPr/>
          </p:nvPicPr>
          <p:blipFill rotWithShape="1">
            <a:blip r:embed="rId6">
              <a:alphaModFix/>
            </a:blip>
            <a:srcRect/>
            <a:stretch/>
          </p:blipFill>
          <p:spPr>
            <a:xfrm>
              <a:off x="1109362" y="2190575"/>
              <a:ext cx="1476699" cy="961449"/>
            </a:xfrm>
            <a:prstGeom prst="rect">
              <a:avLst/>
            </a:prstGeom>
            <a:noFill/>
            <a:ln>
              <a:noFill/>
            </a:ln>
          </p:spPr>
        </p:pic>
        <p:pic>
          <p:nvPicPr>
            <p:cNvPr id="242" name="Google Shape;242;p16">
              <a:hlinkClick r:id="rId7"/>
            </p:cNvPr>
            <p:cNvPicPr preferRelativeResize="0"/>
            <p:nvPr/>
          </p:nvPicPr>
          <p:blipFill rotWithShape="1">
            <a:blip r:embed="rId8">
              <a:alphaModFix/>
            </a:blip>
            <a:srcRect/>
            <a:stretch/>
          </p:blipFill>
          <p:spPr>
            <a:xfrm>
              <a:off x="963824" y="4286250"/>
              <a:ext cx="1967775" cy="777449"/>
            </a:xfrm>
            <a:prstGeom prst="rect">
              <a:avLst/>
            </a:prstGeom>
            <a:noFill/>
            <a:ln>
              <a:noFill/>
            </a:ln>
          </p:spPr>
        </p:pic>
        <p:pic>
          <p:nvPicPr>
            <p:cNvPr id="243" name="Google Shape;243;p16">
              <a:hlinkClick r:id="rId9"/>
            </p:cNvPr>
            <p:cNvPicPr preferRelativeResize="0"/>
            <p:nvPr/>
          </p:nvPicPr>
          <p:blipFill rotWithShape="1">
            <a:blip r:embed="rId10">
              <a:alphaModFix/>
            </a:blip>
            <a:srcRect/>
            <a:stretch/>
          </p:blipFill>
          <p:spPr>
            <a:xfrm>
              <a:off x="862012" y="5311200"/>
              <a:ext cx="2171400" cy="823222"/>
            </a:xfrm>
            <a:prstGeom prst="rect">
              <a:avLst/>
            </a:prstGeom>
            <a:noFill/>
            <a:ln>
              <a:noFill/>
            </a:ln>
          </p:spPr>
        </p:pic>
      </p:grpSp>
      <p:graphicFrame>
        <p:nvGraphicFramePr>
          <p:cNvPr id="244" name="Google Shape;244;p16"/>
          <p:cNvGraphicFramePr/>
          <p:nvPr/>
        </p:nvGraphicFramePr>
        <p:xfrm>
          <a:off x="3276037" y="2185837"/>
          <a:ext cx="3000000" cy="3000000"/>
        </p:xfrm>
        <a:graphic>
          <a:graphicData uri="http://schemas.openxmlformats.org/drawingml/2006/table">
            <a:tbl>
              <a:tblPr firstRow="1" bandRow="1">
                <a:noFill/>
                <a:tableStyleId>{22EF4062-E866-47AB-9C3F-39B09FF8A9D1}</a:tableStyleId>
              </a:tblPr>
              <a:tblGrid>
                <a:gridCol w="7958450">
                  <a:extLst>
                    <a:ext uri="{9D8B030D-6E8A-4147-A177-3AD203B41FA5}">
                      <a16:colId xmlns:a16="http://schemas.microsoft.com/office/drawing/2014/main" val="20000"/>
                    </a:ext>
                  </a:extLst>
                </a:gridCol>
              </a:tblGrid>
              <a:tr h="1000750">
                <a:tc>
                  <a:txBody>
                    <a:bodyPr/>
                    <a:lstStyle/>
                    <a:p>
                      <a:pPr marL="85725" marR="244475" lvl="0" indent="0" algn="l" rtl="0">
                        <a:lnSpc>
                          <a:spcPct val="100000"/>
                        </a:lnSpc>
                        <a:spcBef>
                          <a:spcPts val="0"/>
                        </a:spcBef>
                        <a:spcAft>
                          <a:spcPts val="0"/>
                        </a:spcAft>
                        <a:buClr>
                          <a:srgbClr val="000000"/>
                        </a:buClr>
                        <a:buSzPts val="1600"/>
                        <a:buFont typeface="Arial"/>
                        <a:buNone/>
                      </a:pPr>
                      <a:r>
                        <a:rPr lang="en-US" sz="1600" u="sng" strike="noStrike" cap="none">
                          <a:solidFill>
                            <a:srgbClr val="0563C1"/>
                          </a:solidFill>
                          <a:latin typeface="Arial"/>
                          <a:ea typeface="Arial"/>
                          <a:cs typeface="Arial"/>
                          <a:sym typeface="Arial"/>
                          <a:hlinkClick r:id="rId5">
                            <a:extLst>
                              <a:ext uri="{A12FA001-AC4F-418D-AE19-62706E023703}">
                                <ahyp:hlinkClr xmlns:ahyp="http://schemas.microsoft.com/office/drawing/2018/hyperlinkcolor" val="tx"/>
                              </a:ext>
                            </a:extLst>
                          </a:hlinkClick>
                        </a:rPr>
                        <a:t>Just One Norfolk</a:t>
                      </a:r>
                      <a:r>
                        <a:rPr lang="en-US" sz="1600" u="none" strike="noStrike" cap="none">
                          <a:latin typeface="Arial"/>
                          <a:ea typeface="Arial"/>
                          <a:cs typeface="Arial"/>
                          <a:sym typeface="Arial"/>
                        </a:rPr>
                        <a:t>’s website has a wealth of information available supporting children with additional needs or disabilities. They can also be contacted on their helpline for a chat with a friendly professional: 0300 300 123. Click on the picture to visit the website.</a:t>
                      </a:r>
                      <a:endParaRPr sz="1600" u="none" strike="noStrike" cap="none">
                        <a:latin typeface="Arial"/>
                        <a:ea typeface="Arial"/>
                        <a:cs typeface="Arial"/>
                        <a:sym typeface="Arial"/>
                      </a:endParaRPr>
                    </a:p>
                  </a:txBody>
                  <a:tcPr marL="0" marR="0" marT="7747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000750">
                <a:tc>
                  <a:txBody>
                    <a:bodyPr/>
                    <a:lstStyle/>
                    <a:p>
                      <a:pPr marL="85725" marR="139065" lvl="0" indent="0" algn="l" rtl="0">
                        <a:lnSpc>
                          <a:spcPct val="100000"/>
                        </a:lnSpc>
                        <a:spcBef>
                          <a:spcPts val="0"/>
                        </a:spcBef>
                        <a:spcAft>
                          <a:spcPts val="0"/>
                        </a:spcAft>
                        <a:buClr>
                          <a:srgbClr val="000000"/>
                        </a:buClr>
                        <a:buSzPts val="1600"/>
                        <a:buFont typeface="Arial"/>
                        <a:buNone/>
                      </a:pPr>
                      <a:r>
                        <a:rPr lang="en-US" sz="1600" u="sng" strike="noStrike" cap="none">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Norfolk SEND Information, Advice and Support Service</a:t>
                      </a:r>
                      <a:r>
                        <a:rPr lang="en-US" sz="1600" u="none" strike="noStrike" cap="none">
                          <a:solidFill>
                            <a:srgbClr val="0563C1"/>
                          </a:solidFill>
                          <a:latin typeface="Arial"/>
                          <a:ea typeface="Arial"/>
                          <a:cs typeface="Arial"/>
                          <a:sym typeface="Arial"/>
                        </a:rPr>
                        <a:t> </a:t>
                      </a:r>
                      <a:r>
                        <a:rPr lang="en-US" sz="1600" u="none" strike="noStrike" cap="none">
                          <a:latin typeface="Arial"/>
                          <a:ea typeface="Arial"/>
                          <a:cs typeface="Arial"/>
                          <a:sym typeface="Arial"/>
                        </a:rPr>
                        <a:t>(SENDIASS) provides free and impartial information, advice and support about special educational needs and disabilities for children, young people and carers. Click on the picture to visit their website or call 01603 704070.</a:t>
                      </a:r>
                      <a:endParaRPr sz="1600" u="none" strike="noStrike" cap="none">
                        <a:latin typeface="Arial"/>
                        <a:ea typeface="Arial"/>
                        <a:cs typeface="Arial"/>
                        <a:sym typeface="Arial"/>
                      </a:endParaRPr>
                    </a:p>
                  </a:txBody>
                  <a:tcPr marL="0" marR="0" marT="7747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000750">
                <a:tc>
                  <a:txBody>
                    <a:bodyPr/>
                    <a:lstStyle/>
                    <a:p>
                      <a:pPr marL="85725" marR="375285" lvl="0" indent="0" algn="l"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The </a:t>
                      </a:r>
                      <a:r>
                        <a:rPr lang="en-US" sz="1600" u="sng" strike="noStrike" cap="none">
                          <a:solidFill>
                            <a:srgbClr val="0563C1"/>
                          </a:solidFill>
                          <a:latin typeface="Arial"/>
                          <a:ea typeface="Arial"/>
                          <a:cs typeface="Arial"/>
                          <a:sym typeface="Arial"/>
                          <a:hlinkClick r:id="rId7">
                            <a:extLst>
                              <a:ext uri="{A12FA001-AC4F-418D-AE19-62706E023703}">
                                <ahyp:hlinkClr xmlns:ahyp="http://schemas.microsoft.com/office/drawing/2018/hyperlinkcolor" val="tx"/>
                              </a:ext>
                            </a:extLst>
                          </a:hlinkClick>
                        </a:rPr>
                        <a:t>Norfolk Community Directory</a:t>
                      </a:r>
                      <a:r>
                        <a:rPr lang="en-US" sz="1600" u="none" strike="noStrike" cap="none">
                          <a:solidFill>
                            <a:srgbClr val="0563C1"/>
                          </a:solidFill>
                          <a:latin typeface="Arial"/>
                          <a:ea typeface="Arial"/>
                          <a:cs typeface="Arial"/>
                          <a:sym typeface="Arial"/>
                        </a:rPr>
                        <a:t> </a:t>
                      </a:r>
                      <a:r>
                        <a:rPr lang="en-US" sz="1600" u="none" strike="noStrike" cap="none">
                          <a:latin typeface="Arial"/>
                          <a:ea typeface="Arial"/>
                          <a:cs typeface="Arial"/>
                          <a:sym typeface="Arial"/>
                        </a:rPr>
                        <a:t>is an online resource containing activities, services, childcare providers and groups to help all Norfolk residents live active, healthy and fulfilling lives. Click on the picture to visit the website.</a:t>
                      </a:r>
                      <a:endParaRPr sz="1600" u="none" strike="noStrike" cap="none">
                        <a:latin typeface="Arial"/>
                        <a:ea typeface="Arial"/>
                        <a:cs typeface="Arial"/>
                        <a:sym typeface="Arial"/>
                      </a:endParaRPr>
                    </a:p>
                  </a:txBody>
                  <a:tcPr marL="0" marR="0" marT="7747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000750">
                <a:tc>
                  <a:txBody>
                    <a:bodyPr/>
                    <a:lstStyle/>
                    <a:p>
                      <a:pPr marL="85725" marR="334645" lvl="0" indent="0" algn="l"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The </a:t>
                      </a:r>
                      <a:r>
                        <a:rPr lang="en-US" sz="1600" u="sng" strike="noStrike" cap="none">
                          <a:solidFill>
                            <a:srgbClr val="0563C1"/>
                          </a:solidFill>
                          <a:latin typeface="Arial"/>
                          <a:ea typeface="Arial"/>
                          <a:cs typeface="Arial"/>
                          <a:sym typeface="Arial"/>
                          <a:hlinkClick r:id="rId11">
                            <a:extLst>
                              <a:ext uri="{A12FA001-AC4F-418D-AE19-62706E023703}">
                                <ahyp:hlinkClr xmlns:ahyp="http://schemas.microsoft.com/office/drawing/2018/hyperlinkcolor" val="tx"/>
                              </a:ext>
                            </a:extLst>
                          </a:hlinkClick>
                        </a:rPr>
                        <a:t>SEND Norfolk Local Offer</a:t>
                      </a:r>
                      <a:r>
                        <a:rPr lang="en-US" sz="1600" u="none" strike="noStrike" cap="none">
                          <a:solidFill>
                            <a:srgbClr val="0563C1"/>
                          </a:solidFill>
                          <a:latin typeface="Arial"/>
                          <a:ea typeface="Arial"/>
                          <a:cs typeface="Arial"/>
                          <a:sym typeface="Arial"/>
                        </a:rPr>
                        <a:t> </a:t>
                      </a:r>
                      <a:r>
                        <a:rPr lang="en-US" sz="1600" u="none" strike="noStrike" cap="none">
                          <a:latin typeface="Arial"/>
                          <a:ea typeface="Arial"/>
                          <a:cs typeface="Arial"/>
                          <a:sym typeface="Arial"/>
                        </a:rPr>
                        <a:t>contains clear, easy-to-understand and up to date information about SEND services and support in Norfolk on the SEND Local Offer website. Click on the picture to visit the website.</a:t>
                      </a:r>
                      <a:endParaRPr sz="1600" u="none" strike="noStrike" cap="none">
                        <a:latin typeface="Arial"/>
                        <a:ea typeface="Arial"/>
                        <a:cs typeface="Arial"/>
                        <a:sym typeface="Arial"/>
                      </a:endParaRPr>
                    </a:p>
                  </a:txBody>
                  <a:tcPr marL="0" marR="0" marT="7747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245" name="Google Shape;245;p16"/>
          <p:cNvPicPr preferRelativeResize="0"/>
          <p:nvPr/>
        </p:nvPicPr>
        <p:blipFill rotWithShape="1">
          <a:blip r:embed="rId12">
            <a:alphaModFix/>
          </a:blip>
          <a:srcRect/>
          <a:stretch/>
        </p:blipFill>
        <p:spPr>
          <a:xfrm>
            <a:off x="359484" y="253162"/>
            <a:ext cx="4157832" cy="134123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7"/>
          <p:cNvSpPr txBox="1">
            <a:spLocks noGrp="1"/>
          </p:cNvSpPr>
          <p:nvPr>
            <p:ph type="title"/>
          </p:nvPr>
        </p:nvSpPr>
        <p:spPr>
          <a:xfrm>
            <a:off x="630600" y="1452428"/>
            <a:ext cx="10930800" cy="633300"/>
          </a:xfrm>
          <a:prstGeom prst="rect">
            <a:avLst/>
          </a:prstGeom>
          <a:noFill/>
          <a:ln>
            <a:noFill/>
          </a:ln>
        </p:spPr>
        <p:txBody>
          <a:bodyPr spcFirstLastPara="1" wrap="square" lIns="0" tIns="192800" rIns="0" bIns="0" anchor="t" anchorCtr="0">
            <a:spAutoFit/>
          </a:bodyPr>
          <a:lstStyle/>
          <a:p>
            <a:pPr marL="1581150" lvl="0" indent="0" algn="l" rtl="0">
              <a:lnSpc>
                <a:spcPct val="100000"/>
              </a:lnSpc>
              <a:spcBef>
                <a:spcPts val="0"/>
              </a:spcBef>
              <a:spcAft>
                <a:spcPts val="0"/>
              </a:spcAft>
              <a:buSzPts val="1400"/>
              <a:buNone/>
            </a:pPr>
            <a:r>
              <a:rPr lang="en-US" sz="2850" u="sng"/>
              <a:t>Professional Support Services at School</a:t>
            </a:r>
            <a:endParaRPr sz="2850" u="sng"/>
          </a:p>
        </p:txBody>
      </p:sp>
      <p:sp>
        <p:nvSpPr>
          <p:cNvPr id="251" name="Google Shape;251;p17"/>
          <p:cNvSpPr txBox="1"/>
          <p:nvPr/>
        </p:nvSpPr>
        <p:spPr>
          <a:xfrm>
            <a:off x="680286" y="2236593"/>
            <a:ext cx="10922700" cy="263700"/>
          </a:xfrm>
          <a:prstGeom prst="rect">
            <a:avLst/>
          </a:prstGeom>
          <a:noFill/>
          <a:ln>
            <a:noFill/>
          </a:ln>
        </p:spPr>
        <p:txBody>
          <a:bodyPr spcFirstLastPara="1" wrap="square" lIns="0" tIns="17125" rIns="0" bIns="0" anchor="t" anchorCtr="0">
            <a:spAutoFit/>
          </a:bodyPr>
          <a:lstStyle/>
          <a:p>
            <a:pPr marL="1270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Below are some of the professional services we work in partnership with to ensure our children are well supported.</a:t>
            </a:r>
            <a:endParaRPr sz="1600" b="0" i="0" u="none" strike="noStrike" cap="none">
              <a:solidFill>
                <a:srgbClr val="000000"/>
              </a:solidFill>
              <a:latin typeface="Arial"/>
              <a:ea typeface="Arial"/>
              <a:cs typeface="Arial"/>
              <a:sym typeface="Arial"/>
            </a:endParaRPr>
          </a:p>
        </p:txBody>
      </p:sp>
      <p:graphicFrame>
        <p:nvGraphicFramePr>
          <p:cNvPr id="252" name="Google Shape;252;p17"/>
          <p:cNvGraphicFramePr/>
          <p:nvPr/>
        </p:nvGraphicFramePr>
        <p:xfrm>
          <a:off x="917462" y="2689787"/>
          <a:ext cx="3000000" cy="3000000"/>
        </p:xfrm>
        <a:graphic>
          <a:graphicData uri="http://schemas.openxmlformats.org/drawingml/2006/table">
            <a:tbl>
              <a:tblPr firstRow="1" bandRow="1">
                <a:noFill/>
                <a:tableStyleId>{22EF4062-E866-47AB-9C3F-39B09FF8A9D1}</a:tableStyleId>
              </a:tblPr>
              <a:tblGrid>
                <a:gridCol w="2454275">
                  <a:extLst>
                    <a:ext uri="{9D8B030D-6E8A-4147-A177-3AD203B41FA5}">
                      <a16:colId xmlns:a16="http://schemas.microsoft.com/office/drawing/2014/main" val="20000"/>
                    </a:ext>
                  </a:extLst>
                </a:gridCol>
                <a:gridCol w="3664575">
                  <a:extLst>
                    <a:ext uri="{9D8B030D-6E8A-4147-A177-3AD203B41FA5}">
                      <a16:colId xmlns:a16="http://schemas.microsoft.com/office/drawing/2014/main" val="20001"/>
                    </a:ext>
                  </a:extLst>
                </a:gridCol>
                <a:gridCol w="4562475">
                  <a:extLst>
                    <a:ext uri="{9D8B030D-6E8A-4147-A177-3AD203B41FA5}">
                      <a16:colId xmlns:a16="http://schemas.microsoft.com/office/drawing/2014/main" val="20002"/>
                    </a:ext>
                  </a:extLst>
                </a:gridCol>
              </a:tblGrid>
              <a:tr h="959475">
                <a:tc>
                  <a:txBody>
                    <a:bodyPr/>
                    <a:lstStyle/>
                    <a:p>
                      <a:pPr marL="85725" marR="0" lvl="0" indent="0" algn="l" rtl="0">
                        <a:lnSpc>
                          <a:spcPct val="100000"/>
                        </a:lnSpc>
                        <a:spcBef>
                          <a:spcPts val="0"/>
                        </a:spcBef>
                        <a:spcAft>
                          <a:spcPts val="0"/>
                        </a:spcAft>
                        <a:buClr>
                          <a:srgbClr val="000000"/>
                        </a:buClr>
                        <a:buSzPts val="1900"/>
                        <a:buFont typeface="Arial"/>
                        <a:buNone/>
                      </a:pPr>
                      <a:r>
                        <a:rPr lang="en-US" sz="1900" b="1" u="none" strike="noStrike" cap="none">
                          <a:latin typeface="Arial"/>
                          <a:ea typeface="Arial"/>
                          <a:cs typeface="Arial"/>
                          <a:sym typeface="Arial"/>
                        </a:rPr>
                        <a:t>Education</a:t>
                      </a:r>
                      <a:endParaRPr sz="19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Just One Norfolk</a:t>
                      </a:r>
                      <a:endParaRPr sz="1700" u="none" strike="noStrike" cap="none">
                        <a:latin typeface="Arial"/>
                        <a:ea typeface="Arial"/>
                        <a:cs typeface="Arial"/>
                        <a:sym typeface="Arial"/>
                      </a:endParaRPr>
                    </a:p>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Virtual School Sensory Support</a:t>
                      </a:r>
                      <a:endParaRPr sz="1700" u="none" strike="noStrike" cap="none">
                        <a:latin typeface="Arial"/>
                        <a:ea typeface="Arial"/>
                        <a:cs typeface="Arial"/>
                        <a:sym typeface="Arial"/>
                      </a:endParaRPr>
                    </a:p>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Educational Psychology service</a:t>
                      </a:r>
                      <a:endParaRPr sz="1700" u="none" strike="noStrike" cap="none">
                        <a:latin typeface="Arial"/>
                        <a:ea typeface="Arial"/>
                        <a:cs typeface="Arial"/>
                        <a:sym typeface="Arial"/>
                      </a:endParaRPr>
                    </a:p>
                  </a:txBody>
                  <a:tcPr marL="0" marR="0" marT="7682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Inclusion and SEND Team</a:t>
                      </a:r>
                      <a:endParaRPr sz="1700" u="none" strike="noStrike" cap="none">
                        <a:latin typeface="Arial"/>
                        <a:ea typeface="Arial"/>
                        <a:cs typeface="Arial"/>
                        <a:sym typeface="Arial"/>
                      </a:endParaRPr>
                    </a:p>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Specialist Learning Support Teachers</a:t>
                      </a:r>
                      <a:endParaRPr sz="1700" u="none" strike="noStrike" cap="none">
                        <a:latin typeface="Arial"/>
                        <a:ea typeface="Arial"/>
                        <a:cs typeface="Arial"/>
                        <a:sym typeface="Arial"/>
                      </a:endParaRPr>
                    </a:p>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School 2 School Support</a:t>
                      </a:r>
                      <a:endParaRPr sz="1700" u="none" strike="noStrike" cap="none">
                        <a:latin typeface="Arial"/>
                        <a:ea typeface="Arial"/>
                        <a:cs typeface="Arial"/>
                        <a:sym typeface="Arial"/>
                      </a:endParaRPr>
                    </a:p>
                  </a:txBody>
                  <a:tcPr marL="0" marR="0" marT="7682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959475">
                <a:tc>
                  <a:txBody>
                    <a:bodyPr/>
                    <a:lstStyle/>
                    <a:p>
                      <a:pPr marL="85725" marR="0" lvl="0" indent="0" algn="l" rtl="0">
                        <a:lnSpc>
                          <a:spcPct val="100000"/>
                        </a:lnSpc>
                        <a:spcBef>
                          <a:spcPts val="0"/>
                        </a:spcBef>
                        <a:spcAft>
                          <a:spcPts val="0"/>
                        </a:spcAft>
                        <a:buClr>
                          <a:srgbClr val="000000"/>
                        </a:buClr>
                        <a:buSzPts val="1900"/>
                        <a:buFont typeface="Arial"/>
                        <a:buNone/>
                      </a:pPr>
                      <a:r>
                        <a:rPr lang="en-US" sz="1900" b="1" u="none" strike="noStrike" cap="none">
                          <a:latin typeface="Arial"/>
                          <a:ea typeface="Arial"/>
                          <a:cs typeface="Arial"/>
                          <a:sym typeface="Arial"/>
                        </a:rPr>
                        <a:t>Health</a:t>
                      </a:r>
                      <a:endParaRPr sz="19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Speech and Language therapists</a:t>
                      </a:r>
                      <a:endParaRPr sz="1700" u="none" strike="noStrike" cap="none">
                        <a:latin typeface="Arial"/>
                        <a:ea typeface="Arial"/>
                        <a:cs typeface="Arial"/>
                        <a:sym typeface="Arial"/>
                      </a:endParaRPr>
                    </a:p>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Occupational therapists</a:t>
                      </a:r>
                      <a:endParaRPr sz="1700" u="none" strike="noStrike" cap="none">
                        <a:latin typeface="Arial"/>
                        <a:ea typeface="Arial"/>
                        <a:cs typeface="Arial"/>
                        <a:sym typeface="Arial"/>
                      </a:endParaRPr>
                    </a:p>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Mental Health Support Team</a:t>
                      </a:r>
                      <a:endParaRPr sz="1700" u="none" strike="noStrike" cap="none">
                        <a:latin typeface="Arial"/>
                        <a:ea typeface="Arial"/>
                        <a:cs typeface="Arial"/>
                        <a:sym typeface="Arial"/>
                      </a:endParaRPr>
                    </a:p>
                  </a:txBody>
                  <a:tcPr marL="0" marR="0" marT="7682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School Nursing Service</a:t>
                      </a:r>
                      <a:endParaRPr sz="1700" u="none" strike="noStrike" cap="none">
                        <a:latin typeface="Arial"/>
                        <a:ea typeface="Arial"/>
                        <a:cs typeface="Arial"/>
                        <a:sym typeface="Arial"/>
                      </a:endParaRPr>
                    </a:p>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NHS Paediatrician advice</a:t>
                      </a:r>
                      <a:endParaRPr sz="1700" u="none" strike="noStrike" cap="none">
                        <a:latin typeface="Arial"/>
                        <a:ea typeface="Arial"/>
                        <a:cs typeface="Arial"/>
                        <a:sym typeface="Arial"/>
                      </a:endParaRPr>
                    </a:p>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NHS Neurodevelopmental Service</a:t>
                      </a:r>
                      <a:endParaRPr sz="1700" u="none" strike="noStrike" cap="none">
                        <a:latin typeface="Arial"/>
                        <a:ea typeface="Arial"/>
                        <a:cs typeface="Arial"/>
                        <a:sym typeface="Arial"/>
                      </a:endParaRPr>
                    </a:p>
                  </a:txBody>
                  <a:tcPr marL="0" marR="0" marT="7682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959475">
                <a:tc>
                  <a:txBody>
                    <a:bodyPr/>
                    <a:lstStyle/>
                    <a:p>
                      <a:pPr marL="85725" marR="0" lvl="0" indent="0" algn="l" rtl="0">
                        <a:lnSpc>
                          <a:spcPct val="100000"/>
                        </a:lnSpc>
                        <a:spcBef>
                          <a:spcPts val="0"/>
                        </a:spcBef>
                        <a:spcAft>
                          <a:spcPts val="0"/>
                        </a:spcAft>
                        <a:buClr>
                          <a:srgbClr val="000000"/>
                        </a:buClr>
                        <a:buSzPts val="1900"/>
                        <a:buFont typeface="Arial"/>
                        <a:buNone/>
                      </a:pPr>
                      <a:r>
                        <a:rPr lang="en-US" sz="1900" b="1" u="none" strike="noStrike" cap="none">
                          <a:latin typeface="Arial"/>
                          <a:ea typeface="Arial"/>
                          <a:cs typeface="Arial"/>
                          <a:sym typeface="Arial"/>
                        </a:rPr>
                        <a:t>Care</a:t>
                      </a:r>
                      <a:endParaRPr sz="19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Early Help</a:t>
                      </a:r>
                      <a:endParaRPr sz="1700" u="none" strike="noStrike" cap="none">
                        <a:latin typeface="Arial"/>
                        <a:ea typeface="Arial"/>
                        <a:cs typeface="Arial"/>
                        <a:sym typeface="Arial"/>
                      </a:endParaRPr>
                    </a:p>
                    <a:p>
                      <a:pPr marL="542925" marR="429259" lvl="0" indent="-359410"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Virtual School for Looked After Children</a:t>
                      </a:r>
                      <a:endParaRPr sz="1700" u="none" strike="noStrike" cap="none">
                        <a:latin typeface="Arial"/>
                        <a:ea typeface="Arial"/>
                        <a:cs typeface="Arial"/>
                        <a:sym typeface="Arial"/>
                      </a:endParaRPr>
                    </a:p>
                  </a:txBody>
                  <a:tcPr marL="0" marR="0" marT="7682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Parent Support services</a:t>
                      </a:r>
                      <a:endParaRPr sz="1700" u="none" strike="noStrike" cap="none">
                        <a:latin typeface="Arial"/>
                        <a:ea typeface="Arial"/>
                        <a:cs typeface="Arial"/>
                        <a:sym typeface="Arial"/>
                      </a:endParaRPr>
                    </a:p>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Social Work Support services</a:t>
                      </a:r>
                      <a:endParaRPr sz="1700" u="none" strike="noStrike" cap="none">
                        <a:latin typeface="Arial"/>
                        <a:ea typeface="Arial"/>
                        <a:cs typeface="Arial"/>
                        <a:sym typeface="Arial"/>
                      </a:endParaRPr>
                    </a:p>
                    <a:p>
                      <a:pPr marL="542290" marR="0" lvl="0" indent="-358775" algn="l" rtl="0">
                        <a:lnSpc>
                          <a:spcPct val="100000"/>
                        </a:lnSpc>
                        <a:spcBef>
                          <a:spcPts val="0"/>
                        </a:spcBef>
                        <a:spcAft>
                          <a:spcPts val="0"/>
                        </a:spcAft>
                        <a:buClr>
                          <a:srgbClr val="000000"/>
                        </a:buClr>
                        <a:buSzPts val="1700"/>
                        <a:buFont typeface="Helvetica Neue"/>
                        <a:buChar char="●"/>
                      </a:pPr>
                      <a:r>
                        <a:rPr lang="en-US" sz="1700" u="none" strike="noStrike" cap="none">
                          <a:latin typeface="Arial"/>
                          <a:ea typeface="Arial"/>
                          <a:cs typeface="Arial"/>
                          <a:sym typeface="Arial"/>
                        </a:rPr>
                        <a:t>Nelson’s Journey</a:t>
                      </a:r>
                      <a:endParaRPr sz="1700" u="none" strike="noStrike" cap="none">
                        <a:latin typeface="Arial"/>
                        <a:ea typeface="Arial"/>
                        <a:cs typeface="Arial"/>
                        <a:sym typeface="Arial"/>
                      </a:endParaRPr>
                    </a:p>
                  </a:txBody>
                  <a:tcPr marL="0" marR="0" marT="76825"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253" name="Google Shape;253;p17"/>
          <p:cNvPicPr preferRelativeResize="0"/>
          <p:nvPr/>
        </p:nvPicPr>
        <p:blipFill rotWithShape="1">
          <a:blip r:embed="rId3">
            <a:alphaModFix/>
          </a:blip>
          <a:srcRect/>
          <a:stretch/>
        </p:blipFill>
        <p:spPr>
          <a:xfrm>
            <a:off x="2496911" y="3786049"/>
            <a:ext cx="698474" cy="698474"/>
          </a:xfrm>
          <a:prstGeom prst="rect">
            <a:avLst/>
          </a:prstGeom>
          <a:noFill/>
          <a:ln>
            <a:noFill/>
          </a:ln>
        </p:spPr>
      </p:pic>
      <p:pic>
        <p:nvPicPr>
          <p:cNvPr id="254" name="Google Shape;254;p17"/>
          <p:cNvPicPr preferRelativeResize="0"/>
          <p:nvPr/>
        </p:nvPicPr>
        <p:blipFill rotWithShape="1">
          <a:blip r:embed="rId4">
            <a:alphaModFix/>
          </a:blip>
          <a:srcRect/>
          <a:stretch/>
        </p:blipFill>
        <p:spPr>
          <a:xfrm>
            <a:off x="2505224" y="4696850"/>
            <a:ext cx="573899" cy="614649"/>
          </a:xfrm>
          <a:prstGeom prst="rect">
            <a:avLst/>
          </a:prstGeom>
          <a:noFill/>
          <a:ln>
            <a:noFill/>
          </a:ln>
        </p:spPr>
      </p:pic>
      <p:pic>
        <p:nvPicPr>
          <p:cNvPr id="255" name="Google Shape;255;p17"/>
          <p:cNvPicPr preferRelativeResize="0"/>
          <p:nvPr/>
        </p:nvPicPr>
        <p:blipFill rotWithShape="1">
          <a:blip r:embed="rId5">
            <a:alphaModFix/>
          </a:blip>
          <a:srcRect/>
          <a:stretch/>
        </p:blipFill>
        <p:spPr>
          <a:xfrm>
            <a:off x="2434625" y="2811712"/>
            <a:ext cx="823050" cy="617275"/>
          </a:xfrm>
          <a:prstGeom prst="rect">
            <a:avLst/>
          </a:prstGeom>
          <a:noFill/>
          <a:ln>
            <a:noFill/>
          </a:ln>
        </p:spPr>
      </p:pic>
      <p:pic>
        <p:nvPicPr>
          <p:cNvPr id="256" name="Google Shape;256;p17"/>
          <p:cNvPicPr preferRelativeResize="0"/>
          <p:nvPr/>
        </p:nvPicPr>
        <p:blipFill rotWithShape="1">
          <a:blip r:embed="rId6">
            <a:alphaModFix/>
          </a:blip>
          <a:srcRect/>
          <a:stretch/>
        </p:blipFill>
        <p:spPr>
          <a:xfrm>
            <a:off x="417995" y="233117"/>
            <a:ext cx="4157832" cy="134123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xfrm>
            <a:off x="630600" y="1413082"/>
            <a:ext cx="10930800" cy="735300"/>
          </a:xfrm>
          <a:prstGeom prst="rect">
            <a:avLst/>
          </a:prstGeom>
          <a:noFill/>
          <a:ln>
            <a:noFill/>
          </a:ln>
        </p:spPr>
        <p:txBody>
          <a:bodyPr spcFirstLastPara="1" wrap="square" lIns="0" tIns="293650" rIns="0" bIns="0" anchor="t" anchorCtr="0">
            <a:spAutoFit/>
          </a:bodyPr>
          <a:lstStyle/>
          <a:p>
            <a:pPr marL="2263775" lvl="0" indent="0" algn="l" rtl="0">
              <a:lnSpc>
                <a:spcPct val="100000"/>
              </a:lnSpc>
              <a:spcBef>
                <a:spcPts val="0"/>
              </a:spcBef>
              <a:spcAft>
                <a:spcPts val="0"/>
              </a:spcAft>
              <a:buSzPts val="1400"/>
              <a:buNone/>
            </a:pPr>
            <a:r>
              <a:rPr lang="en-US" sz="2850" u="sng"/>
              <a:t>School to School Transitions</a:t>
            </a:r>
            <a:endParaRPr sz="2850" u="sng"/>
          </a:p>
        </p:txBody>
      </p:sp>
      <p:pic>
        <p:nvPicPr>
          <p:cNvPr id="262" name="Google Shape;262;p18"/>
          <p:cNvPicPr preferRelativeResize="0"/>
          <p:nvPr/>
        </p:nvPicPr>
        <p:blipFill rotWithShape="1">
          <a:blip r:embed="rId3">
            <a:alphaModFix/>
          </a:blip>
          <a:srcRect/>
          <a:stretch/>
        </p:blipFill>
        <p:spPr>
          <a:xfrm>
            <a:off x="10288341" y="687775"/>
            <a:ext cx="1501459" cy="1583474"/>
          </a:xfrm>
          <a:prstGeom prst="rect">
            <a:avLst/>
          </a:prstGeom>
          <a:noFill/>
          <a:ln>
            <a:noFill/>
          </a:ln>
        </p:spPr>
      </p:pic>
      <p:sp>
        <p:nvSpPr>
          <p:cNvPr id="263" name="Google Shape;263;p18"/>
          <p:cNvSpPr txBox="1"/>
          <p:nvPr/>
        </p:nvSpPr>
        <p:spPr>
          <a:xfrm>
            <a:off x="617625" y="2212031"/>
            <a:ext cx="11088300" cy="39996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We know that moving on to a new school can be very daunting for children, especially those with SEND.</a:t>
            </a:r>
            <a:endParaRPr sz="1700" b="0" i="0" u="none" strike="noStrike" cap="none">
              <a:solidFill>
                <a:srgbClr val="000000"/>
              </a:solidFill>
              <a:latin typeface="Arial"/>
              <a:ea typeface="Arial"/>
              <a:cs typeface="Arial"/>
              <a:sym typeface="Arial"/>
            </a:endParaRPr>
          </a:p>
          <a:p>
            <a:pPr marL="12700" marR="94615" lvl="0" indent="0" algn="l" rtl="0">
              <a:lnSpc>
                <a:spcPct val="100000"/>
              </a:lnSpc>
              <a:spcBef>
                <a:spcPts val="216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We will work closely with your chosen school when the time comes for your to child to move on to Year 3. This process usually begins in the Summer Term of Year 2, but this depends on the child’s needs.</a:t>
            </a:r>
            <a:endParaRPr sz="1700" b="0" i="0" u="none" strike="noStrike" cap="none">
              <a:solidFill>
                <a:srgbClr val="000000"/>
              </a:solidFill>
              <a:latin typeface="Arial"/>
              <a:ea typeface="Arial"/>
              <a:cs typeface="Arial"/>
              <a:sym typeface="Arial"/>
            </a:endParaRPr>
          </a:p>
          <a:p>
            <a:pPr marL="12700" marR="5080" lvl="0" indent="0" algn="l" rtl="0">
              <a:lnSpc>
                <a:spcPct val="100000"/>
              </a:lnSpc>
              <a:spcBef>
                <a:spcPts val="216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We have a tailored transition plan to best fit the needs of the child. This may include extra visits to the new school, photo books of the new school and additional meetings with their new staff. We make sure that the new school is given all the information they need to welcome and support each child.</a:t>
            </a:r>
            <a:endParaRPr sz="1700" b="0" i="0" u="none" strike="noStrike" cap="none">
              <a:solidFill>
                <a:srgbClr val="000000"/>
              </a:solidFill>
              <a:latin typeface="Arial"/>
              <a:ea typeface="Arial"/>
              <a:cs typeface="Arial"/>
              <a:sym typeface="Arial"/>
            </a:endParaRPr>
          </a:p>
          <a:p>
            <a:pPr marL="12700" marR="42545" lvl="0" indent="0" algn="just" rtl="0">
              <a:lnSpc>
                <a:spcPct val="100000"/>
              </a:lnSpc>
              <a:spcBef>
                <a:spcPts val="216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For children joining our school, we work closely with their previous setting to ensure we know as much about a child as possible. New Reception children are offered a home visit from the EYFS staff, as well as lots of chances to come to visit us at school. Children with SEND are offered extra visits with their families to help them get to know us.</a:t>
            </a:r>
            <a:endParaRPr sz="1700" b="0" i="0" u="none" strike="noStrike" cap="none">
              <a:solidFill>
                <a:srgbClr val="000000"/>
              </a:solidFill>
              <a:latin typeface="Arial"/>
              <a:ea typeface="Arial"/>
              <a:cs typeface="Arial"/>
              <a:sym typeface="Arial"/>
            </a:endParaRPr>
          </a:p>
          <a:p>
            <a:pPr marL="12700" marR="0" lvl="0" indent="0" algn="just" rtl="0">
              <a:lnSpc>
                <a:spcPct val="100000"/>
              </a:lnSpc>
              <a:spcBef>
                <a:spcPts val="2160"/>
              </a:spcBef>
              <a:spcAft>
                <a:spcPts val="0"/>
              </a:spcAft>
              <a:buClr>
                <a:srgbClr val="000000"/>
              </a:buClr>
              <a:buSzPts val="1700"/>
              <a:buFont typeface="Arial"/>
              <a:buNone/>
            </a:pPr>
            <a:r>
              <a:rPr lang="en-US" sz="1700" b="0" i="0" u="none" strike="noStrike" cap="none">
                <a:solidFill>
                  <a:srgbClr val="000000"/>
                </a:solidFill>
                <a:latin typeface="Arial"/>
                <a:ea typeface="Arial"/>
                <a:cs typeface="Arial"/>
                <a:sym typeface="Arial"/>
              </a:rPr>
              <a:t>Our strategy is bespoke for each child, according to their needs so will be created and reviewed with their family.</a:t>
            </a:r>
            <a:endParaRPr sz="1700" b="0" i="0" u="none" strike="noStrike" cap="none">
              <a:solidFill>
                <a:srgbClr val="000000"/>
              </a:solidFill>
              <a:latin typeface="Arial"/>
              <a:ea typeface="Arial"/>
              <a:cs typeface="Arial"/>
              <a:sym typeface="Arial"/>
            </a:endParaRPr>
          </a:p>
        </p:txBody>
      </p:sp>
      <p:pic>
        <p:nvPicPr>
          <p:cNvPr id="264" name="Google Shape;264;p18"/>
          <p:cNvPicPr preferRelativeResize="0"/>
          <p:nvPr/>
        </p:nvPicPr>
        <p:blipFill rotWithShape="1">
          <a:blip r:embed="rId4">
            <a:alphaModFix/>
          </a:blip>
          <a:srcRect/>
          <a:stretch/>
        </p:blipFill>
        <p:spPr>
          <a:xfrm>
            <a:off x="402200" y="288576"/>
            <a:ext cx="4157832" cy="134123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68"/>
        <p:cNvGrpSpPr/>
        <p:nvPr/>
      </p:nvGrpSpPr>
      <p:grpSpPr>
        <a:xfrm>
          <a:off x="0" y="0"/>
          <a:ext cx="0" cy="0"/>
          <a:chOff x="0" y="0"/>
          <a:chExt cx="0" cy="0"/>
        </a:xfrm>
      </p:grpSpPr>
      <p:pic>
        <p:nvPicPr>
          <p:cNvPr id="269" name="Google Shape;269;p1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70" name="Google Shape;270;p19"/>
          <p:cNvSpPr txBox="1">
            <a:spLocks noGrp="1"/>
          </p:cNvSpPr>
          <p:nvPr>
            <p:ph type="title"/>
          </p:nvPr>
        </p:nvSpPr>
        <p:spPr>
          <a:xfrm>
            <a:off x="5460903" y="1160363"/>
            <a:ext cx="1704300" cy="455400"/>
          </a:xfrm>
          <a:prstGeom prst="rect">
            <a:avLst/>
          </a:prstGeom>
          <a:noFill/>
          <a:ln>
            <a:noFill/>
          </a:ln>
        </p:spPr>
        <p:txBody>
          <a:bodyPr spcFirstLastPara="1" wrap="square" lIns="0" tIns="16500" rIns="0" bIns="0" anchor="t" anchorCtr="0">
            <a:spAutoFit/>
          </a:bodyPr>
          <a:lstStyle/>
          <a:p>
            <a:pPr marL="12700" lvl="0" indent="0" algn="ctr" rtl="0">
              <a:lnSpc>
                <a:spcPct val="100000"/>
              </a:lnSpc>
              <a:spcBef>
                <a:spcPts val="0"/>
              </a:spcBef>
              <a:spcAft>
                <a:spcPts val="0"/>
              </a:spcAft>
              <a:buSzPts val="1400"/>
              <a:buNone/>
            </a:pPr>
            <a:r>
              <a:rPr lang="en-US" sz="2850"/>
              <a:t>Policies</a:t>
            </a:r>
            <a:endParaRPr sz="2850"/>
          </a:p>
        </p:txBody>
      </p:sp>
      <p:graphicFrame>
        <p:nvGraphicFramePr>
          <p:cNvPr id="271" name="Google Shape;271;p19"/>
          <p:cNvGraphicFramePr/>
          <p:nvPr/>
        </p:nvGraphicFramePr>
        <p:xfrm>
          <a:off x="1099012" y="1810637"/>
          <a:ext cx="3000000" cy="3000000"/>
        </p:xfrm>
        <a:graphic>
          <a:graphicData uri="http://schemas.openxmlformats.org/drawingml/2006/table">
            <a:tbl>
              <a:tblPr firstRow="1" bandRow="1">
                <a:noFill/>
                <a:tableStyleId>{22EF4062-E866-47AB-9C3F-39B09FF8A9D1}</a:tableStyleId>
              </a:tblPr>
              <a:tblGrid>
                <a:gridCol w="4977125">
                  <a:extLst>
                    <a:ext uri="{9D8B030D-6E8A-4147-A177-3AD203B41FA5}">
                      <a16:colId xmlns:a16="http://schemas.microsoft.com/office/drawing/2014/main" val="20000"/>
                    </a:ext>
                  </a:extLst>
                </a:gridCol>
                <a:gridCol w="4977125">
                  <a:extLst>
                    <a:ext uri="{9D8B030D-6E8A-4147-A177-3AD203B41FA5}">
                      <a16:colId xmlns:a16="http://schemas.microsoft.com/office/drawing/2014/main" val="20001"/>
                    </a:ext>
                  </a:extLst>
                </a:gridCol>
              </a:tblGrid>
              <a:tr h="1279525">
                <a:tc gridSpan="2">
                  <a:txBody>
                    <a:bodyPr/>
                    <a:lstStyle/>
                    <a:p>
                      <a:pPr marL="85725" marR="165100" lvl="0" indent="0" algn="l" rtl="0">
                        <a:lnSpc>
                          <a:spcPct val="100000"/>
                        </a:lnSpc>
                        <a:spcBef>
                          <a:spcPts val="0"/>
                        </a:spcBef>
                        <a:spcAft>
                          <a:spcPts val="0"/>
                        </a:spcAft>
                        <a:buClr>
                          <a:srgbClr val="000000"/>
                        </a:buClr>
                        <a:buSzPts val="1600"/>
                        <a:buFont typeface="Arial"/>
                        <a:buNone/>
                      </a:pPr>
                      <a:r>
                        <a:rPr lang="en-US" sz="1600" b="1" u="none" strike="noStrike" cap="none">
                          <a:latin typeface="Arial"/>
                          <a:ea typeface="Arial"/>
                          <a:cs typeface="Arial"/>
                          <a:sym typeface="Arial"/>
                        </a:rPr>
                        <a:t>Please click </a:t>
                      </a:r>
                      <a:r>
                        <a:rPr lang="en-US" sz="1600" b="1" u="sng">
                          <a:solidFill>
                            <a:schemeClr val="hlink"/>
                          </a:solidFill>
                          <a:latin typeface="Arial"/>
                          <a:ea typeface="Arial"/>
                          <a:cs typeface="Arial"/>
                          <a:sym typeface="Arial"/>
                          <a:hlinkClick r:id="rId4"/>
                        </a:rPr>
                        <a:t>here</a:t>
                      </a:r>
                      <a:r>
                        <a:rPr lang="en-US" sz="1600" b="1" u="none" strike="noStrike" cap="none">
                          <a:solidFill>
                            <a:srgbClr val="0563C1"/>
                          </a:solidFill>
                          <a:latin typeface="Arial"/>
                          <a:ea typeface="Arial"/>
                          <a:cs typeface="Arial"/>
                          <a:sym typeface="Arial"/>
                        </a:rPr>
                        <a:t> </a:t>
                      </a:r>
                      <a:r>
                        <a:rPr lang="en-US" sz="1600" b="1" u="none" strike="noStrike" cap="none">
                          <a:latin typeface="Arial"/>
                          <a:ea typeface="Arial"/>
                          <a:cs typeface="Arial"/>
                          <a:sym typeface="Arial"/>
                        </a:rPr>
                        <a:t>to be taken to our School Policy information or visit </a:t>
                      </a:r>
                      <a:r>
                        <a:rPr lang="en-US" sz="1600" b="1" u="sng">
                          <a:solidFill>
                            <a:schemeClr val="hlink"/>
                          </a:solidFill>
                          <a:latin typeface="Arial"/>
                          <a:ea typeface="Arial"/>
                          <a:cs typeface="Arial"/>
                          <a:sym typeface="Arial"/>
                          <a:hlinkClick r:id="rId4"/>
                        </a:rPr>
                        <a:t>https://www.wensumtrust.org.uk/kinsale-infant-school/welcome/school-policies-and-gdpr</a:t>
                      </a:r>
                      <a:r>
                        <a:rPr lang="en-US" sz="1600" b="1">
                          <a:latin typeface="Arial"/>
                          <a:ea typeface="Arial"/>
                          <a:cs typeface="Arial"/>
                          <a:sym typeface="Arial"/>
                        </a:rPr>
                        <a:t> </a:t>
                      </a:r>
                      <a:r>
                        <a:rPr lang="en-US" sz="1600" b="1" u="none" strike="noStrike" cap="none">
                          <a:latin typeface="Arial"/>
                          <a:ea typeface="Arial"/>
                          <a:cs typeface="Arial"/>
                          <a:sym typeface="Arial"/>
                        </a:rPr>
                        <a:t>to download PDF copies of our policies, including the ones listed below. Alternatively please phone the School Office on </a:t>
                      </a:r>
                      <a:r>
                        <a:rPr lang="en-US" sz="1600" b="1" u="sng" strike="noStrike" cap="none">
                          <a:latin typeface="Arial"/>
                          <a:ea typeface="Arial"/>
                          <a:cs typeface="Arial"/>
                          <a:sym typeface="Arial"/>
                        </a:rPr>
                        <a:t>01603 </a:t>
                      </a:r>
                      <a:r>
                        <a:rPr lang="en-US" sz="1600" b="1" u="sng">
                          <a:latin typeface="Arial"/>
                          <a:ea typeface="Arial"/>
                          <a:cs typeface="Arial"/>
                          <a:sym typeface="Arial"/>
                        </a:rPr>
                        <a:t>405227</a:t>
                      </a:r>
                      <a:r>
                        <a:rPr lang="en-US" sz="1600" b="1" u="none" strike="noStrike" cap="none">
                          <a:latin typeface="Arial"/>
                          <a:ea typeface="Arial"/>
                          <a:cs typeface="Arial"/>
                          <a:sym typeface="Arial"/>
                        </a:rPr>
                        <a:t> or email </a:t>
                      </a:r>
                      <a:r>
                        <a:rPr lang="en-US" sz="1600" b="1" u="sng" strike="noStrike" cap="none">
                          <a:solidFill>
                            <a:srgbClr val="0563C1"/>
                          </a:solidFill>
                          <a:latin typeface="Arial"/>
                          <a:ea typeface="Arial"/>
                          <a:cs typeface="Arial"/>
                          <a:sym typeface="Arial"/>
                          <a:hlinkClick r:id="rId5">
                            <a:extLst>
                              <a:ext uri="{A12FA001-AC4F-418D-AE19-62706E023703}">
                                <ahyp:hlinkClr xmlns:ahyp="http://schemas.microsoft.com/office/drawing/2018/hyperlinkcolor" val="tx"/>
                              </a:ext>
                            </a:extLst>
                          </a:hlinkClick>
                        </a:rPr>
                        <a:t>office@kinsaleinfant.co.uk</a:t>
                      </a:r>
                      <a:r>
                        <a:rPr lang="en-US" sz="1600" b="1" u="none" strike="noStrike" cap="none">
                          <a:solidFill>
                            <a:srgbClr val="0563C1"/>
                          </a:solidFill>
                          <a:latin typeface="Arial"/>
                          <a:ea typeface="Arial"/>
                          <a:cs typeface="Arial"/>
                          <a:sym typeface="Arial"/>
                        </a:rPr>
                        <a:t> </a:t>
                      </a:r>
                      <a:r>
                        <a:rPr lang="en-US" sz="1600" b="1" u="none" strike="noStrike" cap="none">
                          <a:latin typeface="Arial"/>
                          <a:ea typeface="Arial"/>
                          <a:cs typeface="Arial"/>
                          <a:sym typeface="Arial"/>
                        </a:rPr>
                        <a:t>to request a copy.</a:t>
                      </a:r>
                      <a:endParaRPr sz="16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FFD966"/>
                    </a:solidFill>
                  </a:tcPr>
                </a:tc>
                <a:tc hMerge="1">
                  <a:txBody>
                    <a:bodyPr/>
                    <a:lstStyle/>
                    <a:p>
                      <a:endParaRPr lang="en-US"/>
                    </a:p>
                  </a:txBody>
                  <a:tcPr/>
                </a:tc>
                <a:extLst>
                  <a:ext uri="{0D108BD9-81ED-4DB2-BD59-A6C34878D82A}">
                    <a16:rowId xmlns:a16="http://schemas.microsoft.com/office/drawing/2014/main" val="10000"/>
                  </a:ext>
                </a:extLst>
              </a:tr>
              <a:tr h="471800">
                <a:tc>
                  <a:txBody>
                    <a:bodyPr/>
                    <a:lstStyle/>
                    <a:p>
                      <a:pPr marL="85725"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Accessibility Plan</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Positive Behaviour and Emotional Regulation Policy</a:t>
                      </a:r>
                      <a:endParaRPr sz="16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471800">
                <a:tc>
                  <a:txBody>
                    <a:bodyPr/>
                    <a:lstStyle/>
                    <a:p>
                      <a:pPr marL="85725"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Admissions Policy</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Safeguarding Policy</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471800">
                <a:tc>
                  <a:txBody>
                    <a:bodyPr/>
                    <a:lstStyle/>
                    <a:p>
                      <a:pPr marL="85725"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Attendance Policy</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SEND Policy</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471800">
                <a:tc>
                  <a:txBody>
                    <a:bodyPr/>
                    <a:lstStyle/>
                    <a:p>
                      <a:pPr marL="85725"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Complaints Policy</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Supporting Pupils with Medical Conditions Policy</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471800">
                <a:tc>
                  <a:txBody>
                    <a:bodyPr/>
                    <a:lstStyle/>
                    <a:p>
                      <a:pPr marL="85725"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Equality Policy</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85725" marR="0" lvl="0" indent="0" algn="l" rtl="0">
                        <a:lnSpc>
                          <a:spcPct val="100000"/>
                        </a:lnSpc>
                        <a:spcBef>
                          <a:spcPts val="0"/>
                        </a:spcBef>
                        <a:spcAft>
                          <a:spcPts val="0"/>
                        </a:spcAft>
                        <a:buClr>
                          <a:srgbClr val="000000"/>
                        </a:buClr>
                        <a:buSzPts val="1700"/>
                        <a:buFont typeface="Arial"/>
                        <a:buNone/>
                      </a:pPr>
                      <a:r>
                        <a:rPr lang="en-US" sz="1700" u="none" strike="noStrike" cap="none">
                          <a:latin typeface="Arial"/>
                          <a:ea typeface="Arial"/>
                          <a:cs typeface="Arial"/>
                          <a:sym typeface="Arial"/>
                        </a:rPr>
                        <a:t>Teaching and Learning Policy</a:t>
                      </a:r>
                      <a:endParaRPr sz="1700" u="none" strike="noStrike" cap="none">
                        <a:latin typeface="Arial"/>
                        <a:ea typeface="Arial"/>
                        <a:cs typeface="Arial"/>
                        <a:sym typeface="Arial"/>
                      </a:endParaRPr>
                    </a:p>
                  </a:txBody>
                  <a:tcPr marL="0" marR="0" marT="76200" marB="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pic>
        <p:nvPicPr>
          <p:cNvPr id="272" name="Google Shape;272;p19"/>
          <p:cNvPicPr preferRelativeResize="0"/>
          <p:nvPr/>
        </p:nvPicPr>
        <p:blipFill rotWithShape="1">
          <a:blip r:embed="rId6">
            <a:alphaModFix/>
          </a:blip>
          <a:srcRect/>
          <a:stretch/>
        </p:blipFill>
        <p:spPr>
          <a:xfrm>
            <a:off x="434106" y="274527"/>
            <a:ext cx="4157832" cy="1341236"/>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563C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2516</Words>
  <Application>Microsoft Office PowerPoint</Application>
  <PresentationFormat>Widescreen</PresentationFormat>
  <Paragraphs>204</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Helvetica Neue</vt:lpstr>
      <vt:lpstr>Times New Roman</vt:lpstr>
      <vt:lpstr>Verdana</vt:lpstr>
      <vt:lpstr>Office Theme</vt:lpstr>
      <vt:lpstr>Kinsale Infant School</vt:lpstr>
      <vt:lpstr>Contents</vt:lpstr>
      <vt:lpstr> A Note from our SENCO</vt:lpstr>
      <vt:lpstr>What is an SEN Information Report?</vt:lpstr>
      <vt:lpstr>Areas of SEND at Kinsale Infant School</vt:lpstr>
      <vt:lpstr> What to do if you have concerns that your child may have SEN.</vt:lpstr>
      <vt:lpstr>How do we identify children with SEN and ensure they make progress?</vt:lpstr>
      <vt:lpstr>How do we identify children with SEN and ensure they make progress?</vt:lpstr>
      <vt:lpstr>How do we identify children with SEN and ensure they make progress?</vt:lpstr>
      <vt:lpstr>Education, Health and Care Plans (EHCP)</vt:lpstr>
      <vt:lpstr>We employ a number of strategies to ensure our children are able to access the full curriculum offer and engage in all aspects of school life. These include:</vt:lpstr>
      <vt:lpstr>Staff Expertise and Training</vt:lpstr>
      <vt:lpstr>How do we spend our SEND Funding?</vt:lpstr>
      <vt:lpstr>Pupil and Family Voice</vt:lpstr>
      <vt:lpstr>Compliments, Concerns or Complaints</vt:lpstr>
      <vt:lpstr>Support Services for Families of Children with SEND</vt:lpstr>
      <vt:lpstr>Professional Support Services at School</vt:lpstr>
      <vt:lpstr>School to School Transitions</vt:lpstr>
      <vt:lpstr>Policies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Kinsale Infant School</dc:title>
  <dc:creator>Mrs Waters</dc:creator>
  <cp:lastModifiedBy>Senco</cp:lastModifiedBy>
  <cp:revision>2</cp:revision>
  <dcterms:created xsi:type="dcterms:W3CDTF">2025-10-03T08:58:27Z</dcterms:created>
  <dcterms:modified xsi:type="dcterms:W3CDTF">2026-09-03T14:52:09Z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2025-10-03T00:00:00Z</vt:filetime>
  </property>
  <property fmtid="{D5CDD505-2E9C-101B-9397-08002B2CF9AE}" pid="3" name="Creator">
    <vt:lpwstr>Google</vt:lpwstr>
  </property>
  <property fmtid="{D5CDD505-2E9C-101B-9397-08002B2CF9AE}" pid="4" name="LastSaved">
    <vt:filetime>2025-10-03T00:00:00Z</vt:filetime>
  </property>
</Properties>
</file>