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Lst>
  <p:sldSz cy="6858000" cx="12192000"/>
  <p:notesSz cx="6858000" cy="9144000"/>
  <p:embeddedFontLst>
    <p:embeddedFont>
      <p:font typeface="Montserrat"/>
      <p:regular r:id="rId28"/>
      <p:bold r:id="rId29"/>
      <p:italic r:id="rId30"/>
      <p:boldItalic r:id="rId31"/>
    </p:embeddedFont>
    <p:embeddedFont>
      <p:font typeface="Century Gothic"/>
      <p:regular r:id="rId32"/>
      <p:bold r:id="rId33"/>
      <p:italic r:id="rId34"/>
      <p:boldItalic r:id="rId3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840">
          <p15:clr>
            <a:srgbClr val="A4A3A4"/>
          </p15:clr>
        </p15:guide>
      </p15:sldGuideLst>
    </p:ext>
    <p:ext uri="GoogleSlidesCustomDataVersion2">
      <go:slidesCustomData xmlns:go="http://customooxmlschemas.google.com/" r:id="rId36" roundtripDataSignature="AMtx7mgb9Vos+VLVsKakffuMVBpKHM1nU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2225FF4C-BC8B-4E4C-8765-F7C0D4B1C81C}">
  <a:tblStyle styleId="{2225FF4C-BC8B-4E4C-8765-F7C0D4B1C81C}"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font" Target="fonts/Montserrat-regular.fntdata"/><Relationship Id="rId27" Type="http://schemas.openxmlformats.org/officeDocument/2006/relationships/slide" Target="slides/slide21.xml"/><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Montserrat-bold.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Montserrat-boldItalic.fntdata"/><Relationship Id="rId30" Type="http://schemas.openxmlformats.org/officeDocument/2006/relationships/font" Target="fonts/Montserrat-italic.fntdata"/><Relationship Id="rId11" Type="http://schemas.openxmlformats.org/officeDocument/2006/relationships/slide" Target="slides/slide5.xml"/><Relationship Id="rId33" Type="http://schemas.openxmlformats.org/officeDocument/2006/relationships/font" Target="fonts/CenturyGothic-bold.fntdata"/><Relationship Id="rId10" Type="http://schemas.openxmlformats.org/officeDocument/2006/relationships/slide" Target="slides/slide4.xml"/><Relationship Id="rId32" Type="http://schemas.openxmlformats.org/officeDocument/2006/relationships/font" Target="fonts/CenturyGothic-regular.fntdata"/><Relationship Id="rId13" Type="http://schemas.openxmlformats.org/officeDocument/2006/relationships/slide" Target="slides/slide7.xml"/><Relationship Id="rId35" Type="http://schemas.openxmlformats.org/officeDocument/2006/relationships/font" Target="fonts/CenturyGothic-boldItalic.fntdata"/><Relationship Id="rId12" Type="http://schemas.openxmlformats.org/officeDocument/2006/relationships/slide" Target="slides/slide6.xml"/><Relationship Id="rId34" Type="http://schemas.openxmlformats.org/officeDocument/2006/relationships/font" Target="fonts/CenturyGothic-italic.fntdata"/><Relationship Id="rId15" Type="http://schemas.openxmlformats.org/officeDocument/2006/relationships/slide" Target="slides/slide9.xml"/><Relationship Id="rId14" Type="http://schemas.openxmlformats.org/officeDocument/2006/relationships/slide" Target="slides/slide8.xml"/><Relationship Id="rId36" Type="http://customschemas.google.com/relationships/presentationmetadata" Target="meta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 name="Google Shape;120;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7" name="Google Shape;127;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3" name="Google Shape;133;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2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2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4" name="Google Shape;14;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2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2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0" name="Google Shape;20;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25"/>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25"/>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6" name="Google Shape;26;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26"/>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26"/>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27"/>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27"/>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27"/>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7"/>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27"/>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3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0"/>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30"/>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3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31"/>
          <p:cNvSpPr/>
          <p:nvPr>
            <p:ph idx="2" type="pic"/>
          </p:nvPr>
        </p:nvSpPr>
        <p:spPr>
          <a:xfrm>
            <a:off x="5183188" y="987425"/>
            <a:ext cx="6172200" cy="4873625"/>
          </a:xfrm>
          <a:prstGeom prst="rect">
            <a:avLst/>
          </a:prstGeom>
          <a:noFill/>
          <a:ln>
            <a:noFill/>
          </a:ln>
        </p:spPr>
      </p:sp>
      <p:sp>
        <p:nvSpPr>
          <p:cNvPr id="64" name="Google Shape;64;p31"/>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32"/>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33"/>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33"/>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1.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s://www.gov.uk/government/publications/send-code-of-practice-0-to-25"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hyperlink" Target="https://www.amazon.co.uk/SEND-Assessment-Strengths-Based-Framework-Essential/dp/0367632861/ref=sr_1_fkmr1_2?crid=2Y2WJNM75PAC1&amp;keywords=Judith+carter+7cs&amp;qid=1674474823&amp;sprefix=judith+carter+7cs,aps,634&amp;sr=8-2-fkmr1" TargetMode="External"/><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hyperlink" Target="https://www.norfolk.gov.uk/40684" TargetMode="External"/><Relationship Id="rId4" Type="http://schemas.openxmlformats.org/officeDocument/2006/relationships/hyperlink" Target="https://www.norfolksendiass.org.uk/"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hyperlink" Target="mailto:head@lodgelane.norfolk.sch.uk" TargetMode="External"/></Relationships>
</file>

<file path=ppt/slides/_rels/slide18.xml.rels><?xml version="1.0" encoding="UTF-8" standalone="yes"?><Relationships xmlns="http://schemas.openxmlformats.org/package/2006/relationships"><Relationship Id="rId10"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hyperlink" Target="https://www.justonenorfolk.nhs.uk/" TargetMode="External"/><Relationship Id="rId4" Type="http://schemas.openxmlformats.org/officeDocument/2006/relationships/image" Target="../media/image4.png"/><Relationship Id="rId9" Type="http://schemas.openxmlformats.org/officeDocument/2006/relationships/hyperlink" Target="https://www.norfolk.gov.uk/children-and-families/send-local-offer" TargetMode="External"/><Relationship Id="rId5" Type="http://schemas.openxmlformats.org/officeDocument/2006/relationships/hyperlink" Target="https://www.norfolksendiass.org.uk/" TargetMode="External"/><Relationship Id="rId6" Type="http://schemas.openxmlformats.org/officeDocument/2006/relationships/image" Target="../media/image5.png"/><Relationship Id="rId7" Type="http://schemas.openxmlformats.org/officeDocument/2006/relationships/hyperlink" Target="https://communitydirectory.norfolk.gov.uk/" TargetMode="External"/><Relationship Id="rId8" Type="http://schemas.openxmlformats.org/officeDocument/2006/relationships/image" Target="../media/image6.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8.png"/><Relationship Id="rId4" Type="http://schemas.openxmlformats.org/officeDocument/2006/relationships/image" Target="../media/image9.png"/><Relationship Id="rId5" Type="http://schemas.openxmlformats.org/officeDocument/2006/relationships/image" Target="../media/image10.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3" name="Shape 83"/>
        <p:cNvGrpSpPr/>
        <p:nvPr/>
      </p:nvGrpSpPr>
      <p:grpSpPr>
        <a:xfrm>
          <a:off x="0" y="0"/>
          <a:ext cx="0" cy="0"/>
          <a:chOff x="0" y="0"/>
          <a:chExt cx="0" cy="0"/>
        </a:xfrm>
      </p:grpSpPr>
      <p:sp>
        <p:nvSpPr>
          <p:cNvPr id="84" name="Google Shape;84;p1"/>
          <p:cNvSpPr txBox="1"/>
          <p:nvPr>
            <p:ph type="ctrTitle"/>
          </p:nvPr>
        </p:nvSpPr>
        <p:spPr>
          <a:xfrm>
            <a:off x="1415934" y="2253529"/>
            <a:ext cx="9144000" cy="2387600"/>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rgbClr val="FF0000"/>
              </a:buClr>
              <a:buSzPct val="100000"/>
              <a:buFont typeface="Calibri"/>
              <a:buNone/>
            </a:pPr>
            <a:r>
              <a:rPr lang="en-GB">
                <a:solidFill>
                  <a:srgbClr val="FF0000"/>
                </a:solidFill>
                <a:latin typeface="Calibri"/>
                <a:ea typeface="Calibri"/>
                <a:cs typeface="Calibri"/>
                <a:sym typeface="Calibri"/>
              </a:rPr>
              <a:t>Lodge Lane Infant School SEN Information report </a:t>
            </a:r>
            <a:br>
              <a:rPr lang="en-GB">
                <a:solidFill>
                  <a:srgbClr val="FF0000"/>
                </a:solidFill>
                <a:latin typeface="Calibri"/>
                <a:ea typeface="Calibri"/>
                <a:cs typeface="Calibri"/>
                <a:sym typeface="Calibri"/>
              </a:rPr>
            </a:br>
            <a:r>
              <a:rPr lang="en-GB">
                <a:solidFill>
                  <a:srgbClr val="FF0000"/>
                </a:solidFill>
                <a:latin typeface="Calibri"/>
                <a:ea typeface="Calibri"/>
                <a:cs typeface="Calibri"/>
                <a:sym typeface="Calibri"/>
              </a:rPr>
              <a:t>Updated Sept 26. </a:t>
            </a:r>
            <a:endParaRPr/>
          </a:p>
        </p:txBody>
      </p:sp>
      <p:sp>
        <p:nvSpPr>
          <p:cNvPr id="85" name="Google Shape;85;p1"/>
          <p:cNvSpPr txBox="1"/>
          <p:nvPr>
            <p:ph idx="1" type="subTitle"/>
          </p:nvPr>
        </p:nvSpPr>
        <p:spPr>
          <a:xfrm flipH="1">
            <a:off x="10559933" y="6251171"/>
            <a:ext cx="45719" cy="45719"/>
          </a:xfrm>
          <a:prstGeom prst="rect">
            <a:avLst/>
          </a:prstGeom>
          <a:noFill/>
          <a:ln>
            <a:noFill/>
          </a:ln>
        </p:spPr>
        <p:txBody>
          <a:bodyPr anchorCtr="0" anchor="t" bIns="45700" lIns="91425" spcFirstLastPara="1" rIns="91425" wrap="square" tIns="45700">
            <a:normAutofit fontScale="25000" lnSpcReduction="20000"/>
          </a:bodyPr>
          <a:lstStyle/>
          <a:p>
            <a:pPr indent="0" lvl="0" marL="0" rtl="0" algn="ctr">
              <a:lnSpc>
                <a:spcPct val="90000"/>
              </a:lnSpc>
              <a:spcBef>
                <a:spcPts val="0"/>
              </a:spcBef>
              <a:spcAft>
                <a:spcPts val="0"/>
              </a:spcAft>
              <a:buClr>
                <a:schemeClr val="dk1"/>
              </a:buClr>
              <a:buSzPct val="100000"/>
              <a:buNone/>
            </a:pPr>
            <a:r>
              <a:t/>
            </a:r>
            <a:endParaRPr/>
          </a:p>
          <a:p>
            <a:pPr indent="0" lvl="0" marL="0" rtl="0" algn="ctr">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2"/>
          <p:cNvSpPr txBox="1"/>
          <p:nvPr>
            <p:ph type="title"/>
          </p:nvPr>
        </p:nvSpPr>
        <p:spPr>
          <a:xfrm>
            <a:off x="1021080" y="127121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Contents</a:t>
            </a:r>
            <a:endParaRPr/>
          </a:p>
        </p:txBody>
      </p:sp>
      <p:graphicFrame>
        <p:nvGraphicFramePr>
          <p:cNvPr id="91" name="Google Shape;91;p2"/>
          <p:cNvGraphicFramePr/>
          <p:nvPr/>
        </p:nvGraphicFramePr>
        <p:xfrm>
          <a:off x="1223731" y="2319251"/>
          <a:ext cx="3000000" cy="3000000"/>
        </p:xfrm>
        <a:graphic>
          <a:graphicData uri="http://schemas.openxmlformats.org/drawingml/2006/table">
            <a:tbl>
              <a:tblPr bandRow="1" firstRow="1">
                <a:noFill/>
                <a:tableStyleId>{2225FF4C-BC8B-4E4C-8765-F7C0D4B1C81C}</a:tableStyleId>
              </a:tblPr>
              <a:tblGrid>
                <a:gridCol w="3055000"/>
                <a:gridCol w="1542525"/>
                <a:gridCol w="3860300"/>
                <a:gridCol w="1652475"/>
              </a:tblGrid>
              <a:tr h="335050">
                <a:tc>
                  <a:txBody>
                    <a:bodyPr/>
                    <a:lstStyle/>
                    <a:p>
                      <a:pPr indent="0" lvl="0" marL="0" marR="0" rtl="0" algn="l">
                        <a:spcBef>
                          <a:spcPts val="0"/>
                        </a:spcBef>
                        <a:spcAft>
                          <a:spcPts val="0"/>
                        </a:spcAft>
                        <a:buNone/>
                      </a:pPr>
                      <a:r>
                        <a:t/>
                      </a:r>
                      <a:endParaRPr sz="1800"/>
                    </a:p>
                  </a:txBody>
                  <a:tcPr marT="45725" marB="45725" marR="91450" marL="91450">
                    <a:solidFill>
                      <a:srgbClr val="FF0000"/>
                    </a:solidFill>
                  </a:tcPr>
                </a:tc>
                <a:tc>
                  <a:txBody>
                    <a:bodyPr/>
                    <a:lstStyle/>
                    <a:p>
                      <a:pPr indent="0" lvl="0" marL="0" marR="0" rtl="0" algn="l">
                        <a:spcBef>
                          <a:spcPts val="0"/>
                        </a:spcBef>
                        <a:spcAft>
                          <a:spcPts val="0"/>
                        </a:spcAft>
                        <a:buNone/>
                      </a:pPr>
                      <a:r>
                        <a:t/>
                      </a:r>
                      <a:endParaRPr sz="1800"/>
                    </a:p>
                  </a:txBody>
                  <a:tcPr marT="45725" marB="45725" marR="91450" marL="91450">
                    <a:solidFill>
                      <a:srgbClr val="FF0000"/>
                    </a:solidFill>
                  </a:tcPr>
                </a:tc>
                <a:tc>
                  <a:txBody>
                    <a:bodyPr/>
                    <a:lstStyle/>
                    <a:p>
                      <a:pPr indent="0" lvl="0" marL="0" marR="0" rtl="0" algn="l">
                        <a:spcBef>
                          <a:spcPts val="0"/>
                        </a:spcBef>
                        <a:spcAft>
                          <a:spcPts val="0"/>
                        </a:spcAft>
                        <a:buNone/>
                      </a:pPr>
                      <a:r>
                        <a:t/>
                      </a:r>
                      <a:endParaRPr sz="1800"/>
                    </a:p>
                  </a:txBody>
                  <a:tcPr marT="45725" marB="45725" marR="91450" marL="91450">
                    <a:solidFill>
                      <a:srgbClr val="FF0000"/>
                    </a:solidFill>
                  </a:tcPr>
                </a:tc>
                <a:tc>
                  <a:txBody>
                    <a:bodyPr/>
                    <a:lstStyle/>
                    <a:p>
                      <a:pPr indent="0" lvl="0" marL="0" marR="0" rtl="0" algn="l">
                        <a:spcBef>
                          <a:spcPts val="0"/>
                        </a:spcBef>
                        <a:spcAft>
                          <a:spcPts val="0"/>
                        </a:spcAft>
                        <a:buNone/>
                      </a:pPr>
                      <a:r>
                        <a:t/>
                      </a:r>
                      <a:endParaRPr sz="1800"/>
                    </a:p>
                  </a:txBody>
                  <a:tcPr marT="45725" marB="45725" marR="91450" marL="91450">
                    <a:solidFill>
                      <a:srgbClr val="FF0000"/>
                    </a:solidFill>
                  </a:tcPr>
                </a:tc>
              </a:tr>
              <a:tr h="237325">
                <a:tc>
                  <a:txBody>
                    <a:bodyPr/>
                    <a:lstStyle/>
                    <a:p>
                      <a:pPr indent="0" lvl="0" marL="0" marR="0" rtl="0" algn="l">
                        <a:spcBef>
                          <a:spcPts val="0"/>
                        </a:spcBef>
                        <a:spcAft>
                          <a:spcPts val="0"/>
                        </a:spcAft>
                        <a:buNone/>
                      </a:pPr>
                      <a:r>
                        <a:rPr lang="en-GB" sz="1100"/>
                        <a:t>A note from our Senco</a:t>
                      </a:r>
                      <a:endParaRPr sz="1100"/>
                    </a:p>
                  </a:txBody>
                  <a:tcPr marT="45725" marB="45725" marR="91450" marL="91450"/>
                </a:tc>
                <a:tc>
                  <a:txBody>
                    <a:bodyPr/>
                    <a:lstStyle/>
                    <a:p>
                      <a:pPr indent="0" lvl="0" marL="0" marR="0" rtl="0" algn="l">
                        <a:spcBef>
                          <a:spcPts val="0"/>
                        </a:spcBef>
                        <a:spcAft>
                          <a:spcPts val="0"/>
                        </a:spcAft>
                        <a:buNone/>
                      </a:pPr>
                      <a:r>
                        <a:rPr lang="en-GB" sz="1100"/>
                        <a:t>3</a:t>
                      </a:r>
                      <a:endParaRPr/>
                    </a:p>
                  </a:txBody>
                  <a:tcPr marT="45725" marB="45725" marR="91450" marL="91450"/>
                </a:tc>
                <a:tc>
                  <a:txBody>
                    <a:bodyPr/>
                    <a:lstStyle/>
                    <a:p>
                      <a:pPr indent="0" lvl="0" marL="0" marR="0" rtl="0" algn="l">
                        <a:spcBef>
                          <a:spcPts val="0"/>
                        </a:spcBef>
                        <a:spcAft>
                          <a:spcPts val="0"/>
                        </a:spcAft>
                        <a:buNone/>
                      </a:pPr>
                      <a:r>
                        <a:rPr lang="en-GB" sz="1100"/>
                        <a:t>How we spend</a:t>
                      </a:r>
                      <a:r>
                        <a:rPr lang="en-GB" sz="1100"/>
                        <a:t> SEND funding</a:t>
                      </a:r>
                      <a:endParaRPr sz="1100"/>
                    </a:p>
                  </a:txBody>
                  <a:tcPr marT="45725" marB="45725" marR="91450" marL="91450"/>
                </a:tc>
                <a:tc>
                  <a:txBody>
                    <a:bodyPr/>
                    <a:lstStyle/>
                    <a:p>
                      <a:pPr indent="0" lvl="0" marL="0" marR="0" rtl="0" algn="l">
                        <a:spcBef>
                          <a:spcPts val="0"/>
                        </a:spcBef>
                        <a:spcAft>
                          <a:spcPts val="0"/>
                        </a:spcAft>
                        <a:buNone/>
                      </a:pPr>
                      <a:r>
                        <a:rPr lang="en-GB" sz="1100"/>
                        <a:t>13</a:t>
                      </a:r>
                      <a:endParaRPr/>
                    </a:p>
                  </a:txBody>
                  <a:tcPr marT="45725" marB="45725" marR="91450" marL="91450"/>
                </a:tc>
              </a:tr>
              <a:tr h="237325">
                <a:tc>
                  <a:txBody>
                    <a:bodyPr/>
                    <a:lstStyle/>
                    <a:p>
                      <a:pPr indent="0" lvl="0" marL="0" marR="0" rtl="0" algn="l">
                        <a:spcBef>
                          <a:spcPts val="0"/>
                        </a:spcBef>
                        <a:spcAft>
                          <a:spcPts val="0"/>
                        </a:spcAft>
                        <a:buNone/>
                      </a:pPr>
                      <a:r>
                        <a:rPr lang="en-GB" sz="1100"/>
                        <a:t>What is a SEN information report?</a:t>
                      </a:r>
                      <a:endParaRPr/>
                    </a:p>
                  </a:txBody>
                  <a:tcPr marT="45725" marB="45725" marR="91450" marL="91450"/>
                </a:tc>
                <a:tc>
                  <a:txBody>
                    <a:bodyPr/>
                    <a:lstStyle/>
                    <a:p>
                      <a:pPr indent="0" lvl="0" marL="0" marR="0" rtl="0" algn="l">
                        <a:spcBef>
                          <a:spcPts val="0"/>
                        </a:spcBef>
                        <a:spcAft>
                          <a:spcPts val="0"/>
                        </a:spcAft>
                        <a:buNone/>
                      </a:pPr>
                      <a:r>
                        <a:rPr lang="en-GB" sz="1100"/>
                        <a:t>4</a:t>
                      </a:r>
                      <a:endParaRPr/>
                    </a:p>
                  </a:txBody>
                  <a:tcPr marT="45725" marB="45725" marR="91450" marL="91450"/>
                </a:tc>
                <a:tc>
                  <a:txBody>
                    <a:bodyPr/>
                    <a:lstStyle/>
                    <a:p>
                      <a:pPr indent="0" lvl="0" marL="0" marR="0" rtl="0" algn="l">
                        <a:spcBef>
                          <a:spcPts val="0"/>
                        </a:spcBef>
                        <a:spcAft>
                          <a:spcPts val="0"/>
                        </a:spcAft>
                        <a:buNone/>
                      </a:pPr>
                      <a:r>
                        <a:rPr lang="en-GB" sz="1100"/>
                        <a:t>Enhanced Specialist Provision – Butterfly Room</a:t>
                      </a:r>
                      <a:endParaRPr/>
                    </a:p>
                  </a:txBody>
                  <a:tcPr marT="45725" marB="45725" marR="91450" marL="91450"/>
                </a:tc>
                <a:tc>
                  <a:txBody>
                    <a:bodyPr/>
                    <a:lstStyle/>
                    <a:p>
                      <a:pPr indent="0" lvl="0" marL="0" marR="0" rtl="0" algn="l">
                        <a:spcBef>
                          <a:spcPts val="0"/>
                        </a:spcBef>
                        <a:spcAft>
                          <a:spcPts val="0"/>
                        </a:spcAft>
                        <a:buNone/>
                      </a:pPr>
                      <a:r>
                        <a:rPr lang="en-GB" sz="1100"/>
                        <a:t>14 -15</a:t>
                      </a:r>
                      <a:endParaRPr/>
                    </a:p>
                  </a:txBody>
                  <a:tcPr marT="45725" marB="45725" marR="91450" marL="91450"/>
                </a:tc>
              </a:tr>
              <a:tr h="237325">
                <a:tc>
                  <a:txBody>
                    <a:bodyPr/>
                    <a:lstStyle/>
                    <a:p>
                      <a:pPr indent="0" lvl="0" marL="0" marR="0" rtl="0" algn="l">
                        <a:spcBef>
                          <a:spcPts val="0"/>
                        </a:spcBef>
                        <a:spcAft>
                          <a:spcPts val="0"/>
                        </a:spcAft>
                        <a:buNone/>
                      </a:pPr>
                      <a:r>
                        <a:rPr lang="en-GB" sz="1100"/>
                        <a:t>Areas of</a:t>
                      </a:r>
                      <a:r>
                        <a:rPr lang="en-GB" sz="1100"/>
                        <a:t> SEND in our school</a:t>
                      </a:r>
                      <a:endParaRPr sz="1100"/>
                    </a:p>
                  </a:txBody>
                  <a:tcPr marT="45725" marB="45725" marR="91450" marL="91450"/>
                </a:tc>
                <a:tc>
                  <a:txBody>
                    <a:bodyPr/>
                    <a:lstStyle/>
                    <a:p>
                      <a:pPr indent="0" lvl="0" marL="0" marR="0" rtl="0" algn="l">
                        <a:spcBef>
                          <a:spcPts val="0"/>
                        </a:spcBef>
                        <a:spcAft>
                          <a:spcPts val="0"/>
                        </a:spcAft>
                        <a:buNone/>
                      </a:pPr>
                      <a:r>
                        <a:rPr lang="en-GB" sz="1100"/>
                        <a:t>5</a:t>
                      </a:r>
                      <a:endParaRPr/>
                    </a:p>
                  </a:txBody>
                  <a:tcPr marT="45725" marB="45725" marR="91450" marL="91450"/>
                </a:tc>
                <a:tc>
                  <a:txBody>
                    <a:bodyPr/>
                    <a:lstStyle/>
                    <a:p>
                      <a:pPr indent="0" lvl="0" marL="0" marR="0" rtl="0" algn="l">
                        <a:spcBef>
                          <a:spcPts val="0"/>
                        </a:spcBef>
                        <a:spcAft>
                          <a:spcPts val="0"/>
                        </a:spcAft>
                        <a:buNone/>
                      </a:pPr>
                      <a:r>
                        <a:rPr lang="en-GB" sz="1100"/>
                        <a:t>Ensuring pupil</a:t>
                      </a:r>
                      <a:r>
                        <a:rPr lang="en-GB" sz="1100"/>
                        <a:t> and family voices are heard</a:t>
                      </a:r>
                      <a:endParaRPr sz="1100"/>
                    </a:p>
                  </a:txBody>
                  <a:tcPr marT="45725" marB="45725" marR="91450" marL="91450"/>
                </a:tc>
                <a:tc>
                  <a:txBody>
                    <a:bodyPr/>
                    <a:lstStyle/>
                    <a:p>
                      <a:pPr indent="0" lvl="0" marL="0" marR="0" rtl="0" algn="l">
                        <a:spcBef>
                          <a:spcPts val="0"/>
                        </a:spcBef>
                        <a:spcAft>
                          <a:spcPts val="0"/>
                        </a:spcAft>
                        <a:buNone/>
                      </a:pPr>
                      <a:r>
                        <a:rPr lang="en-GB" sz="1100"/>
                        <a:t>16</a:t>
                      </a:r>
                      <a:endParaRPr/>
                    </a:p>
                  </a:txBody>
                  <a:tcPr marT="45725" marB="45725" marR="91450" marL="91450"/>
                </a:tc>
              </a:tr>
              <a:tr h="390875">
                <a:tc>
                  <a:txBody>
                    <a:bodyPr/>
                    <a:lstStyle/>
                    <a:p>
                      <a:pPr indent="0" lvl="0" marL="0" marR="0" rtl="0" algn="l">
                        <a:spcBef>
                          <a:spcPts val="0"/>
                        </a:spcBef>
                        <a:spcAft>
                          <a:spcPts val="0"/>
                        </a:spcAft>
                        <a:buNone/>
                      </a:pPr>
                      <a:r>
                        <a:rPr lang="en-GB" sz="1100"/>
                        <a:t>What to do</a:t>
                      </a:r>
                      <a:r>
                        <a:rPr lang="en-GB" sz="1100"/>
                        <a:t> if you have concerns your child may have SEND</a:t>
                      </a:r>
                      <a:endParaRPr sz="1100"/>
                    </a:p>
                  </a:txBody>
                  <a:tcPr marT="45725" marB="45725" marR="91450" marL="91450"/>
                </a:tc>
                <a:tc>
                  <a:txBody>
                    <a:bodyPr/>
                    <a:lstStyle/>
                    <a:p>
                      <a:pPr indent="0" lvl="0" marL="0" marR="0" rtl="0" algn="l">
                        <a:spcBef>
                          <a:spcPts val="0"/>
                        </a:spcBef>
                        <a:spcAft>
                          <a:spcPts val="0"/>
                        </a:spcAft>
                        <a:buNone/>
                      </a:pPr>
                      <a:r>
                        <a:rPr lang="en-GB" sz="1100"/>
                        <a:t>6</a:t>
                      </a:r>
                      <a:endParaRPr/>
                    </a:p>
                  </a:txBody>
                  <a:tcPr marT="45725" marB="45725" marR="91450" marL="91450"/>
                </a:tc>
                <a:tc>
                  <a:txBody>
                    <a:bodyPr/>
                    <a:lstStyle/>
                    <a:p>
                      <a:pPr indent="0" lvl="0" marL="0" marR="0" rtl="0" algn="l">
                        <a:spcBef>
                          <a:spcPts val="0"/>
                        </a:spcBef>
                        <a:spcAft>
                          <a:spcPts val="0"/>
                        </a:spcAft>
                        <a:buNone/>
                      </a:pPr>
                      <a:r>
                        <a:rPr lang="en-GB" sz="1100"/>
                        <a:t>What to</a:t>
                      </a:r>
                      <a:r>
                        <a:rPr lang="en-GB" sz="1100"/>
                        <a:t> do if you have concerns or a complaint</a:t>
                      </a:r>
                      <a:endParaRPr sz="1100"/>
                    </a:p>
                  </a:txBody>
                  <a:tcPr marT="45725" marB="45725" marR="91450" marL="91450"/>
                </a:tc>
                <a:tc>
                  <a:txBody>
                    <a:bodyPr/>
                    <a:lstStyle/>
                    <a:p>
                      <a:pPr indent="0" lvl="0" marL="0" marR="0" rtl="0" algn="l">
                        <a:spcBef>
                          <a:spcPts val="0"/>
                        </a:spcBef>
                        <a:spcAft>
                          <a:spcPts val="0"/>
                        </a:spcAft>
                        <a:buNone/>
                      </a:pPr>
                      <a:r>
                        <a:rPr lang="en-GB" sz="1100"/>
                        <a:t>17</a:t>
                      </a:r>
                      <a:endParaRPr/>
                    </a:p>
                  </a:txBody>
                  <a:tcPr marT="45725" marB="45725" marR="91450" marL="91450"/>
                </a:tc>
              </a:tr>
              <a:tr h="390875">
                <a:tc>
                  <a:txBody>
                    <a:bodyPr/>
                    <a:lstStyle/>
                    <a:p>
                      <a:pPr indent="0" lvl="0" marL="0" marR="0" rtl="0" algn="l">
                        <a:spcBef>
                          <a:spcPts val="0"/>
                        </a:spcBef>
                        <a:spcAft>
                          <a:spcPts val="0"/>
                        </a:spcAft>
                        <a:buNone/>
                      </a:pPr>
                      <a:r>
                        <a:rPr lang="en-GB" sz="1100"/>
                        <a:t>How</a:t>
                      </a:r>
                      <a:r>
                        <a:rPr lang="en-GB" sz="1100"/>
                        <a:t> we identify children with SEN and ensure they make progress</a:t>
                      </a:r>
                      <a:endParaRPr sz="1100"/>
                    </a:p>
                  </a:txBody>
                  <a:tcPr marT="45725" marB="45725" marR="91450" marL="91450"/>
                </a:tc>
                <a:tc>
                  <a:txBody>
                    <a:bodyPr/>
                    <a:lstStyle/>
                    <a:p>
                      <a:pPr indent="0" lvl="0" marL="0" marR="0" rtl="0" algn="l">
                        <a:spcBef>
                          <a:spcPts val="0"/>
                        </a:spcBef>
                        <a:spcAft>
                          <a:spcPts val="0"/>
                        </a:spcAft>
                        <a:buNone/>
                      </a:pPr>
                      <a:r>
                        <a:rPr lang="en-GB" sz="1100"/>
                        <a:t>7, 8 &amp;9</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100"/>
                        <a:buFont typeface="Calibri"/>
                        <a:buNone/>
                      </a:pPr>
                      <a:r>
                        <a:rPr lang="en-GB" sz="1100"/>
                        <a:t>Support services for families of children with SEND</a:t>
                      </a:r>
                      <a:endParaRPr/>
                    </a:p>
                  </a:txBody>
                  <a:tcPr marT="45725" marB="45725" marR="91450" marL="91450"/>
                </a:tc>
                <a:tc>
                  <a:txBody>
                    <a:bodyPr/>
                    <a:lstStyle/>
                    <a:p>
                      <a:pPr indent="0" lvl="0" marL="0" marR="0" rtl="0" algn="l">
                        <a:spcBef>
                          <a:spcPts val="0"/>
                        </a:spcBef>
                        <a:spcAft>
                          <a:spcPts val="0"/>
                        </a:spcAft>
                        <a:buNone/>
                      </a:pPr>
                      <a:r>
                        <a:rPr lang="en-GB" sz="1100"/>
                        <a:t>18</a:t>
                      </a:r>
                      <a:endParaRPr/>
                    </a:p>
                  </a:txBody>
                  <a:tcPr marT="45725" marB="45725" marR="91450" marL="91450"/>
                </a:tc>
              </a:tr>
              <a:tr h="390875">
                <a:tc>
                  <a:txBody>
                    <a:bodyPr/>
                    <a:lstStyle/>
                    <a:p>
                      <a:pPr indent="0" lvl="0" marL="0" marR="0" rtl="0" algn="l">
                        <a:spcBef>
                          <a:spcPts val="0"/>
                        </a:spcBef>
                        <a:spcAft>
                          <a:spcPts val="0"/>
                        </a:spcAft>
                        <a:buNone/>
                      </a:pPr>
                      <a:r>
                        <a:rPr lang="en-GB" sz="1100"/>
                        <a:t>EHCP’s</a:t>
                      </a:r>
                      <a:endParaRPr/>
                    </a:p>
                  </a:txBody>
                  <a:tcPr marT="45725" marB="45725" marR="91450" marL="91450"/>
                </a:tc>
                <a:tc>
                  <a:txBody>
                    <a:bodyPr/>
                    <a:lstStyle/>
                    <a:p>
                      <a:pPr indent="0" lvl="0" marL="0" marR="0" rtl="0" algn="l">
                        <a:spcBef>
                          <a:spcPts val="0"/>
                        </a:spcBef>
                        <a:spcAft>
                          <a:spcPts val="0"/>
                        </a:spcAft>
                        <a:buNone/>
                      </a:pPr>
                      <a:r>
                        <a:rPr lang="en-GB" sz="1100"/>
                        <a:t>10</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100"/>
                        <a:buFont typeface="Calibri"/>
                        <a:buNone/>
                      </a:pPr>
                      <a:r>
                        <a:rPr lang="en-GB" sz="1100"/>
                        <a:t>Professional support services</a:t>
                      </a:r>
                      <a:r>
                        <a:rPr lang="en-GB" sz="1100"/>
                        <a:t> we work with</a:t>
                      </a:r>
                      <a:endParaRPr sz="1100"/>
                    </a:p>
                    <a:p>
                      <a:pPr indent="0" lvl="0" marL="0" marR="0" rtl="0" algn="l">
                        <a:spcBef>
                          <a:spcPts val="0"/>
                        </a:spcBef>
                        <a:spcAft>
                          <a:spcPts val="0"/>
                        </a:spcAft>
                        <a:buNone/>
                      </a:pPr>
                      <a:r>
                        <a:t/>
                      </a:r>
                      <a:endParaRPr sz="1100"/>
                    </a:p>
                  </a:txBody>
                  <a:tcPr marT="45725" marB="45725" marR="91450" marL="91450"/>
                </a:tc>
                <a:tc>
                  <a:txBody>
                    <a:bodyPr/>
                    <a:lstStyle/>
                    <a:p>
                      <a:pPr indent="0" lvl="0" marL="0" marR="0" rtl="0" algn="l">
                        <a:spcBef>
                          <a:spcPts val="0"/>
                        </a:spcBef>
                        <a:spcAft>
                          <a:spcPts val="0"/>
                        </a:spcAft>
                        <a:buNone/>
                      </a:pPr>
                      <a:r>
                        <a:rPr lang="en-GB" sz="1100"/>
                        <a:t>19</a:t>
                      </a:r>
                      <a:endParaRPr/>
                    </a:p>
                  </a:txBody>
                  <a:tcPr marT="45725" marB="45725" marR="91450" marL="91450"/>
                </a:tc>
              </a:tr>
              <a:tr h="390875">
                <a:tc>
                  <a:txBody>
                    <a:bodyPr/>
                    <a:lstStyle/>
                    <a:p>
                      <a:pPr indent="0" lvl="0" marL="0" marR="0" rtl="0" algn="l">
                        <a:spcBef>
                          <a:spcPts val="0"/>
                        </a:spcBef>
                        <a:spcAft>
                          <a:spcPts val="0"/>
                        </a:spcAft>
                        <a:buNone/>
                      </a:pPr>
                      <a:r>
                        <a:rPr lang="en-GB" sz="1100"/>
                        <a:t>How we ensure our curriculum and teaching is accessible</a:t>
                      </a:r>
                      <a:r>
                        <a:rPr lang="en-GB" sz="1100"/>
                        <a:t> to all</a:t>
                      </a:r>
                      <a:endParaRPr sz="1100"/>
                    </a:p>
                  </a:txBody>
                  <a:tcPr marT="45725" marB="45725" marR="91450" marL="91450"/>
                </a:tc>
                <a:tc>
                  <a:txBody>
                    <a:bodyPr/>
                    <a:lstStyle/>
                    <a:p>
                      <a:pPr indent="0" lvl="0" marL="0" marR="0" rtl="0" algn="l">
                        <a:spcBef>
                          <a:spcPts val="0"/>
                        </a:spcBef>
                        <a:spcAft>
                          <a:spcPts val="0"/>
                        </a:spcAft>
                        <a:buNone/>
                      </a:pPr>
                      <a:r>
                        <a:rPr lang="en-GB" sz="1100"/>
                        <a:t>11</a:t>
                      </a:r>
                      <a:endParaRPr/>
                    </a:p>
                  </a:txBody>
                  <a:tcPr marT="45725" marB="45725" marR="91450" marL="91450"/>
                </a:tc>
                <a:tc>
                  <a:txBody>
                    <a:bodyPr/>
                    <a:lstStyle/>
                    <a:p>
                      <a:pPr indent="0" lvl="0" marL="0" marR="0" rtl="0" algn="l">
                        <a:spcBef>
                          <a:spcPts val="0"/>
                        </a:spcBef>
                        <a:spcAft>
                          <a:spcPts val="0"/>
                        </a:spcAft>
                        <a:buNone/>
                      </a:pPr>
                      <a:r>
                        <a:rPr lang="en-GB" sz="1100"/>
                        <a:t>How we support school to school transitions</a:t>
                      </a:r>
                      <a:endParaRPr/>
                    </a:p>
                  </a:txBody>
                  <a:tcPr marT="45725" marB="45725" marR="91450" marL="91450"/>
                </a:tc>
                <a:tc>
                  <a:txBody>
                    <a:bodyPr/>
                    <a:lstStyle/>
                    <a:p>
                      <a:pPr indent="0" lvl="0" marL="0" marR="0" rtl="0" algn="l">
                        <a:spcBef>
                          <a:spcPts val="0"/>
                        </a:spcBef>
                        <a:spcAft>
                          <a:spcPts val="0"/>
                        </a:spcAft>
                        <a:buNone/>
                      </a:pPr>
                      <a:r>
                        <a:rPr lang="en-GB" sz="1100"/>
                        <a:t>20</a:t>
                      </a:r>
                      <a:endParaRPr/>
                    </a:p>
                  </a:txBody>
                  <a:tcPr marT="45725" marB="45725" marR="91450" marL="91450"/>
                </a:tc>
              </a:tr>
              <a:tr h="506275">
                <a:tc>
                  <a:txBody>
                    <a:bodyPr/>
                    <a:lstStyle/>
                    <a:p>
                      <a:pPr indent="0" lvl="0" marL="0" marR="0" rtl="0" algn="l">
                        <a:lnSpc>
                          <a:spcPct val="100000"/>
                        </a:lnSpc>
                        <a:spcBef>
                          <a:spcPts val="0"/>
                        </a:spcBef>
                        <a:spcAft>
                          <a:spcPts val="0"/>
                        </a:spcAft>
                        <a:buClr>
                          <a:schemeClr val="dk1"/>
                        </a:buClr>
                        <a:buSzPts val="1100"/>
                        <a:buFont typeface="Calibri"/>
                        <a:buNone/>
                      </a:pPr>
                      <a:r>
                        <a:rPr lang="en-GB" sz="1100"/>
                        <a:t>Our expertise and</a:t>
                      </a:r>
                      <a:r>
                        <a:rPr lang="en-GB" sz="1100"/>
                        <a:t> training</a:t>
                      </a:r>
                      <a:endParaRPr sz="1100"/>
                    </a:p>
                  </a:txBody>
                  <a:tcPr marT="45725" marB="45725" marR="91450" marL="91450"/>
                </a:tc>
                <a:tc>
                  <a:txBody>
                    <a:bodyPr/>
                    <a:lstStyle/>
                    <a:p>
                      <a:pPr indent="0" lvl="0" marL="0" marR="0" rtl="0" algn="l">
                        <a:spcBef>
                          <a:spcPts val="0"/>
                        </a:spcBef>
                        <a:spcAft>
                          <a:spcPts val="0"/>
                        </a:spcAft>
                        <a:buNone/>
                      </a:pPr>
                      <a:r>
                        <a:rPr lang="en-GB" sz="1100"/>
                        <a:t>12</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1100"/>
                        <a:buFont typeface="Calibri"/>
                        <a:buNone/>
                      </a:pPr>
                      <a:r>
                        <a:rPr lang="en-GB" sz="1100"/>
                        <a:t>Lodge Lane</a:t>
                      </a:r>
                      <a:r>
                        <a:rPr lang="en-GB" sz="1100"/>
                        <a:t> policies</a:t>
                      </a:r>
                      <a:endParaRPr sz="1100"/>
                    </a:p>
                    <a:p>
                      <a:pPr indent="0" lvl="0" marL="0" marR="0" rtl="0" algn="l">
                        <a:spcBef>
                          <a:spcPts val="0"/>
                        </a:spcBef>
                        <a:spcAft>
                          <a:spcPts val="0"/>
                        </a:spcAft>
                        <a:buNone/>
                      </a:pPr>
                      <a:r>
                        <a:t/>
                      </a:r>
                      <a:endParaRPr sz="1100"/>
                    </a:p>
                  </a:txBody>
                  <a:tcPr marT="45725" marB="45725" marR="91450" marL="91450"/>
                </a:tc>
                <a:tc>
                  <a:txBody>
                    <a:bodyPr/>
                    <a:lstStyle/>
                    <a:p>
                      <a:pPr indent="0" lvl="0" marL="0" marR="0" rtl="0" algn="l">
                        <a:spcBef>
                          <a:spcPts val="0"/>
                        </a:spcBef>
                        <a:spcAft>
                          <a:spcPts val="0"/>
                        </a:spcAft>
                        <a:buNone/>
                      </a:pPr>
                      <a:r>
                        <a:rPr lang="en-GB" sz="1100"/>
                        <a:t>21</a:t>
                      </a:r>
                      <a:endParaRPr/>
                    </a:p>
                  </a:txBody>
                  <a:tcPr marT="45725" marB="45725" marR="91450" marL="91450"/>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3"/>
          <p:cNvSpPr txBox="1"/>
          <p:nvPr>
            <p:ph type="title"/>
          </p:nvPr>
        </p:nvSpPr>
        <p:spPr>
          <a:xfrm>
            <a:off x="511029" y="927187"/>
            <a:ext cx="10515600" cy="191256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A note from our SENCO</a:t>
            </a:r>
            <a:endParaRPr/>
          </a:p>
        </p:txBody>
      </p:sp>
      <p:sp>
        <p:nvSpPr>
          <p:cNvPr id="97" name="Google Shape;97;p3"/>
          <p:cNvSpPr txBox="1"/>
          <p:nvPr>
            <p:ph idx="1" type="body"/>
          </p:nvPr>
        </p:nvSpPr>
        <p:spPr>
          <a:xfrm>
            <a:off x="1371600" y="2174760"/>
            <a:ext cx="8535798" cy="364414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GB"/>
              <a:t>Mrs Leggett is our SENCO across Lodge Lane, Garrick Green and Arden Grove Infant Schools.</a:t>
            </a:r>
            <a:endParaRPr/>
          </a:p>
          <a:p>
            <a:pPr indent="0" lvl="0" marL="0" rtl="0" algn="l">
              <a:lnSpc>
                <a:spcPct val="90000"/>
              </a:lnSpc>
              <a:spcBef>
                <a:spcPts val="1000"/>
              </a:spcBef>
              <a:spcAft>
                <a:spcPts val="0"/>
              </a:spcAft>
              <a:buClr>
                <a:schemeClr val="dk1"/>
              </a:buClr>
              <a:buSzPts val="2800"/>
              <a:buNone/>
            </a:pPr>
            <a:r>
              <a:t/>
            </a:r>
            <a:endParaRPr>
              <a:solidFill>
                <a:srgbClr val="FF0000"/>
              </a:solidFill>
            </a:endParaRPr>
          </a:p>
        </p:txBody>
      </p:sp>
      <p:sp>
        <p:nvSpPr>
          <p:cNvPr id="98" name="Google Shape;98;p3"/>
          <p:cNvSpPr/>
          <p:nvPr/>
        </p:nvSpPr>
        <p:spPr>
          <a:xfrm>
            <a:off x="2667699" y="3355596"/>
            <a:ext cx="6442746" cy="2659310"/>
          </a:xfrm>
          <a:prstGeom prst="wedgeEllipseCallout">
            <a:avLst>
              <a:gd fmla="val -20833" name="adj1"/>
              <a:gd fmla="val 62500" name="adj2"/>
            </a:avLst>
          </a:prstGeom>
          <a:solidFill>
            <a:schemeClr val="lt1"/>
          </a:solidFill>
          <a:ln cap="flat" cmpd="sng" w="9525">
            <a:solidFill>
              <a:srgbClr val="FF0000"/>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t/>
            </a:r>
            <a:endParaRPr b="0" i="0" sz="1800" u="none" cap="none" strike="noStrike">
              <a:solidFill>
                <a:schemeClr val="dk1"/>
              </a:solidFill>
              <a:latin typeface="Calibri"/>
              <a:ea typeface="Calibri"/>
              <a:cs typeface="Calibri"/>
              <a:sym typeface="Calibri"/>
            </a:endParaRPr>
          </a:p>
          <a:p>
            <a:pPr indent="0" lvl="0" marL="0" marR="0" rtl="0" algn="ctr">
              <a:spcBef>
                <a:spcPts val="0"/>
              </a:spcBef>
              <a:spcAft>
                <a:spcPts val="0"/>
              </a:spcAft>
              <a:buNone/>
            </a:pPr>
            <a:r>
              <a:rPr b="0" i="0" lang="en-GB" sz="1800" u="none" cap="none" strike="noStrike">
                <a:solidFill>
                  <a:schemeClr val="dk1"/>
                </a:solidFill>
                <a:latin typeface="Calibri"/>
                <a:ea typeface="Calibri"/>
                <a:cs typeface="Calibri"/>
                <a:sym typeface="Calibri"/>
              </a:rPr>
              <a:t>We are very committed to supporting all our children with SEND at Lodge Lane in the best way we possible can. We treat all children as individuals and work closely with families to ensure they receive the support they need in order for them to have the most positive start to their education. </a:t>
            </a:r>
            <a:r>
              <a:rPr b="0" i="0" lang="en-GB" sz="1800" u="none" cap="none" strike="noStrike">
                <a:solidFill>
                  <a:schemeClr val="lt1"/>
                </a:solidFill>
                <a:latin typeface="Calibri"/>
                <a:ea typeface="Calibri"/>
                <a:cs typeface="Calibri"/>
                <a:sym typeface="Calibri"/>
              </a:rPr>
              <a:t>e are very committed to supporting all our children at Garrick Green in the best way we possibly can. We treat all children as individuals and work closely with families to ensure they receive the support they need in order for them to have the most positive start to their education.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4"/>
          <p:cNvSpPr txBox="1"/>
          <p:nvPr>
            <p:ph type="title"/>
          </p:nvPr>
        </p:nvSpPr>
        <p:spPr>
          <a:xfrm>
            <a:off x="403955" y="1165970"/>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What is a SEN Information Report?</a:t>
            </a:r>
            <a:endParaRPr/>
          </a:p>
        </p:txBody>
      </p:sp>
      <p:sp>
        <p:nvSpPr>
          <p:cNvPr id="104" name="Google Shape;104;p4"/>
          <p:cNvSpPr txBox="1"/>
          <p:nvPr>
            <p:ph idx="1" type="body"/>
          </p:nvPr>
        </p:nvSpPr>
        <p:spPr>
          <a:xfrm>
            <a:off x="1446415" y="2098012"/>
            <a:ext cx="8830100" cy="3949153"/>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b="1" lang="en-GB" sz="2000"/>
              <a:t>This report is written to help children and their families understand the provision we offer those children with special educational needs and or disability (SEND)</a:t>
            </a:r>
            <a:endParaRPr/>
          </a:p>
          <a:p>
            <a:pPr indent="-228600" lvl="0" marL="228600" rtl="0" algn="l">
              <a:lnSpc>
                <a:spcPct val="90000"/>
              </a:lnSpc>
              <a:spcBef>
                <a:spcPts val="1000"/>
              </a:spcBef>
              <a:spcAft>
                <a:spcPts val="0"/>
              </a:spcAft>
              <a:buClr>
                <a:schemeClr val="dk1"/>
              </a:buClr>
              <a:buSzPts val="2000"/>
              <a:buChar char="•"/>
            </a:pPr>
            <a:r>
              <a:rPr b="1" lang="en-GB" sz="2000"/>
              <a:t>We have a legal requirement to share information with you</a:t>
            </a:r>
            <a:endParaRPr/>
          </a:p>
          <a:p>
            <a:pPr indent="-228600" lvl="0" marL="228600" rtl="0" algn="l">
              <a:lnSpc>
                <a:spcPct val="90000"/>
              </a:lnSpc>
              <a:spcBef>
                <a:spcPts val="1000"/>
              </a:spcBef>
              <a:spcAft>
                <a:spcPts val="0"/>
              </a:spcAft>
              <a:buClr>
                <a:schemeClr val="dk1"/>
              </a:buClr>
              <a:buSzPts val="2000"/>
              <a:buChar char="•"/>
            </a:pPr>
            <a:r>
              <a:rPr b="1" lang="en-GB" sz="2000"/>
              <a:t>We must review it and publish annually</a:t>
            </a:r>
            <a:endParaRPr/>
          </a:p>
          <a:p>
            <a:pPr indent="-228600" lvl="0" marL="228600" rtl="0" algn="l">
              <a:lnSpc>
                <a:spcPct val="90000"/>
              </a:lnSpc>
              <a:spcBef>
                <a:spcPts val="1000"/>
              </a:spcBef>
              <a:spcAft>
                <a:spcPts val="0"/>
              </a:spcAft>
              <a:buClr>
                <a:schemeClr val="dk1"/>
              </a:buClr>
              <a:buSzPts val="2000"/>
              <a:buChar char="•"/>
            </a:pPr>
            <a:r>
              <a:rPr b="1" lang="en-GB" sz="2000"/>
              <a:t>This requirement is set out in the SEN Code of Practice which can be found here:   </a:t>
            </a:r>
            <a:r>
              <a:rPr b="1" lang="en-GB" sz="2000" u="sng">
                <a:solidFill>
                  <a:schemeClr val="hlink"/>
                </a:solidFill>
                <a:hlinkClick r:id="rId3"/>
              </a:rPr>
              <a:t>SEN Code of Practice</a:t>
            </a:r>
            <a:r>
              <a:rPr b="1" lang="en-GB" sz="2000"/>
              <a:t>  </a:t>
            </a:r>
            <a:endParaRPr/>
          </a:p>
          <a:p>
            <a:pPr indent="-228600" lvl="0" marL="228600" rtl="0" algn="l">
              <a:lnSpc>
                <a:spcPct val="90000"/>
              </a:lnSpc>
              <a:spcBef>
                <a:spcPts val="1000"/>
              </a:spcBef>
              <a:spcAft>
                <a:spcPts val="0"/>
              </a:spcAft>
              <a:buClr>
                <a:schemeClr val="dk1"/>
              </a:buClr>
              <a:buSzPts val="2000"/>
              <a:buChar char="•"/>
            </a:pPr>
            <a:r>
              <a:rPr b="1" lang="en-GB" sz="2000"/>
              <a:t>We have worked with our families to ensure this information is clear and hope you find the information you are looking for within. We welcome your feed back and thank you for reading.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5"/>
          <p:cNvSpPr txBox="1"/>
          <p:nvPr>
            <p:ph type="title"/>
          </p:nvPr>
        </p:nvSpPr>
        <p:spPr>
          <a:xfrm>
            <a:off x="954579" y="1037239"/>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Areas of SEND in our school</a:t>
            </a:r>
            <a:endParaRPr/>
          </a:p>
        </p:txBody>
      </p:sp>
      <p:sp>
        <p:nvSpPr>
          <p:cNvPr id="110" name="Google Shape;110;p5"/>
          <p:cNvSpPr txBox="1"/>
          <p:nvPr>
            <p:ph idx="1" type="body"/>
          </p:nvPr>
        </p:nvSpPr>
        <p:spPr>
          <a:xfrm>
            <a:off x="1039090" y="1961802"/>
            <a:ext cx="9990513" cy="409817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1800"/>
              <a:buNone/>
            </a:pPr>
            <a:r>
              <a:rPr lang="en-GB" sz="1800"/>
              <a:t>At our school, we pride ourselves on equal opportunity for all. No matter what barriers to learning the children may face, we work together with the child, their family and teaching team to ensure they make good progress and are able to enjoy every aspect of school life.</a:t>
            </a:r>
            <a:endParaRPr/>
          </a:p>
          <a:p>
            <a:pPr indent="0" lvl="0" marL="0" rtl="0" algn="l">
              <a:lnSpc>
                <a:spcPct val="90000"/>
              </a:lnSpc>
              <a:spcBef>
                <a:spcPts val="1000"/>
              </a:spcBef>
              <a:spcAft>
                <a:spcPts val="0"/>
              </a:spcAft>
              <a:buClr>
                <a:schemeClr val="dk1"/>
              </a:buClr>
              <a:buSzPts val="1800"/>
              <a:buNone/>
            </a:pPr>
            <a:r>
              <a:rPr lang="en-GB" sz="1800"/>
              <a:t>We have 178 children on roll. 8% are on SEN support and a further 5% have an EHCP. This compares to the National figures where 14.8% of children are at SEN Support and 6% have an EHCP plan. </a:t>
            </a:r>
            <a:endParaRPr/>
          </a:p>
          <a:p>
            <a:pPr indent="0" lvl="0" marL="0" rtl="0" algn="l">
              <a:lnSpc>
                <a:spcPct val="90000"/>
              </a:lnSpc>
              <a:spcBef>
                <a:spcPts val="1000"/>
              </a:spcBef>
              <a:spcAft>
                <a:spcPts val="0"/>
              </a:spcAft>
              <a:buClr>
                <a:schemeClr val="dk1"/>
              </a:buClr>
              <a:buSzPts val="1800"/>
              <a:buNone/>
            </a:pPr>
            <a:r>
              <a:rPr lang="en-GB" sz="1800"/>
              <a:t>Here are the percentages of primary needs in each area of SEND</a:t>
            </a:r>
            <a:r>
              <a:rPr lang="en-GB" sz="2000"/>
              <a:t>. </a:t>
            </a:r>
            <a:r>
              <a:rPr lang="en-GB" sz="1600"/>
              <a:t>(please note that pupils may have secondary needs that are NOT represented in the data)</a:t>
            </a:r>
            <a:endParaRPr/>
          </a:p>
          <a:p>
            <a:pPr indent="0" lvl="0" marL="0" rtl="0" algn="l">
              <a:lnSpc>
                <a:spcPct val="90000"/>
              </a:lnSpc>
              <a:spcBef>
                <a:spcPts val="1000"/>
              </a:spcBef>
              <a:spcAft>
                <a:spcPts val="0"/>
              </a:spcAft>
              <a:buClr>
                <a:schemeClr val="dk1"/>
              </a:buClr>
              <a:buSzPts val="1600"/>
              <a:buNone/>
            </a:pPr>
            <a:r>
              <a:t/>
            </a:r>
            <a:endParaRPr sz="1600"/>
          </a:p>
          <a:p>
            <a:pPr indent="0" lvl="0" marL="0" rtl="0" algn="l">
              <a:lnSpc>
                <a:spcPct val="90000"/>
              </a:lnSpc>
              <a:spcBef>
                <a:spcPts val="1000"/>
              </a:spcBef>
              <a:spcAft>
                <a:spcPts val="0"/>
              </a:spcAft>
              <a:buClr>
                <a:schemeClr val="dk1"/>
              </a:buClr>
              <a:buSzPts val="1600"/>
              <a:buNone/>
            </a:pPr>
            <a:r>
              <a:t/>
            </a:r>
            <a:endParaRPr sz="1600"/>
          </a:p>
          <a:p>
            <a:pPr indent="0" lvl="0" marL="0" rtl="0" algn="l">
              <a:lnSpc>
                <a:spcPct val="90000"/>
              </a:lnSpc>
              <a:spcBef>
                <a:spcPts val="1000"/>
              </a:spcBef>
              <a:spcAft>
                <a:spcPts val="0"/>
              </a:spcAft>
              <a:buClr>
                <a:schemeClr val="dk1"/>
              </a:buClr>
              <a:buSzPts val="1600"/>
              <a:buNone/>
            </a:pPr>
            <a:r>
              <a:t/>
            </a:r>
            <a:endParaRPr sz="1600"/>
          </a:p>
        </p:txBody>
      </p:sp>
      <p:graphicFrame>
        <p:nvGraphicFramePr>
          <p:cNvPr id="111" name="Google Shape;111;p5"/>
          <p:cNvGraphicFramePr/>
          <p:nvPr/>
        </p:nvGraphicFramePr>
        <p:xfrm>
          <a:off x="1882370" y="4003337"/>
          <a:ext cx="3000000" cy="3000000"/>
        </p:xfrm>
        <a:graphic>
          <a:graphicData uri="http://schemas.openxmlformats.org/drawingml/2006/table">
            <a:tbl>
              <a:tblPr bandRow="1" firstRow="1">
                <a:noFill/>
                <a:tableStyleId>{2225FF4C-BC8B-4E4C-8765-F7C0D4B1C81C}</a:tableStyleId>
              </a:tblPr>
              <a:tblGrid>
                <a:gridCol w="3657325"/>
                <a:gridCol w="3657325"/>
              </a:tblGrid>
              <a:tr h="325625">
                <a:tc>
                  <a:txBody>
                    <a:bodyPr/>
                    <a:lstStyle/>
                    <a:p>
                      <a:pPr indent="0" lvl="0" marL="0" marR="0" rtl="0" algn="l">
                        <a:spcBef>
                          <a:spcPts val="0"/>
                        </a:spcBef>
                        <a:spcAft>
                          <a:spcPts val="0"/>
                        </a:spcAft>
                        <a:buNone/>
                      </a:pPr>
                      <a:r>
                        <a:rPr lang="en-GB" sz="1800"/>
                        <a:t>Area of Need</a:t>
                      </a:r>
                      <a:endParaRPr/>
                    </a:p>
                  </a:txBody>
                  <a:tcPr marT="45725" marB="45725" marR="91450" marL="91450">
                    <a:solidFill>
                      <a:srgbClr val="FF0000"/>
                    </a:solidFill>
                  </a:tcPr>
                </a:tc>
                <a:tc>
                  <a:txBody>
                    <a:bodyPr/>
                    <a:lstStyle/>
                    <a:p>
                      <a:pPr indent="0" lvl="0" marL="0" marR="0" rtl="0" algn="l">
                        <a:spcBef>
                          <a:spcPts val="0"/>
                        </a:spcBef>
                        <a:spcAft>
                          <a:spcPts val="0"/>
                        </a:spcAft>
                        <a:buNone/>
                      </a:pPr>
                      <a:r>
                        <a:rPr lang="en-GB" sz="1800"/>
                        <a:t>Percentage</a:t>
                      </a:r>
                      <a:endParaRPr/>
                    </a:p>
                  </a:txBody>
                  <a:tcPr marT="45725" marB="45725" marR="91450" marL="91450">
                    <a:solidFill>
                      <a:srgbClr val="FF0000"/>
                    </a:solidFill>
                  </a:tcPr>
                </a:tc>
              </a:tr>
              <a:tr h="515575">
                <a:tc>
                  <a:txBody>
                    <a:bodyPr/>
                    <a:lstStyle/>
                    <a:p>
                      <a:pPr indent="0" lvl="0" marL="0" marR="0" rtl="0" algn="l">
                        <a:spcBef>
                          <a:spcPts val="0"/>
                        </a:spcBef>
                        <a:spcAft>
                          <a:spcPts val="0"/>
                        </a:spcAft>
                        <a:buNone/>
                      </a:pPr>
                      <a:r>
                        <a:rPr lang="en-GB" sz="1600"/>
                        <a:t>Communication and Interaction</a:t>
                      </a:r>
                      <a:r>
                        <a:rPr lang="en-GB" sz="1600"/>
                        <a:t> (including speech and language)</a:t>
                      </a:r>
                      <a:endParaRPr sz="1600"/>
                    </a:p>
                  </a:txBody>
                  <a:tcPr marT="45725" marB="45725" marR="91450" marL="91450"/>
                </a:tc>
                <a:tc>
                  <a:txBody>
                    <a:bodyPr/>
                    <a:lstStyle/>
                    <a:p>
                      <a:pPr indent="0" lvl="0" marL="0" marR="0" rtl="0" algn="l">
                        <a:spcBef>
                          <a:spcPts val="0"/>
                        </a:spcBef>
                        <a:spcAft>
                          <a:spcPts val="0"/>
                        </a:spcAft>
                        <a:buNone/>
                      </a:pPr>
                      <a:r>
                        <a:rPr lang="en-GB" sz="1800"/>
                        <a:t>66%</a:t>
                      </a:r>
                      <a:endParaRPr/>
                    </a:p>
                  </a:txBody>
                  <a:tcPr marT="45725" marB="45725" marR="91450" marL="91450"/>
                </a:tc>
              </a:tr>
              <a:tr h="325625">
                <a:tc>
                  <a:txBody>
                    <a:bodyPr/>
                    <a:lstStyle/>
                    <a:p>
                      <a:pPr indent="0" lvl="0" marL="0" marR="0" rtl="0" algn="l">
                        <a:spcBef>
                          <a:spcPts val="0"/>
                        </a:spcBef>
                        <a:spcAft>
                          <a:spcPts val="0"/>
                        </a:spcAft>
                        <a:buNone/>
                      </a:pPr>
                      <a:r>
                        <a:rPr lang="en-GB" sz="1600"/>
                        <a:t>Cognition and learning</a:t>
                      </a:r>
                      <a:endParaRPr/>
                    </a:p>
                  </a:txBody>
                  <a:tcPr marT="45725" marB="45725" marR="91450" marL="91450"/>
                </a:tc>
                <a:tc>
                  <a:txBody>
                    <a:bodyPr/>
                    <a:lstStyle/>
                    <a:p>
                      <a:pPr indent="0" lvl="0" marL="0" marR="0" rtl="0" algn="l">
                        <a:spcBef>
                          <a:spcPts val="0"/>
                        </a:spcBef>
                        <a:spcAft>
                          <a:spcPts val="0"/>
                        </a:spcAft>
                        <a:buNone/>
                      </a:pPr>
                      <a:r>
                        <a:rPr lang="en-GB" sz="1800"/>
                        <a:t>26%</a:t>
                      </a:r>
                      <a:endParaRPr/>
                    </a:p>
                  </a:txBody>
                  <a:tcPr marT="45725" marB="45725" marR="91450" marL="91450"/>
                </a:tc>
              </a:tr>
              <a:tr h="325625">
                <a:tc>
                  <a:txBody>
                    <a:bodyPr/>
                    <a:lstStyle/>
                    <a:p>
                      <a:pPr indent="0" lvl="0" marL="0" marR="0" rtl="0" algn="l">
                        <a:spcBef>
                          <a:spcPts val="0"/>
                        </a:spcBef>
                        <a:spcAft>
                          <a:spcPts val="0"/>
                        </a:spcAft>
                        <a:buNone/>
                      </a:pPr>
                      <a:r>
                        <a:rPr lang="en-GB" sz="1600"/>
                        <a:t>Social, emotional and mental health</a:t>
                      </a:r>
                      <a:endParaRPr/>
                    </a:p>
                  </a:txBody>
                  <a:tcPr marT="45725" marB="45725" marR="91450" marL="91450"/>
                </a:tc>
                <a:tc>
                  <a:txBody>
                    <a:bodyPr/>
                    <a:lstStyle/>
                    <a:p>
                      <a:pPr indent="0" lvl="0" marL="0" marR="0" rtl="0" algn="l">
                        <a:spcBef>
                          <a:spcPts val="0"/>
                        </a:spcBef>
                        <a:spcAft>
                          <a:spcPts val="0"/>
                        </a:spcAft>
                        <a:buNone/>
                      </a:pPr>
                      <a:r>
                        <a:rPr lang="en-GB" sz="1800"/>
                        <a:t>4%</a:t>
                      </a:r>
                      <a:endParaRPr/>
                    </a:p>
                  </a:txBody>
                  <a:tcPr marT="45725" marB="45725" marR="91450" marL="91450"/>
                </a:tc>
              </a:tr>
              <a:tr h="325625">
                <a:tc>
                  <a:txBody>
                    <a:bodyPr/>
                    <a:lstStyle/>
                    <a:p>
                      <a:pPr indent="0" lvl="0" marL="0" marR="0" rtl="0" algn="l">
                        <a:spcBef>
                          <a:spcPts val="0"/>
                        </a:spcBef>
                        <a:spcAft>
                          <a:spcPts val="0"/>
                        </a:spcAft>
                        <a:buNone/>
                      </a:pPr>
                      <a:r>
                        <a:rPr lang="en-GB" sz="1600"/>
                        <a:t>Physical</a:t>
                      </a:r>
                      <a:r>
                        <a:rPr lang="en-GB" sz="1600"/>
                        <a:t> and sensory</a:t>
                      </a:r>
                      <a:endParaRPr sz="1600"/>
                    </a:p>
                  </a:txBody>
                  <a:tcPr marT="45725" marB="45725" marR="91450" marL="91450"/>
                </a:tc>
                <a:tc>
                  <a:txBody>
                    <a:bodyPr/>
                    <a:lstStyle/>
                    <a:p>
                      <a:pPr indent="0" lvl="0" marL="0" marR="0" rtl="0" algn="l">
                        <a:spcBef>
                          <a:spcPts val="0"/>
                        </a:spcBef>
                        <a:spcAft>
                          <a:spcPts val="0"/>
                        </a:spcAft>
                        <a:buNone/>
                      </a:pPr>
                      <a:r>
                        <a:rPr lang="en-GB" sz="1800"/>
                        <a:t>4 %</a:t>
                      </a:r>
                      <a:endParaRPr/>
                    </a:p>
                  </a:txBody>
                  <a:tcPr marT="45725" marB="45725" marR="91450" marL="91450"/>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6"/>
          <p:cNvSpPr txBox="1"/>
          <p:nvPr>
            <p:ph type="title"/>
          </p:nvPr>
        </p:nvSpPr>
        <p:spPr>
          <a:xfrm>
            <a:off x="1513863" y="1719743"/>
            <a:ext cx="9164273" cy="69239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What to do if you have concerns that your child has SEN</a:t>
            </a:r>
            <a:endParaRPr sz="3200">
              <a:solidFill>
                <a:srgbClr val="FF0000"/>
              </a:solidFill>
            </a:endParaRPr>
          </a:p>
        </p:txBody>
      </p:sp>
      <p:sp>
        <p:nvSpPr>
          <p:cNvPr id="117" name="Google Shape;117;p6"/>
          <p:cNvSpPr txBox="1"/>
          <p:nvPr>
            <p:ph idx="1" type="body"/>
          </p:nvPr>
        </p:nvSpPr>
        <p:spPr>
          <a:xfrm>
            <a:off x="1282817" y="2681302"/>
            <a:ext cx="9387979" cy="3518162"/>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b="1" lang="en-GB" sz="2200"/>
              <a:t>Our classroom teachers always welcome open and supportive conversations around a child’s progress in any area of the curriculum. They are the primary point of contact and can be reached via email through the school office:</a:t>
            </a:r>
            <a:endParaRPr/>
          </a:p>
          <a:p>
            <a:pPr indent="-228600" lvl="0" marL="228600" rtl="0" algn="l">
              <a:lnSpc>
                <a:spcPct val="90000"/>
              </a:lnSpc>
              <a:spcBef>
                <a:spcPts val="1000"/>
              </a:spcBef>
              <a:spcAft>
                <a:spcPts val="0"/>
              </a:spcAft>
              <a:buClr>
                <a:schemeClr val="dk1"/>
              </a:buClr>
              <a:buSzPts val="2200"/>
              <a:buChar char="•"/>
            </a:pPr>
            <a:r>
              <a:rPr b="1" lang="en-GB" sz="2200"/>
              <a:t>office@lodgelane.norfolk.sch.uk</a:t>
            </a:r>
            <a:endParaRPr/>
          </a:p>
          <a:p>
            <a:pPr indent="-228600" lvl="0" marL="228600" rtl="0" algn="l">
              <a:lnSpc>
                <a:spcPct val="90000"/>
              </a:lnSpc>
              <a:spcBef>
                <a:spcPts val="1000"/>
              </a:spcBef>
              <a:spcAft>
                <a:spcPts val="0"/>
              </a:spcAft>
              <a:buClr>
                <a:schemeClr val="dk1"/>
              </a:buClr>
              <a:buSzPts val="1760"/>
              <a:buChar char="•"/>
            </a:pPr>
            <a:r>
              <a:rPr b="1" lang="en-GB" sz="2200"/>
              <a:t>They are also available at the end of the school day for a short discussions or to arrange a more formal meeting.</a:t>
            </a:r>
            <a:endParaRPr sz="2200"/>
          </a:p>
          <a:p>
            <a:pPr indent="-228600" lvl="0" marL="228600" rtl="0" algn="l">
              <a:lnSpc>
                <a:spcPct val="90000"/>
              </a:lnSpc>
              <a:spcBef>
                <a:spcPts val="1000"/>
              </a:spcBef>
              <a:spcAft>
                <a:spcPts val="0"/>
              </a:spcAft>
              <a:buClr>
                <a:schemeClr val="dk1"/>
              </a:buClr>
              <a:buSzPts val="1760"/>
              <a:buChar char="•"/>
            </a:pPr>
            <a:r>
              <a:rPr b="1" lang="en-GB" sz="2200"/>
              <a:t>The SENCO Mrs Leggett also warmly welcomes communication with families and can also be contacted via email: senco@lodgelane.norfolk.sch.uk</a:t>
            </a:r>
            <a:endParaRPr sz="2200"/>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7"/>
          <p:cNvSpPr txBox="1"/>
          <p:nvPr>
            <p:ph type="title"/>
          </p:nvPr>
        </p:nvSpPr>
        <p:spPr>
          <a:xfrm>
            <a:off x="838200" y="1379279"/>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How do we identify children with SEND and ensure they make progress?</a:t>
            </a:r>
            <a:endParaRPr b="1" sz="3200">
              <a:latin typeface="Montserrat"/>
              <a:ea typeface="Montserrat"/>
              <a:cs typeface="Montserrat"/>
              <a:sym typeface="Montserrat"/>
            </a:endParaRPr>
          </a:p>
        </p:txBody>
      </p:sp>
      <p:pic>
        <p:nvPicPr>
          <p:cNvPr descr="The 7 Cs Learning Portfolio" id="123" name="Google Shape;123;p7">
            <a:hlinkClick r:id="rId3"/>
          </p:cNvPr>
          <p:cNvPicPr preferRelativeResize="0"/>
          <p:nvPr>
            <p:ph idx="1" type="body"/>
          </p:nvPr>
        </p:nvPicPr>
        <p:blipFill rotWithShape="1">
          <a:blip r:embed="rId4">
            <a:alphaModFix/>
          </a:blip>
          <a:srcRect b="0" l="0" r="0" t="0"/>
          <a:stretch/>
        </p:blipFill>
        <p:spPr>
          <a:xfrm>
            <a:off x="8832909" y="2449585"/>
            <a:ext cx="2520891" cy="3647098"/>
          </a:xfrm>
          <a:prstGeom prst="rect">
            <a:avLst/>
          </a:prstGeom>
          <a:noFill/>
          <a:ln>
            <a:noFill/>
          </a:ln>
        </p:spPr>
      </p:pic>
      <p:sp>
        <p:nvSpPr>
          <p:cNvPr id="124" name="Google Shape;124;p7"/>
          <p:cNvSpPr txBox="1"/>
          <p:nvPr/>
        </p:nvSpPr>
        <p:spPr>
          <a:xfrm>
            <a:off x="335560" y="2541864"/>
            <a:ext cx="7994709" cy="3293209"/>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1040"/>
              <a:buFont typeface="Arial"/>
              <a:buChar char="•"/>
            </a:pPr>
            <a:r>
              <a:rPr b="1" i="0" lang="en-GB" sz="1300" u="none" cap="none" strike="noStrike">
                <a:solidFill>
                  <a:schemeClr val="dk1"/>
                </a:solidFill>
                <a:latin typeface="Calibri"/>
                <a:ea typeface="Calibri"/>
                <a:cs typeface="Calibri"/>
                <a:sym typeface="Calibri"/>
              </a:rPr>
              <a:t>We use the Graduated Approach of Assess, Plan, Do, Review to identify potential SEN and then track our pupil’s individual learning needs.</a:t>
            </a:r>
            <a:endParaRPr/>
          </a:p>
          <a:p>
            <a:pPr indent="-219711" lvl="0" marL="285750" marR="0" rtl="0" algn="l">
              <a:spcBef>
                <a:spcPts val="0"/>
              </a:spcBef>
              <a:spcAft>
                <a:spcPts val="0"/>
              </a:spcAft>
              <a:buClr>
                <a:schemeClr val="dk1"/>
              </a:buClr>
              <a:buSzPts val="1040"/>
              <a:buFont typeface="Arial"/>
              <a:buNone/>
            </a:pPr>
            <a:r>
              <a:t/>
            </a:r>
            <a:endParaRPr b="1" i="0" sz="1300" u="none" cap="none" strike="noStrike">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040"/>
              <a:buFont typeface="Arial"/>
              <a:buChar char="•"/>
            </a:pPr>
            <a:r>
              <a:rPr b="1" i="0" lang="en-GB" sz="1300" u="none" cap="none" strike="noStrike">
                <a:solidFill>
                  <a:schemeClr val="dk1"/>
                </a:solidFill>
                <a:latin typeface="Calibri"/>
                <a:ea typeface="Calibri"/>
                <a:cs typeface="Calibri"/>
                <a:sym typeface="Calibri"/>
              </a:rPr>
              <a:t>We use various methods of assessment: - Teacher knowledge● 7Cs ● ongoing daily formative assessment ● Summative assessment ● Information from families ● Pupil’s own views ● Reports from external professionals ● SENCO monitoring of reasonable adjustments and specific SEN assessments ●INDES</a:t>
            </a:r>
            <a:endParaRPr/>
          </a:p>
          <a:p>
            <a:pPr indent="-219711" lvl="0" marL="285750" marR="0" rtl="0" algn="l">
              <a:spcBef>
                <a:spcPts val="0"/>
              </a:spcBef>
              <a:spcAft>
                <a:spcPts val="0"/>
              </a:spcAft>
              <a:buClr>
                <a:schemeClr val="dk1"/>
              </a:buClr>
              <a:buSzPts val="1040"/>
              <a:buFont typeface="Arial"/>
              <a:buNone/>
            </a:pPr>
            <a:r>
              <a:t/>
            </a:r>
            <a:endParaRPr b="1" i="0" sz="1300" u="none" cap="none" strike="noStrike">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040"/>
              <a:buFont typeface="Arial"/>
              <a:buChar char="•"/>
            </a:pPr>
            <a:r>
              <a:rPr b="1" i="0" lang="en-GB" sz="1300" u="none" cap="none" strike="noStrike">
                <a:solidFill>
                  <a:schemeClr val="dk1"/>
                </a:solidFill>
                <a:latin typeface="Calibri"/>
                <a:ea typeface="Calibri"/>
                <a:cs typeface="Calibri"/>
                <a:sym typeface="Calibri"/>
              </a:rPr>
              <a:t>ALL children’s progress in the core subjects is recorded on SIMS which enables us to monitor progress and make comparisons with other schools’ whole school and SEND data.</a:t>
            </a:r>
            <a:endParaRPr/>
          </a:p>
          <a:p>
            <a:pPr indent="-219710" lvl="0" marL="285750" marR="0" rtl="0" algn="l">
              <a:spcBef>
                <a:spcPts val="0"/>
              </a:spcBef>
              <a:spcAft>
                <a:spcPts val="0"/>
              </a:spcAft>
              <a:buClr>
                <a:schemeClr val="dk1"/>
              </a:buClr>
              <a:buSzPts val="1040"/>
              <a:buFont typeface="Arial"/>
              <a:buNone/>
            </a:pPr>
            <a:r>
              <a:t/>
            </a:r>
            <a:endParaRPr b="1" i="0" sz="1300" u="none" cap="none" strike="noStrike">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040"/>
              <a:buFont typeface="Arial"/>
              <a:buChar char="•"/>
            </a:pPr>
            <a:r>
              <a:rPr b="1" i="0" lang="en-GB" sz="1300" u="none" cap="none" strike="noStrike">
                <a:solidFill>
                  <a:schemeClr val="dk1"/>
                </a:solidFill>
                <a:latin typeface="Calibri"/>
                <a:ea typeface="Calibri"/>
                <a:cs typeface="Calibri"/>
                <a:sym typeface="Calibri"/>
              </a:rPr>
              <a:t>Once a child is identified as having SEND we assess every term using the 7Cs approach to help identify pupil strengths and barriers to learning.  </a:t>
            </a:r>
            <a:r>
              <a:rPr b="1" i="1" lang="en-GB" sz="1300" u="none" cap="none" strike="noStrike">
                <a:solidFill>
                  <a:schemeClr val="dk1"/>
                </a:solidFill>
                <a:latin typeface="Calibri"/>
                <a:ea typeface="Calibri"/>
                <a:cs typeface="Calibri"/>
                <a:sym typeface="Calibri"/>
              </a:rPr>
              <a:t>(If you click on the book to the right you will find more information)</a:t>
            </a:r>
            <a:endParaRPr/>
          </a:p>
          <a:p>
            <a:pPr indent="-219711" lvl="0" marL="285750" marR="0" rtl="0" algn="l">
              <a:spcBef>
                <a:spcPts val="0"/>
              </a:spcBef>
              <a:spcAft>
                <a:spcPts val="0"/>
              </a:spcAft>
              <a:buClr>
                <a:schemeClr val="dk1"/>
              </a:buClr>
              <a:buSzPts val="1040"/>
              <a:buFont typeface="Arial"/>
              <a:buNone/>
            </a:pPr>
            <a:r>
              <a:t/>
            </a:r>
            <a:endParaRPr b="1" i="0" sz="1300" u="none" cap="none" strike="noStrike">
              <a:solidFill>
                <a:schemeClr val="dk1"/>
              </a:solidFill>
              <a:latin typeface="Calibri"/>
              <a:ea typeface="Calibri"/>
              <a:cs typeface="Calibri"/>
              <a:sym typeface="Calibri"/>
            </a:endParaRPr>
          </a:p>
          <a:p>
            <a:pPr indent="-285750" lvl="0" marL="285750" marR="0" rtl="0" algn="l">
              <a:spcBef>
                <a:spcPts val="0"/>
              </a:spcBef>
              <a:spcAft>
                <a:spcPts val="0"/>
              </a:spcAft>
              <a:buClr>
                <a:schemeClr val="dk1"/>
              </a:buClr>
              <a:buSzPts val="1040"/>
              <a:buFont typeface="Arial"/>
              <a:buChar char="•"/>
            </a:pPr>
            <a:r>
              <a:rPr b="1" i="0" lang="en-GB" sz="1300" u="none" cap="none" strike="noStrike">
                <a:solidFill>
                  <a:schemeClr val="dk1"/>
                </a:solidFill>
                <a:latin typeface="Calibri"/>
                <a:ea typeface="Calibri"/>
                <a:cs typeface="Calibri"/>
                <a:sym typeface="Calibri"/>
              </a:rPr>
              <a:t>The 7Cs provides a language of assessment that we can all use. We talk about each skill with the children and together agree strengths and areas for development. This helps us plan next steps and interventions. We are able to monitor the impact of SEN provision as the 7Cs helps us capture small steps of progress.</a:t>
            </a:r>
            <a:endParaRPr b="1" i="0" sz="1300" u="none" cap="none" strike="noStrike">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8"/>
          <p:cNvSpPr txBox="1"/>
          <p:nvPr>
            <p:ph type="title"/>
          </p:nvPr>
        </p:nvSpPr>
        <p:spPr>
          <a:xfrm>
            <a:off x="673217" y="1480631"/>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How do we identify children with SEND and ensure they make progress?</a:t>
            </a:r>
            <a:endParaRPr/>
          </a:p>
        </p:txBody>
      </p:sp>
      <p:sp>
        <p:nvSpPr>
          <p:cNvPr id="130" name="Google Shape;130;p8"/>
          <p:cNvSpPr txBox="1"/>
          <p:nvPr>
            <p:ph idx="1" type="body"/>
          </p:nvPr>
        </p:nvSpPr>
        <p:spPr>
          <a:xfrm>
            <a:off x="276838" y="2506662"/>
            <a:ext cx="11308358"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b="1" lang="en-GB" sz="2200"/>
              <a:t>There is not one exact process to identify a learning need as each individual learner is unique. However, we do follow a process that begins with observations and discussions by the class teacher, the parents and then the SENDCO.  Some of the other methods we use are:  in-school diagnostic assessments for reading, maths, phonics, vocabulary, working memory, logic, and self-esteem. </a:t>
            </a:r>
            <a:endParaRPr/>
          </a:p>
          <a:p>
            <a:pPr indent="-228600" lvl="0" marL="228600" rtl="0" algn="l">
              <a:lnSpc>
                <a:spcPct val="90000"/>
              </a:lnSpc>
              <a:spcBef>
                <a:spcPts val="1000"/>
              </a:spcBef>
              <a:spcAft>
                <a:spcPts val="0"/>
              </a:spcAft>
              <a:buClr>
                <a:schemeClr val="dk1"/>
              </a:buClr>
              <a:buSzPts val="2200"/>
              <a:buChar char="•"/>
            </a:pPr>
            <a:r>
              <a:rPr b="1" lang="en-GB" sz="2200"/>
              <a:t>Professionals we have access to include, but are not exclusive to: private speech and language therapist, specialist learning support teachers, educational psychologist, family support worker, ASD and SEMH specialists and the School and Community Team </a:t>
            </a:r>
            <a:endParaRPr/>
          </a:p>
          <a:p>
            <a:pPr indent="-228600" lvl="0" marL="228600" rtl="0" algn="l">
              <a:lnSpc>
                <a:spcPct val="90000"/>
              </a:lnSpc>
              <a:spcBef>
                <a:spcPts val="1000"/>
              </a:spcBef>
              <a:spcAft>
                <a:spcPts val="0"/>
              </a:spcAft>
              <a:buClr>
                <a:schemeClr val="dk1"/>
              </a:buClr>
              <a:buSzPts val="2200"/>
              <a:buChar char="•"/>
            </a:pPr>
            <a:r>
              <a:rPr b="1" lang="en-GB" sz="2200"/>
              <a:t>At Lodge Lane we are committed to ensuring that all learners have access to learning opportunities, and for those who are at risk of not learning, we will intervene.  Only those with a learning difficulty that requires special educational provision will be identified as having SEND.</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sp>
        <p:nvSpPr>
          <p:cNvPr id="135" name="Google Shape;135;p9"/>
          <p:cNvSpPr txBox="1"/>
          <p:nvPr>
            <p:ph type="title"/>
          </p:nvPr>
        </p:nvSpPr>
        <p:spPr>
          <a:xfrm>
            <a:off x="838200" y="1372898"/>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How do we identify children with SEND and ensure they make progress?</a:t>
            </a:r>
            <a:endParaRPr b="1" sz="3200">
              <a:latin typeface="Montserrat"/>
              <a:ea typeface="Montserrat"/>
              <a:cs typeface="Montserrat"/>
              <a:sym typeface="Montserrat"/>
            </a:endParaRPr>
          </a:p>
        </p:txBody>
      </p:sp>
      <p:sp>
        <p:nvSpPr>
          <p:cNvPr id="136" name="Google Shape;136;p9"/>
          <p:cNvSpPr txBox="1"/>
          <p:nvPr>
            <p:ph idx="1" type="body"/>
          </p:nvPr>
        </p:nvSpPr>
        <p:spPr>
          <a:xfrm>
            <a:off x="335560" y="2506662"/>
            <a:ext cx="11669086"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1600"/>
              <a:buChar char="•"/>
            </a:pPr>
            <a:r>
              <a:rPr b="1" lang="en-GB" sz="2200">
                <a:solidFill>
                  <a:schemeClr val="dk1"/>
                </a:solidFill>
              </a:rPr>
              <a:t>If a child is identified as having SEND we will with their family identify areas of strength and areas for development using the 7Cs language.</a:t>
            </a:r>
            <a:endParaRPr b="1" sz="2200"/>
          </a:p>
          <a:p>
            <a:pPr indent="0" lvl="0" marL="0" rtl="0" algn="l">
              <a:lnSpc>
                <a:spcPct val="90000"/>
              </a:lnSpc>
              <a:spcBef>
                <a:spcPts val="0"/>
              </a:spcBef>
              <a:spcAft>
                <a:spcPts val="0"/>
              </a:spcAft>
              <a:buClr>
                <a:schemeClr val="dk1"/>
              </a:buClr>
              <a:buSzPts val="1600"/>
              <a:buNone/>
            </a:pPr>
            <a:r>
              <a:t/>
            </a:r>
            <a:endParaRPr b="1" sz="2200">
              <a:solidFill>
                <a:schemeClr val="dk1"/>
              </a:solidFill>
            </a:endParaRPr>
          </a:p>
          <a:p>
            <a:pPr indent="-228600" lvl="0" marL="228600" rtl="0" algn="l">
              <a:lnSpc>
                <a:spcPct val="90000"/>
              </a:lnSpc>
              <a:spcBef>
                <a:spcPts val="0"/>
              </a:spcBef>
              <a:spcAft>
                <a:spcPts val="0"/>
              </a:spcAft>
              <a:buClr>
                <a:schemeClr val="dk1"/>
              </a:buClr>
              <a:buSzPts val="1600"/>
              <a:buChar char="•"/>
            </a:pPr>
            <a:r>
              <a:rPr b="1" lang="en-GB" sz="2200">
                <a:solidFill>
                  <a:schemeClr val="dk1"/>
                </a:solidFill>
              </a:rPr>
              <a:t>Teachers use this information to decide upon teaching adjustments and necessary   interventions.</a:t>
            </a:r>
            <a:endParaRPr/>
          </a:p>
          <a:p>
            <a:pPr indent="-127000" lvl="0" marL="228600" rtl="0" algn="l">
              <a:lnSpc>
                <a:spcPct val="90000"/>
              </a:lnSpc>
              <a:spcBef>
                <a:spcPts val="0"/>
              </a:spcBef>
              <a:spcAft>
                <a:spcPts val="0"/>
              </a:spcAft>
              <a:buClr>
                <a:schemeClr val="dk1"/>
              </a:buClr>
              <a:buSzPts val="1600"/>
              <a:buNone/>
            </a:pPr>
            <a:r>
              <a:t/>
            </a:r>
            <a:endParaRPr b="1" sz="2200">
              <a:solidFill>
                <a:schemeClr val="dk1"/>
              </a:solidFill>
            </a:endParaRPr>
          </a:p>
          <a:p>
            <a:pPr indent="-228600" lvl="0" marL="228600" rtl="0" algn="l">
              <a:lnSpc>
                <a:spcPct val="90000"/>
              </a:lnSpc>
              <a:spcBef>
                <a:spcPts val="0"/>
              </a:spcBef>
              <a:spcAft>
                <a:spcPts val="0"/>
              </a:spcAft>
              <a:buClr>
                <a:schemeClr val="dk1"/>
              </a:buClr>
              <a:buSzPts val="1600"/>
              <a:buChar char="•"/>
            </a:pPr>
            <a:r>
              <a:rPr b="1" lang="en-GB" sz="2200">
                <a:solidFill>
                  <a:schemeClr val="dk1"/>
                </a:solidFill>
              </a:rPr>
              <a:t>Many adjustments can be made through quality first teaching in the classroom using our universal offer ensuring inclusivity for all. There may need to be some more targeted support in the classroom and then, at times, more specialist or personalised interventions. </a:t>
            </a:r>
            <a:endParaRPr b="1" sz="2200"/>
          </a:p>
          <a:p>
            <a:pPr indent="0" lvl="0" marL="0" rtl="0" algn="l">
              <a:lnSpc>
                <a:spcPct val="90000"/>
              </a:lnSpc>
              <a:spcBef>
                <a:spcPts val="0"/>
              </a:spcBef>
              <a:spcAft>
                <a:spcPts val="0"/>
              </a:spcAft>
              <a:buClr>
                <a:schemeClr val="dk1"/>
              </a:buClr>
              <a:buSzPts val="1600"/>
              <a:buNone/>
            </a:pPr>
            <a:r>
              <a:t/>
            </a:r>
            <a:endParaRPr b="1" sz="2200">
              <a:solidFill>
                <a:schemeClr val="dk1"/>
              </a:solidFill>
            </a:endParaRPr>
          </a:p>
          <a:p>
            <a:pPr indent="-228600" lvl="0" marL="228600" rtl="0" algn="l">
              <a:lnSpc>
                <a:spcPct val="90000"/>
              </a:lnSpc>
              <a:spcBef>
                <a:spcPts val="0"/>
              </a:spcBef>
              <a:spcAft>
                <a:spcPts val="0"/>
              </a:spcAft>
              <a:buClr>
                <a:schemeClr val="dk1"/>
              </a:buClr>
              <a:buSzPts val="1600"/>
              <a:buChar char="•"/>
            </a:pPr>
            <a:r>
              <a:rPr b="1" lang="en-GB" sz="2200">
                <a:solidFill>
                  <a:schemeClr val="dk1"/>
                </a:solidFill>
              </a:rPr>
              <a:t>All information is shared termly with families either via email/phone or in person dependant on individual preference.</a:t>
            </a:r>
            <a:endParaRPr b="1" sz="2200"/>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0"/>
          <p:cNvSpPr txBox="1"/>
          <p:nvPr>
            <p:ph type="ctrTitle"/>
          </p:nvPr>
        </p:nvSpPr>
        <p:spPr>
          <a:xfrm>
            <a:off x="1322665" y="1350628"/>
            <a:ext cx="9144000" cy="758374"/>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Education, Health Care Plan</a:t>
            </a:r>
            <a:endParaRPr sz="3200">
              <a:solidFill>
                <a:srgbClr val="FF0000"/>
              </a:solidFill>
            </a:endParaRPr>
          </a:p>
        </p:txBody>
      </p:sp>
      <p:sp>
        <p:nvSpPr>
          <p:cNvPr id="142" name="Google Shape;142;p10"/>
          <p:cNvSpPr txBox="1"/>
          <p:nvPr>
            <p:ph idx="1" type="subTitle"/>
          </p:nvPr>
        </p:nvSpPr>
        <p:spPr>
          <a:xfrm>
            <a:off x="671119" y="2248781"/>
            <a:ext cx="10637241" cy="3581567"/>
          </a:xfrm>
          <a:prstGeom prst="rect">
            <a:avLst/>
          </a:prstGeom>
          <a:noFill/>
          <a:ln>
            <a:noFill/>
          </a:ln>
        </p:spPr>
        <p:txBody>
          <a:bodyPr anchorCtr="0" anchor="t" bIns="45700" lIns="91425" spcFirstLastPara="1" rIns="91425" wrap="square" tIns="45700">
            <a:normAutofit fontScale="62500" lnSpcReduction="20000"/>
          </a:bodyPr>
          <a:lstStyle/>
          <a:p>
            <a:pPr indent="0" lvl="0" marL="0" rtl="0" algn="l">
              <a:lnSpc>
                <a:spcPct val="90000"/>
              </a:lnSpc>
              <a:spcBef>
                <a:spcPts val="0"/>
              </a:spcBef>
              <a:spcAft>
                <a:spcPts val="0"/>
              </a:spcAft>
              <a:buClr>
                <a:schemeClr val="dk1"/>
              </a:buClr>
              <a:buSzPct val="79999"/>
              <a:buNone/>
            </a:pPr>
            <a:r>
              <a:rPr b="1" lang="en-GB" sz="2800"/>
              <a:t>In some cases a child’s needs cannot be met through reasonable adjustments and the core universal provision given to all. In these circumstances we would work with families to decide upon the best course of action and may request an Education, Health Care needs assessment. We support families throughout the entire process. </a:t>
            </a:r>
            <a:endParaRPr/>
          </a:p>
          <a:p>
            <a:pPr indent="0" lvl="0" marL="0" rtl="0" algn="l">
              <a:lnSpc>
                <a:spcPct val="90000"/>
              </a:lnSpc>
              <a:spcBef>
                <a:spcPts val="1000"/>
              </a:spcBef>
              <a:spcAft>
                <a:spcPts val="0"/>
              </a:spcAft>
              <a:buClr>
                <a:schemeClr val="dk1"/>
              </a:buClr>
              <a:buSzPct val="79999"/>
              <a:buNone/>
            </a:pPr>
            <a:r>
              <a:rPr b="1" lang="en-GB" sz="2800"/>
              <a:t>If a child already has an EHCP when they come to us, we ensure all staff working with the child are aware of needs and all requirements laid out in the plan. An annual review will be held at the school with the child and family at the forefront to review progress and required provision.</a:t>
            </a:r>
            <a:endParaRPr/>
          </a:p>
          <a:p>
            <a:pPr indent="0" lvl="0" marL="0" rtl="0" algn="l">
              <a:lnSpc>
                <a:spcPct val="90000"/>
              </a:lnSpc>
              <a:spcBef>
                <a:spcPts val="1000"/>
              </a:spcBef>
              <a:spcAft>
                <a:spcPts val="0"/>
              </a:spcAft>
              <a:buClr>
                <a:schemeClr val="dk1"/>
              </a:buClr>
              <a:buSzPct val="79999"/>
              <a:buNone/>
            </a:pPr>
            <a:r>
              <a:t/>
            </a:r>
            <a:endParaRPr b="1" sz="2800"/>
          </a:p>
          <a:p>
            <a:pPr indent="0" lvl="0" marL="0" rtl="0" algn="l">
              <a:lnSpc>
                <a:spcPct val="90000"/>
              </a:lnSpc>
              <a:spcBef>
                <a:spcPts val="1000"/>
              </a:spcBef>
              <a:spcAft>
                <a:spcPts val="0"/>
              </a:spcAft>
              <a:buClr>
                <a:schemeClr val="dk1"/>
              </a:buClr>
              <a:buSzPct val="79999"/>
              <a:buNone/>
            </a:pPr>
            <a:r>
              <a:rPr b="1" lang="en-GB" sz="2800"/>
              <a:t>Click here for information on the EHCP process in Norfolk:  </a:t>
            </a:r>
            <a:r>
              <a:rPr b="1" lang="en-GB" sz="2800" u="sng">
                <a:solidFill>
                  <a:schemeClr val="hlink"/>
                </a:solidFill>
                <a:hlinkClick r:id="rId3"/>
              </a:rPr>
              <a:t>EHCP Norfolk</a:t>
            </a:r>
            <a:endParaRPr sz="2800"/>
          </a:p>
          <a:p>
            <a:pPr indent="0" lvl="0" marL="0" rtl="0" algn="l">
              <a:lnSpc>
                <a:spcPct val="90000"/>
              </a:lnSpc>
              <a:spcBef>
                <a:spcPts val="1000"/>
              </a:spcBef>
              <a:spcAft>
                <a:spcPts val="0"/>
              </a:spcAft>
              <a:buClr>
                <a:schemeClr val="dk1"/>
              </a:buClr>
              <a:buSzPct val="79999"/>
              <a:buNone/>
            </a:pPr>
            <a:r>
              <a:t/>
            </a:r>
            <a:endParaRPr b="1" sz="2800"/>
          </a:p>
          <a:p>
            <a:pPr indent="0" lvl="0" marL="0" rtl="0" algn="l">
              <a:lnSpc>
                <a:spcPct val="90000"/>
              </a:lnSpc>
              <a:spcBef>
                <a:spcPts val="1000"/>
              </a:spcBef>
              <a:spcAft>
                <a:spcPts val="0"/>
              </a:spcAft>
              <a:buClr>
                <a:schemeClr val="dk1"/>
              </a:buClr>
              <a:buSzPct val="79999"/>
              <a:buNone/>
            </a:pPr>
            <a:r>
              <a:rPr b="1" lang="en-GB" sz="2800"/>
              <a:t>Click here for information on support and advice available in Norfolk:  </a:t>
            </a:r>
            <a:r>
              <a:rPr b="1" lang="en-GB" sz="2800" u="sng">
                <a:solidFill>
                  <a:schemeClr val="hlink"/>
                </a:solidFill>
                <a:hlinkClick r:id="rId4"/>
              </a:rPr>
              <a:t>Norfolk SENDIASS</a:t>
            </a:r>
            <a:endParaRPr b="1" sz="2800"/>
          </a:p>
          <a:p>
            <a:pPr indent="0" lvl="0" marL="0" rtl="0" algn="l">
              <a:lnSpc>
                <a:spcPct val="90000"/>
              </a:lnSpc>
              <a:spcBef>
                <a:spcPts val="1000"/>
              </a:spcBef>
              <a:spcAft>
                <a:spcPts val="0"/>
              </a:spcAft>
              <a:buClr>
                <a:schemeClr val="dk1"/>
              </a:buClr>
              <a:buSzPct val="79999"/>
              <a:buNone/>
            </a:pPr>
            <a:r>
              <a:t/>
            </a:r>
            <a:endParaRPr b="1" sz="2800"/>
          </a:p>
          <a:p>
            <a:pPr indent="0" lvl="0" marL="0" rtl="0" algn="l">
              <a:lnSpc>
                <a:spcPct val="90000"/>
              </a:lnSpc>
              <a:spcBef>
                <a:spcPts val="1000"/>
              </a:spcBef>
              <a:spcAft>
                <a:spcPts val="0"/>
              </a:spcAft>
              <a:buClr>
                <a:srgbClr val="7030A0"/>
              </a:buClr>
              <a:buSzPct val="79999"/>
              <a:buNone/>
            </a:pPr>
            <a:r>
              <a:rPr b="1" lang="en-GB" sz="2800">
                <a:solidFill>
                  <a:srgbClr val="7030A0"/>
                </a:solidFill>
              </a:rPr>
              <a:t>Norfolk EHCP Family advice line: 01603 679 183</a:t>
            </a:r>
            <a:endParaRPr sz="2800"/>
          </a:p>
          <a:p>
            <a:pPr indent="0" lvl="0" marL="0" rtl="0" algn="ctr">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11"/>
          <p:cNvSpPr txBox="1"/>
          <p:nvPr>
            <p:ph type="title"/>
          </p:nvPr>
        </p:nvSpPr>
        <p:spPr>
          <a:xfrm>
            <a:off x="930478" y="1413749"/>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How do we ensure our teaching and curriculum is inclusive and accessible to all?</a:t>
            </a:r>
            <a:endParaRPr sz="3200">
              <a:solidFill>
                <a:srgbClr val="FF0000"/>
              </a:solidFill>
            </a:endParaRPr>
          </a:p>
        </p:txBody>
      </p:sp>
      <p:sp>
        <p:nvSpPr>
          <p:cNvPr id="148" name="Google Shape;148;p11"/>
          <p:cNvSpPr txBox="1"/>
          <p:nvPr>
            <p:ph idx="1" type="body"/>
          </p:nvPr>
        </p:nvSpPr>
        <p:spPr>
          <a:xfrm>
            <a:off x="838200" y="2739312"/>
            <a:ext cx="10515600" cy="3618321"/>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l">
              <a:lnSpc>
                <a:spcPct val="90000"/>
              </a:lnSpc>
              <a:spcBef>
                <a:spcPts val="0"/>
              </a:spcBef>
              <a:spcAft>
                <a:spcPts val="0"/>
              </a:spcAft>
              <a:buClr>
                <a:schemeClr val="dk1"/>
              </a:buClr>
              <a:buSzPct val="100000"/>
              <a:buChar char="•"/>
            </a:pPr>
            <a:r>
              <a:rPr b="1" lang="en-GB" sz="2800"/>
              <a:t>Adaptive teaching – high quality teaching ensuring SEND support is delivered in all classrooms.</a:t>
            </a:r>
            <a:endParaRPr/>
          </a:p>
          <a:p>
            <a:pPr indent="-228600" lvl="0" marL="228600" rtl="0" algn="l">
              <a:lnSpc>
                <a:spcPct val="90000"/>
              </a:lnSpc>
              <a:spcBef>
                <a:spcPts val="1000"/>
              </a:spcBef>
              <a:spcAft>
                <a:spcPts val="0"/>
              </a:spcAft>
              <a:buClr>
                <a:schemeClr val="dk1"/>
              </a:buClr>
              <a:buSzPct val="100000"/>
              <a:buChar char="•"/>
            </a:pPr>
            <a:r>
              <a:rPr b="1" lang="en-GB" sz="2800"/>
              <a:t>Extra support for children that need something additional or extra. </a:t>
            </a:r>
            <a:endParaRPr/>
          </a:p>
          <a:p>
            <a:pPr indent="-228600" lvl="0" marL="228600" rtl="0" algn="l">
              <a:lnSpc>
                <a:spcPct val="90000"/>
              </a:lnSpc>
              <a:spcBef>
                <a:spcPts val="1000"/>
              </a:spcBef>
              <a:spcAft>
                <a:spcPts val="0"/>
              </a:spcAft>
              <a:buClr>
                <a:schemeClr val="dk1"/>
              </a:buClr>
              <a:buSzPct val="100000"/>
              <a:buChar char="•"/>
            </a:pPr>
            <a:r>
              <a:rPr b="1" lang="en-GB" sz="2800"/>
              <a:t>SEN support plans in place for all children on our SEND register – they are reviewed termly in conjunction with class teachers and parents.</a:t>
            </a:r>
            <a:endParaRPr/>
          </a:p>
          <a:p>
            <a:pPr indent="-228600" lvl="0" marL="228600" rtl="0" algn="l">
              <a:lnSpc>
                <a:spcPct val="90000"/>
              </a:lnSpc>
              <a:spcBef>
                <a:spcPts val="1000"/>
              </a:spcBef>
              <a:spcAft>
                <a:spcPts val="0"/>
              </a:spcAft>
              <a:buClr>
                <a:schemeClr val="dk1"/>
              </a:buClr>
              <a:buSzPct val="100000"/>
              <a:buChar char="•"/>
            </a:pPr>
            <a:r>
              <a:rPr b="1" lang="en-GB" sz="2800"/>
              <a:t>EHCPs are in place where necessary to outline the support a child requires.</a:t>
            </a:r>
            <a:endParaRPr/>
          </a:p>
          <a:p>
            <a:pPr indent="-228600" lvl="0" marL="228600" rtl="0" algn="l">
              <a:lnSpc>
                <a:spcPct val="90000"/>
              </a:lnSpc>
              <a:spcBef>
                <a:spcPts val="1000"/>
              </a:spcBef>
              <a:spcAft>
                <a:spcPts val="0"/>
              </a:spcAft>
              <a:buClr>
                <a:schemeClr val="dk1"/>
              </a:buClr>
              <a:buSzPct val="100000"/>
              <a:buChar char="•"/>
            </a:pPr>
            <a:r>
              <a:rPr b="1" lang="en-GB" sz="2800"/>
              <a:t>External services – e.g. Speech and language, Educational Psychologists, Social and Emotional support teachers.</a:t>
            </a:r>
            <a:endParaRPr/>
          </a:p>
          <a:p>
            <a:pPr indent="-228600" lvl="0" marL="228600" rtl="0" algn="l">
              <a:lnSpc>
                <a:spcPct val="90000"/>
              </a:lnSpc>
              <a:spcBef>
                <a:spcPts val="1000"/>
              </a:spcBef>
              <a:spcAft>
                <a:spcPts val="0"/>
              </a:spcAft>
              <a:buClr>
                <a:schemeClr val="dk1"/>
              </a:buClr>
              <a:buSzPct val="100000"/>
              <a:buChar char="•"/>
            </a:pPr>
            <a:r>
              <a:rPr b="1" lang="en-GB" sz="2800"/>
              <a:t>Educational and Pastoral Assistants employed to support children throughout school and where the need is highest.</a:t>
            </a:r>
            <a:endParaRPr/>
          </a:p>
          <a:p>
            <a:pPr indent="-77470"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2"/>
          <p:cNvSpPr txBox="1"/>
          <p:nvPr>
            <p:ph type="ctrTitle"/>
          </p:nvPr>
        </p:nvSpPr>
        <p:spPr>
          <a:xfrm>
            <a:off x="1465277" y="1013305"/>
            <a:ext cx="9144000" cy="1142665"/>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Our expertise and training</a:t>
            </a:r>
            <a:endParaRPr sz="3200">
              <a:solidFill>
                <a:srgbClr val="FF0000"/>
              </a:solidFill>
            </a:endParaRPr>
          </a:p>
        </p:txBody>
      </p:sp>
      <p:sp>
        <p:nvSpPr>
          <p:cNvPr id="154" name="Google Shape;154;p12"/>
          <p:cNvSpPr txBox="1"/>
          <p:nvPr>
            <p:ph idx="1" type="subTitle"/>
          </p:nvPr>
        </p:nvSpPr>
        <p:spPr>
          <a:xfrm>
            <a:off x="609600" y="2223082"/>
            <a:ext cx="10972799" cy="3942825"/>
          </a:xfrm>
          <a:prstGeom prst="rect">
            <a:avLst/>
          </a:prstGeom>
          <a:noFill/>
          <a:ln>
            <a:noFill/>
          </a:ln>
        </p:spPr>
        <p:txBody>
          <a:bodyPr anchorCtr="0" anchor="t" bIns="45700" lIns="91425" spcFirstLastPara="1" rIns="91425" wrap="square" tIns="45700">
            <a:normAutofit fontScale="92500" lnSpcReduction="10000"/>
          </a:bodyPr>
          <a:lstStyle/>
          <a:p>
            <a:pPr indent="-342900" lvl="0" marL="342900" rtl="0" algn="l">
              <a:lnSpc>
                <a:spcPct val="90000"/>
              </a:lnSpc>
              <a:spcBef>
                <a:spcPts val="0"/>
              </a:spcBef>
              <a:spcAft>
                <a:spcPts val="0"/>
              </a:spcAft>
              <a:buClr>
                <a:schemeClr val="dk1"/>
              </a:buClr>
              <a:buSzPct val="100000"/>
              <a:buFont typeface="Arial"/>
              <a:buChar char="•"/>
            </a:pPr>
            <a:r>
              <a:rPr b="1" lang="en-GB" sz="2200"/>
              <a:t>Our school SENCO has completing the National Professional Qualification for Senco (NPQSENCO)</a:t>
            </a:r>
            <a:endParaRPr/>
          </a:p>
          <a:p>
            <a:pPr indent="-342900" lvl="0" marL="342900" rtl="0" algn="l">
              <a:lnSpc>
                <a:spcPct val="90000"/>
              </a:lnSpc>
              <a:spcBef>
                <a:spcPts val="1000"/>
              </a:spcBef>
              <a:spcAft>
                <a:spcPts val="0"/>
              </a:spcAft>
              <a:buClr>
                <a:schemeClr val="dk1"/>
              </a:buClr>
              <a:buSzPct val="100000"/>
              <a:buFont typeface="Arial"/>
              <a:buChar char="•"/>
            </a:pPr>
            <a:r>
              <a:rPr b="1" lang="en-GB" sz="2200"/>
              <a:t>They also attend half-termly network meetings with Wensum Trust colleagues led by Rachel Wilson who is the Trust Educational Psychologist. </a:t>
            </a:r>
            <a:endParaRPr sz="2200"/>
          </a:p>
          <a:p>
            <a:pPr indent="-342900" lvl="0" marL="342900" rtl="0" algn="l">
              <a:lnSpc>
                <a:spcPct val="90000"/>
              </a:lnSpc>
              <a:spcBef>
                <a:spcPts val="1000"/>
              </a:spcBef>
              <a:spcAft>
                <a:spcPts val="0"/>
              </a:spcAft>
              <a:buClr>
                <a:schemeClr val="dk1"/>
              </a:buClr>
              <a:buSzPct val="100000"/>
              <a:buFont typeface="Arial"/>
              <a:buChar char="•"/>
            </a:pPr>
            <a:r>
              <a:rPr b="1" lang="en-GB" sz="2200"/>
              <a:t>In addition to all of the above our SENCO also attends many training sessions provided by The Learning and SEND Inclusion team at Norfolk County Council. </a:t>
            </a:r>
            <a:endParaRPr/>
          </a:p>
          <a:p>
            <a:pPr indent="-342900" lvl="0" marL="342900" rtl="0" algn="l">
              <a:lnSpc>
                <a:spcPct val="90000"/>
              </a:lnSpc>
              <a:spcBef>
                <a:spcPts val="1000"/>
              </a:spcBef>
              <a:spcAft>
                <a:spcPts val="0"/>
              </a:spcAft>
              <a:buClr>
                <a:schemeClr val="dk1"/>
              </a:buClr>
              <a:buSzPct val="100000"/>
              <a:buFont typeface="Arial"/>
              <a:buChar char="•"/>
            </a:pPr>
            <a:r>
              <a:rPr b="1" lang="en-GB" sz="2200"/>
              <a:t>Teachers and Educational and Pastoral Assistants attend regular training sessions around successful provision for SEND pupils </a:t>
            </a:r>
            <a:endParaRPr/>
          </a:p>
          <a:p>
            <a:pPr indent="-342900" lvl="0" marL="342900" rtl="0" algn="l">
              <a:lnSpc>
                <a:spcPct val="90000"/>
              </a:lnSpc>
              <a:spcBef>
                <a:spcPts val="1000"/>
              </a:spcBef>
              <a:spcAft>
                <a:spcPts val="0"/>
              </a:spcAft>
              <a:buClr>
                <a:schemeClr val="dk1"/>
              </a:buClr>
              <a:buSzPct val="100000"/>
              <a:buFont typeface="Arial"/>
              <a:buChar char="•"/>
            </a:pPr>
            <a:r>
              <a:rPr b="1" lang="en-GB" sz="2200"/>
              <a:t>Teachers and </a:t>
            </a:r>
            <a:r>
              <a:rPr b="1" i="0" lang="en-GB" sz="2200" u="none" cap="none" strike="noStrike">
                <a:solidFill>
                  <a:srgbClr val="000000"/>
                </a:solidFill>
              </a:rPr>
              <a:t>Educational and Pastoral A</a:t>
            </a:r>
            <a:r>
              <a:rPr b="1" lang="en-GB" sz="2200"/>
              <a:t>ssistants attend external professional development training regularly. </a:t>
            </a:r>
            <a:endParaRPr/>
          </a:p>
          <a:p>
            <a:pPr indent="-342900" lvl="0" marL="342900" rtl="0" algn="l">
              <a:lnSpc>
                <a:spcPct val="90000"/>
              </a:lnSpc>
              <a:spcBef>
                <a:spcPts val="1000"/>
              </a:spcBef>
              <a:spcAft>
                <a:spcPts val="0"/>
              </a:spcAft>
              <a:buClr>
                <a:schemeClr val="dk1"/>
              </a:buClr>
              <a:buSzPct val="100000"/>
              <a:buFont typeface="Arial"/>
              <a:buChar char="•"/>
            </a:pPr>
            <a:r>
              <a:rPr b="1" lang="en-GB" sz="2200"/>
              <a:t>2026 teacher and EPA training thus far: Wise about Words, 7C’s, adaptive teaching in the classroom, emotion coaching, graduated approach – universal provision, STEP Lead Practitioner,The Moving Child, WellComm.</a:t>
            </a:r>
            <a:endParaRPr sz="2200"/>
          </a:p>
          <a:p>
            <a:pPr indent="-213678" lvl="0" marL="342900" rtl="0" algn="l">
              <a:lnSpc>
                <a:spcPct val="90000"/>
              </a:lnSpc>
              <a:spcBef>
                <a:spcPts val="1000"/>
              </a:spcBef>
              <a:spcAft>
                <a:spcPts val="0"/>
              </a:spcAft>
              <a:buClr>
                <a:schemeClr val="dk1"/>
              </a:buClr>
              <a:buSzPct val="100000"/>
              <a:buFont typeface="Arial"/>
              <a:buNone/>
            </a:pPr>
            <a:r>
              <a:t/>
            </a:r>
            <a:endParaRPr sz="2200"/>
          </a:p>
          <a:p>
            <a:pPr indent="-213678" lvl="0" marL="342900" rtl="0" algn="l">
              <a:lnSpc>
                <a:spcPct val="90000"/>
              </a:lnSpc>
              <a:spcBef>
                <a:spcPts val="1000"/>
              </a:spcBef>
              <a:spcAft>
                <a:spcPts val="0"/>
              </a:spcAft>
              <a:buClr>
                <a:schemeClr val="dk1"/>
              </a:buClr>
              <a:buSzPct val="100000"/>
              <a:buFont typeface="Arial"/>
              <a:buNone/>
            </a:pPr>
            <a:r>
              <a:t/>
            </a:r>
            <a:endParaRPr sz="2200"/>
          </a:p>
          <a:p>
            <a:pPr indent="-213678" lvl="0" marL="342900" rtl="0" algn="l">
              <a:lnSpc>
                <a:spcPct val="90000"/>
              </a:lnSpc>
              <a:spcBef>
                <a:spcPts val="1000"/>
              </a:spcBef>
              <a:spcAft>
                <a:spcPts val="0"/>
              </a:spcAft>
              <a:buClr>
                <a:schemeClr val="dk1"/>
              </a:buClr>
              <a:buSzPct val="100000"/>
              <a:buFont typeface="Arial"/>
              <a:buNone/>
            </a:pPr>
            <a:r>
              <a:t/>
            </a:r>
            <a:endParaRPr b="1" sz="2200"/>
          </a:p>
          <a:p>
            <a:pPr indent="-213678" lvl="0" marL="342900" rtl="0" algn="l">
              <a:lnSpc>
                <a:spcPct val="90000"/>
              </a:lnSpc>
              <a:spcBef>
                <a:spcPts val="1000"/>
              </a:spcBef>
              <a:spcAft>
                <a:spcPts val="0"/>
              </a:spcAft>
              <a:buClr>
                <a:schemeClr val="dk1"/>
              </a:buClr>
              <a:buSzPct val="100000"/>
              <a:buFont typeface="Arial"/>
              <a:buNone/>
            </a:pPr>
            <a:r>
              <a:t/>
            </a:r>
            <a:endParaRPr sz="2200"/>
          </a:p>
          <a:p>
            <a:pPr indent="-201930" lvl="0" marL="342900" rtl="0" algn="l">
              <a:lnSpc>
                <a:spcPct val="90000"/>
              </a:lnSpc>
              <a:spcBef>
                <a:spcPts val="1000"/>
              </a:spcBef>
              <a:spcAft>
                <a:spcPts val="0"/>
              </a:spcAft>
              <a:buClr>
                <a:schemeClr val="dk1"/>
              </a:buClr>
              <a:buSzPct val="100000"/>
              <a:buFont typeface="Arial"/>
              <a:buNone/>
            </a:pPr>
            <a:r>
              <a:t/>
            </a:r>
            <a:endParaRPr sz="2400"/>
          </a:p>
          <a:p>
            <a:pPr indent="-201930" lvl="0" marL="342900" rtl="0" algn="l">
              <a:lnSpc>
                <a:spcPct val="90000"/>
              </a:lnSpc>
              <a:spcBef>
                <a:spcPts val="1000"/>
              </a:spcBef>
              <a:spcAft>
                <a:spcPts val="0"/>
              </a:spcAft>
              <a:buClr>
                <a:schemeClr val="dk1"/>
              </a:buClr>
              <a:buSzPct val="100000"/>
              <a:buFont typeface="Arial"/>
              <a:buNone/>
            </a:pPr>
            <a:r>
              <a:t/>
            </a:r>
            <a:endParaRPr sz="2400"/>
          </a:p>
          <a:p>
            <a:pPr indent="-201930" lvl="0" marL="342900" rtl="0" algn="l">
              <a:lnSpc>
                <a:spcPct val="90000"/>
              </a:lnSpc>
              <a:spcBef>
                <a:spcPts val="1000"/>
              </a:spcBef>
              <a:spcAft>
                <a:spcPts val="0"/>
              </a:spcAft>
              <a:buClr>
                <a:schemeClr val="dk1"/>
              </a:buClr>
              <a:buSzPct val="100000"/>
              <a:buFont typeface="Arial"/>
              <a:buNone/>
            </a:pPr>
            <a:r>
              <a:t/>
            </a:r>
            <a:endParaRPr/>
          </a:p>
          <a:p>
            <a:pPr indent="-201930" lvl="0" marL="342900" rtl="0" algn="l">
              <a:lnSpc>
                <a:spcPct val="90000"/>
              </a:lnSpc>
              <a:spcBef>
                <a:spcPts val="1000"/>
              </a:spcBef>
              <a:spcAft>
                <a:spcPts val="0"/>
              </a:spcAft>
              <a:buClr>
                <a:schemeClr val="dk1"/>
              </a:buClr>
              <a:buSzPct val="100000"/>
              <a:buFont typeface="Arial"/>
              <a:buNone/>
            </a:pPr>
            <a:r>
              <a:t/>
            </a:r>
            <a:endParaRPr/>
          </a:p>
          <a:p>
            <a:pPr indent="-201930" lvl="0" marL="342900" rtl="0" algn="l">
              <a:lnSpc>
                <a:spcPct val="90000"/>
              </a:lnSpc>
              <a:spcBef>
                <a:spcPts val="1000"/>
              </a:spcBef>
              <a:spcAft>
                <a:spcPts val="0"/>
              </a:spcAft>
              <a:buClr>
                <a:schemeClr val="dk1"/>
              </a:buClr>
              <a:buSzPct val="100000"/>
              <a:buFont typeface="Arial"/>
              <a:buNone/>
            </a:pPr>
            <a:r>
              <a:t/>
            </a:r>
            <a:endParaRPr/>
          </a:p>
          <a:p>
            <a:pPr indent="0" lvl="0" marL="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3"/>
          <p:cNvSpPr txBox="1"/>
          <p:nvPr>
            <p:ph type="title"/>
          </p:nvPr>
        </p:nvSpPr>
        <p:spPr>
          <a:xfrm>
            <a:off x="2864840" y="1103357"/>
            <a:ext cx="6871282" cy="1287506"/>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3200"/>
              <a:buFont typeface="Century Gothic"/>
              <a:buNone/>
            </a:pPr>
            <a:r>
              <a:rPr lang="en-GB" sz="3200">
                <a:solidFill>
                  <a:schemeClr val="lt1"/>
                </a:solidFill>
                <a:latin typeface="Century Gothic"/>
                <a:ea typeface="Century Gothic"/>
                <a:cs typeface="Century Gothic"/>
                <a:sym typeface="Century Gothic"/>
              </a:rPr>
              <a:t>Additional adult support </a:t>
            </a:r>
            <a:endParaRPr sz="1800"/>
          </a:p>
        </p:txBody>
      </p:sp>
      <p:sp>
        <p:nvSpPr>
          <p:cNvPr id="160" name="Google Shape;160;p13"/>
          <p:cNvSpPr/>
          <p:nvPr>
            <p:ph idx="1" type="body"/>
          </p:nvPr>
        </p:nvSpPr>
        <p:spPr>
          <a:xfrm>
            <a:off x="1181797" y="2269273"/>
            <a:ext cx="2118222" cy="1398864"/>
          </a:xfrm>
          <a:prstGeom prst="wave">
            <a:avLst>
              <a:gd fmla="val 12500" name="adj1"/>
              <a:gd fmla="val 0" name="adj2"/>
            </a:avLst>
          </a:prstGeom>
          <a:solidFill>
            <a:srgbClr val="FF0000"/>
          </a:solidFill>
          <a:ln cap="rnd" cmpd="sng" w="19050">
            <a:solidFill>
              <a:srgbClr val="820C4A"/>
            </a:solidFill>
            <a:prstDash val="solid"/>
            <a:round/>
            <a:headEnd len="sm" w="sm" type="none"/>
            <a:tailEnd len="sm" w="sm" type="none"/>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chemeClr val="lt1"/>
              </a:buClr>
              <a:buSzPts val="1800"/>
              <a:buNone/>
            </a:pPr>
            <a:r>
              <a:rPr lang="en-GB" sz="1800">
                <a:solidFill>
                  <a:schemeClr val="lt1"/>
                </a:solidFill>
                <a:latin typeface="Century Gothic"/>
                <a:ea typeface="Century Gothic"/>
                <a:cs typeface="Century Gothic"/>
                <a:sym typeface="Century Gothic"/>
              </a:rPr>
              <a:t>Additional adult support </a:t>
            </a:r>
            <a:endParaRPr/>
          </a:p>
        </p:txBody>
      </p:sp>
      <p:sp>
        <p:nvSpPr>
          <p:cNvPr id="161" name="Google Shape;161;p13"/>
          <p:cNvSpPr txBox="1"/>
          <p:nvPr/>
        </p:nvSpPr>
        <p:spPr>
          <a:xfrm>
            <a:off x="3047301" y="3246431"/>
            <a:ext cx="6094602" cy="36933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Clr>
                <a:schemeClr val="lt1"/>
              </a:buClr>
              <a:buSzPts val="1800"/>
              <a:buFont typeface="Century Gothic"/>
              <a:buNone/>
            </a:pPr>
            <a:r>
              <a:rPr b="0" i="0" lang="en-GB" sz="1800" u="none" cap="none" strike="noStrike">
                <a:solidFill>
                  <a:schemeClr val="lt1"/>
                </a:solidFill>
                <a:latin typeface="Century Gothic"/>
                <a:ea typeface="Century Gothic"/>
                <a:cs typeface="Century Gothic"/>
                <a:sym typeface="Century Gothic"/>
              </a:rPr>
              <a:t>Additional adult support </a:t>
            </a:r>
            <a:endParaRPr b="0" i="0" sz="1800" u="none" cap="none" strike="noStrike">
              <a:solidFill>
                <a:schemeClr val="dk1"/>
              </a:solidFill>
              <a:latin typeface="Calibri"/>
              <a:ea typeface="Calibri"/>
              <a:cs typeface="Calibri"/>
              <a:sym typeface="Calibri"/>
            </a:endParaRPr>
          </a:p>
        </p:txBody>
      </p:sp>
      <p:sp>
        <p:nvSpPr>
          <p:cNvPr id="162" name="Google Shape;162;p13"/>
          <p:cNvSpPr/>
          <p:nvPr/>
        </p:nvSpPr>
        <p:spPr>
          <a:xfrm>
            <a:off x="4286251" y="2107096"/>
            <a:ext cx="2231819" cy="1516492"/>
          </a:xfrm>
          <a:prstGeom prst="wave">
            <a:avLst>
              <a:gd fmla="val 12500" name="adj1"/>
              <a:gd fmla="val 0" name="adj2"/>
            </a:avLst>
          </a:prstGeom>
          <a:solidFill>
            <a:srgbClr val="FF0000"/>
          </a:solidFill>
          <a:ln cap="flat" cmpd="sng" w="127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800" u="none" cap="none" strike="noStrike">
                <a:solidFill>
                  <a:schemeClr val="lt1"/>
                </a:solidFill>
                <a:latin typeface="Calibri"/>
                <a:ea typeface="Calibri"/>
                <a:cs typeface="Calibri"/>
                <a:sym typeface="Calibri"/>
              </a:rPr>
              <a:t>Educational psychologists and specialist teachers</a:t>
            </a:r>
            <a:endParaRPr/>
          </a:p>
        </p:txBody>
      </p:sp>
      <p:sp>
        <p:nvSpPr>
          <p:cNvPr id="163" name="Google Shape;163;p13"/>
          <p:cNvSpPr/>
          <p:nvPr/>
        </p:nvSpPr>
        <p:spPr>
          <a:xfrm>
            <a:off x="7286114" y="2216681"/>
            <a:ext cx="2055303" cy="1331726"/>
          </a:xfrm>
          <a:prstGeom prst="wave">
            <a:avLst>
              <a:gd fmla="val 12500" name="adj1"/>
              <a:gd fmla="val 0" name="adj2"/>
            </a:avLst>
          </a:prstGeom>
          <a:solidFill>
            <a:srgbClr val="FF0000"/>
          </a:solidFill>
          <a:ln cap="flat" cmpd="sng" w="127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800" u="none" cap="none" strike="noStrike">
                <a:solidFill>
                  <a:schemeClr val="lt1"/>
                </a:solidFill>
                <a:highlight>
                  <a:srgbClr val="FF0000"/>
                </a:highlight>
                <a:latin typeface="Calibri"/>
                <a:ea typeface="Calibri"/>
                <a:cs typeface="Calibri"/>
                <a:sym typeface="Calibri"/>
              </a:rPr>
              <a:t>Training</a:t>
            </a:r>
            <a:endParaRPr/>
          </a:p>
        </p:txBody>
      </p:sp>
      <p:sp>
        <p:nvSpPr>
          <p:cNvPr id="164" name="Google Shape;164;p13"/>
          <p:cNvSpPr/>
          <p:nvPr/>
        </p:nvSpPr>
        <p:spPr>
          <a:xfrm>
            <a:off x="4588955" y="5166871"/>
            <a:ext cx="1850820" cy="1189688"/>
          </a:xfrm>
          <a:prstGeom prst="wave">
            <a:avLst>
              <a:gd fmla="val 12500" name="adj1"/>
              <a:gd fmla="val 0" name="adj2"/>
            </a:avLst>
          </a:prstGeom>
          <a:solidFill>
            <a:srgbClr val="FF0000"/>
          </a:solidFill>
          <a:ln cap="flat" cmpd="sng" w="127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800" u="none" cap="none" strike="noStrike">
                <a:solidFill>
                  <a:schemeClr val="lt1"/>
                </a:solidFill>
                <a:highlight>
                  <a:srgbClr val="FF0000"/>
                </a:highlight>
                <a:latin typeface="Calibri"/>
                <a:ea typeface="Calibri"/>
                <a:cs typeface="Calibri"/>
                <a:sym typeface="Calibri"/>
              </a:rPr>
              <a:t>Lego therapy</a:t>
            </a:r>
            <a:endParaRPr/>
          </a:p>
        </p:txBody>
      </p:sp>
      <p:sp>
        <p:nvSpPr>
          <p:cNvPr id="165" name="Google Shape;165;p13"/>
          <p:cNvSpPr/>
          <p:nvPr/>
        </p:nvSpPr>
        <p:spPr>
          <a:xfrm>
            <a:off x="678983" y="3737312"/>
            <a:ext cx="2018953" cy="1262374"/>
          </a:xfrm>
          <a:prstGeom prst="wave">
            <a:avLst>
              <a:gd fmla="val 12500" name="adj1"/>
              <a:gd fmla="val 0" name="adj2"/>
            </a:avLst>
          </a:prstGeom>
          <a:solidFill>
            <a:srgbClr val="FF0000"/>
          </a:solidFill>
          <a:ln cap="flat" cmpd="sng" w="127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800" u="none" cap="none" strike="noStrike">
                <a:solidFill>
                  <a:schemeClr val="lt1"/>
                </a:solidFill>
                <a:highlight>
                  <a:srgbClr val="FF0000"/>
                </a:highlight>
                <a:latin typeface="Calibri"/>
                <a:ea typeface="Calibri"/>
                <a:cs typeface="Calibri"/>
                <a:sym typeface="Calibri"/>
              </a:rPr>
              <a:t>Desty</a:t>
            </a:r>
            <a:endParaRPr b="0" i="0" sz="1800" u="none" cap="none" strike="noStrike">
              <a:solidFill>
                <a:schemeClr val="lt1"/>
              </a:solidFill>
              <a:highlight>
                <a:srgbClr val="FF0000"/>
              </a:highlight>
              <a:latin typeface="Calibri"/>
              <a:ea typeface="Calibri"/>
              <a:cs typeface="Calibri"/>
              <a:sym typeface="Calibri"/>
            </a:endParaRPr>
          </a:p>
        </p:txBody>
      </p:sp>
      <p:sp>
        <p:nvSpPr>
          <p:cNvPr id="166" name="Google Shape;166;p13"/>
          <p:cNvSpPr/>
          <p:nvPr/>
        </p:nvSpPr>
        <p:spPr>
          <a:xfrm>
            <a:off x="3343537" y="3737312"/>
            <a:ext cx="2298934" cy="1335810"/>
          </a:xfrm>
          <a:prstGeom prst="wave">
            <a:avLst>
              <a:gd fmla="val 12500" name="adj1"/>
              <a:gd fmla="val 0" name="adj2"/>
            </a:avLst>
          </a:prstGeom>
          <a:solidFill>
            <a:srgbClr val="FF0000"/>
          </a:solidFill>
          <a:ln cap="flat" cmpd="sng" w="127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800" u="none" cap="none" strike="noStrike">
                <a:solidFill>
                  <a:schemeClr val="lt1"/>
                </a:solidFill>
                <a:highlight>
                  <a:srgbClr val="FF0000"/>
                </a:highlight>
                <a:latin typeface="Calibri"/>
                <a:ea typeface="Calibri"/>
                <a:cs typeface="Calibri"/>
                <a:sym typeface="Calibri"/>
              </a:rPr>
              <a:t>Resources and equipment</a:t>
            </a:r>
            <a:endParaRPr/>
          </a:p>
        </p:txBody>
      </p:sp>
      <p:sp>
        <p:nvSpPr>
          <p:cNvPr id="167" name="Google Shape;167;p13"/>
          <p:cNvSpPr/>
          <p:nvPr/>
        </p:nvSpPr>
        <p:spPr>
          <a:xfrm>
            <a:off x="6119943" y="3656431"/>
            <a:ext cx="1879132" cy="1262374"/>
          </a:xfrm>
          <a:prstGeom prst="wave">
            <a:avLst>
              <a:gd fmla="val 12500" name="adj1"/>
              <a:gd fmla="val 0" name="adj2"/>
            </a:avLst>
          </a:prstGeom>
          <a:solidFill>
            <a:srgbClr val="FF0000"/>
          </a:solidFill>
          <a:ln cap="flat" cmpd="sng" w="127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800" u="none" cap="none" strike="noStrike">
                <a:solidFill>
                  <a:schemeClr val="lt1"/>
                </a:solidFill>
                <a:highlight>
                  <a:srgbClr val="FF0000"/>
                </a:highlight>
                <a:latin typeface="Calibri"/>
                <a:ea typeface="Calibri"/>
                <a:cs typeface="Calibri"/>
                <a:sym typeface="Calibri"/>
              </a:rPr>
              <a:t>Wellcomm Intervention</a:t>
            </a:r>
            <a:endParaRPr/>
          </a:p>
        </p:txBody>
      </p:sp>
      <p:sp>
        <p:nvSpPr>
          <p:cNvPr id="168" name="Google Shape;168;p13"/>
          <p:cNvSpPr/>
          <p:nvPr/>
        </p:nvSpPr>
        <p:spPr>
          <a:xfrm>
            <a:off x="1688460" y="5094185"/>
            <a:ext cx="1850821" cy="1262374"/>
          </a:xfrm>
          <a:prstGeom prst="wave">
            <a:avLst>
              <a:gd fmla="val 12500" name="adj1"/>
              <a:gd fmla="val 0" name="adj2"/>
            </a:avLst>
          </a:prstGeom>
          <a:solidFill>
            <a:srgbClr val="FF0000"/>
          </a:solidFill>
          <a:ln cap="flat" cmpd="sng" w="127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0" i="0" lang="en-GB" sz="1800" u="none" cap="none" strike="noStrike">
                <a:solidFill>
                  <a:schemeClr val="lt1"/>
                </a:solidFill>
                <a:highlight>
                  <a:srgbClr val="FF0000"/>
                </a:highlight>
                <a:latin typeface="Calibri"/>
                <a:ea typeface="Calibri"/>
                <a:cs typeface="Calibri"/>
                <a:sym typeface="Calibri"/>
              </a:rPr>
              <a:t>Nurture support</a:t>
            </a:r>
            <a:endParaRPr/>
          </a:p>
        </p:txBody>
      </p:sp>
      <p:sp>
        <p:nvSpPr>
          <p:cNvPr id="169" name="Google Shape;169;p13"/>
          <p:cNvSpPr txBox="1"/>
          <p:nvPr/>
        </p:nvSpPr>
        <p:spPr>
          <a:xfrm>
            <a:off x="2589750" y="1615323"/>
            <a:ext cx="7421461"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3200" u="none" cap="none" strike="noStrike">
                <a:solidFill>
                  <a:srgbClr val="FF0000"/>
                </a:solidFill>
                <a:latin typeface="Montserrat"/>
                <a:ea typeface="Montserrat"/>
                <a:cs typeface="Montserrat"/>
                <a:sym typeface="Montserrat"/>
              </a:rPr>
              <a:t>How we spend SEND funding</a:t>
            </a:r>
            <a:endParaRPr sz="3200">
              <a:solidFill>
                <a:srgbClr val="FF0000"/>
              </a:solidFill>
              <a:latin typeface="Calibri"/>
              <a:ea typeface="Calibri"/>
              <a:cs typeface="Calibri"/>
              <a:sym typeface="Calibri"/>
            </a:endParaRPr>
          </a:p>
        </p:txBody>
      </p:sp>
      <p:sp>
        <p:nvSpPr>
          <p:cNvPr id="170" name="Google Shape;170;p13"/>
          <p:cNvSpPr/>
          <p:nvPr/>
        </p:nvSpPr>
        <p:spPr>
          <a:xfrm>
            <a:off x="7286114" y="4997343"/>
            <a:ext cx="2227005" cy="1473277"/>
          </a:xfrm>
          <a:prstGeom prst="wave">
            <a:avLst>
              <a:gd fmla="val 12500" name="adj1"/>
              <a:gd fmla="val 0" name="adj2"/>
            </a:avLst>
          </a:prstGeom>
          <a:solidFill>
            <a:srgbClr val="FF0000"/>
          </a:solidFill>
          <a:ln cap="flat" cmpd="sng" w="127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600">
                <a:solidFill>
                  <a:schemeClr val="lt1"/>
                </a:solidFill>
                <a:highlight>
                  <a:srgbClr val="FF0000"/>
                </a:highlight>
                <a:latin typeface="Calibri"/>
                <a:ea typeface="Calibri"/>
                <a:cs typeface="Calibri"/>
                <a:sym typeface="Calibri"/>
              </a:rPr>
              <a:t>Access to Enhanced Support Provision Class</a:t>
            </a:r>
            <a:endParaRPr/>
          </a:p>
        </p:txBody>
      </p:sp>
      <p:sp>
        <p:nvSpPr>
          <p:cNvPr id="171" name="Google Shape;171;p13"/>
          <p:cNvSpPr/>
          <p:nvPr/>
        </p:nvSpPr>
        <p:spPr>
          <a:xfrm>
            <a:off x="8476548" y="3653313"/>
            <a:ext cx="2026992" cy="1489889"/>
          </a:xfrm>
          <a:prstGeom prst="wave">
            <a:avLst>
              <a:gd fmla="val 12500" name="adj1"/>
              <a:gd fmla="val 0" name="adj2"/>
            </a:avLst>
          </a:prstGeom>
          <a:solidFill>
            <a:srgbClr val="FF0000"/>
          </a:solidFill>
          <a:ln cap="flat" cmpd="sng" w="12700">
            <a:solidFill>
              <a:srgbClr val="42719B"/>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GB" sz="1800">
                <a:solidFill>
                  <a:schemeClr val="lt1"/>
                </a:solidFill>
                <a:highlight>
                  <a:srgbClr val="FF0000"/>
                </a:highlight>
                <a:latin typeface="Calibri"/>
                <a:ea typeface="Calibri"/>
                <a:cs typeface="Calibri"/>
                <a:sym typeface="Calibri"/>
              </a:rPr>
              <a:t>Speech and language specialist</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4"/>
          <p:cNvSpPr txBox="1"/>
          <p:nvPr>
            <p:ph type="title"/>
          </p:nvPr>
        </p:nvSpPr>
        <p:spPr>
          <a:xfrm>
            <a:off x="1288774" y="974725"/>
            <a:ext cx="10515600" cy="1325563"/>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Calibri"/>
              <a:buNone/>
            </a:pPr>
            <a:r>
              <a:rPr lang="en-GB" sz="4400"/>
              <a:t>                      Enhanced </a:t>
            </a:r>
            <a:r>
              <a:rPr lang="en-GB"/>
              <a:t>S</a:t>
            </a:r>
            <a:r>
              <a:rPr lang="en-GB" sz="4400"/>
              <a:t>upport </a:t>
            </a:r>
            <a:r>
              <a:rPr lang="en-GB"/>
              <a:t>P</a:t>
            </a:r>
            <a:r>
              <a:rPr lang="en-GB" sz="4400"/>
              <a:t>rovision – </a:t>
            </a:r>
            <a:br>
              <a:rPr lang="en-GB" sz="4400"/>
            </a:br>
            <a:r>
              <a:rPr lang="en-GB" sz="4400"/>
              <a:t>            Butterfly Class </a:t>
            </a:r>
            <a:r>
              <a:rPr lang="en-GB"/>
              <a:t>– </a:t>
            </a:r>
            <a:r>
              <a:rPr lang="en-GB" sz="3600"/>
              <a:t>(</a:t>
            </a:r>
            <a:r>
              <a:rPr lang="en-GB" sz="3100"/>
              <a:t>based at Lodge Lane Infant school)</a:t>
            </a:r>
            <a:endParaRPr/>
          </a:p>
        </p:txBody>
      </p:sp>
      <p:sp>
        <p:nvSpPr>
          <p:cNvPr id="177" name="Google Shape;177;p14"/>
          <p:cNvSpPr txBox="1"/>
          <p:nvPr>
            <p:ph idx="1" type="body"/>
          </p:nvPr>
        </p:nvSpPr>
        <p:spPr>
          <a:xfrm>
            <a:off x="838200" y="2382044"/>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400"/>
              <a:buChar char="•"/>
            </a:pPr>
            <a:r>
              <a:rPr lang="en-GB" sz="2400"/>
              <a:t>We work as a team of 3 schools sharing an Executive Headteacher – Sarah Waterfield and SENCo – these schools are Garrick Green, Lodge Lane and Arden Grove.</a:t>
            </a:r>
            <a:endParaRPr/>
          </a:p>
          <a:p>
            <a:pPr indent="-228600" lvl="0" marL="228600" rtl="0" algn="l">
              <a:lnSpc>
                <a:spcPct val="90000"/>
              </a:lnSpc>
              <a:spcBef>
                <a:spcPts val="1000"/>
              </a:spcBef>
              <a:spcAft>
                <a:spcPts val="0"/>
              </a:spcAft>
              <a:buClr>
                <a:schemeClr val="dk1"/>
              </a:buClr>
              <a:buSzPts val="2400"/>
              <a:buChar char="•"/>
            </a:pPr>
            <a:r>
              <a:rPr lang="en-GB" sz="2400"/>
              <a:t>Through working closely together we have developed an Enhanced Support Provision Class that is designed to meet the needs of our most complex children across the 3 schools. This room is known as Butterfly Class and is based at Lodge Lane Infant School. </a:t>
            </a:r>
            <a:endParaRPr/>
          </a:p>
          <a:p>
            <a:pPr indent="-228600" lvl="0" marL="228600" rtl="0" algn="l">
              <a:lnSpc>
                <a:spcPct val="90000"/>
              </a:lnSpc>
              <a:spcBef>
                <a:spcPts val="1000"/>
              </a:spcBef>
              <a:spcAft>
                <a:spcPts val="0"/>
              </a:spcAft>
              <a:buClr>
                <a:schemeClr val="dk1"/>
              </a:buClr>
              <a:buSzPts val="2400"/>
              <a:buChar char="•"/>
            </a:pPr>
            <a:r>
              <a:rPr lang="en-GB" sz="2400"/>
              <a:t>The children that access Butterfly Class need a very individual curriculum that is additional to and different from what we can offer them at a universal level through adaptive teaching.</a:t>
            </a:r>
            <a:endParaRPr sz="2400"/>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5"/>
          <p:cNvSpPr txBox="1"/>
          <p:nvPr>
            <p:ph type="title"/>
          </p:nvPr>
        </p:nvSpPr>
        <p:spPr>
          <a:xfrm>
            <a:off x="838200" y="868708"/>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GB"/>
              <a:t>                    Enhanced Specialist Provision – </a:t>
            </a:r>
            <a:br>
              <a:rPr lang="en-GB"/>
            </a:br>
            <a:r>
              <a:rPr lang="en-GB"/>
              <a:t>Butterfly Room</a:t>
            </a:r>
            <a:endParaRPr/>
          </a:p>
        </p:txBody>
      </p:sp>
      <p:sp>
        <p:nvSpPr>
          <p:cNvPr id="183" name="Google Shape;183;p15"/>
          <p:cNvSpPr txBox="1"/>
          <p:nvPr>
            <p:ph idx="1" type="body"/>
          </p:nvPr>
        </p:nvSpPr>
        <p:spPr>
          <a:xfrm>
            <a:off x="838200" y="2194271"/>
            <a:ext cx="10515600" cy="4351338"/>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400"/>
              <a:buChar char="•"/>
            </a:pPr>
            <a:r>
              <a:rPr lang="en-GB" sz="2400">
                <a:latin typeface="Calibri"/>
                <a:ea typeface="Calibri"/>
                <a:cs typeface="Calibri"/>
                <a:sym typeface="Calibri"/>
              </a:rPr>
              <a:t>We believe that all children should be given the opportunity to flourish in the best environment possible for them. Our Butterfly Class approach allows the children to have a safe base from which to they can explore their world and begin their learning. We have ensured that Butterfly Class is able to offer an environment that encourages exploration, calmness, sensory experiences and </a:t>
            </a:r>
            <a:r>
              <a:rPr lang="en-GB" sz="2400"/>
              <a:t>independence</a:t>
            </a:r>
            <a:r>
              <a:rPr lang="en-GB" sz="2400">
                <a:latin typeface="Calibri"/>
                <a:ea typeface="Calibri"/>
                <a:cs typeface="Calibri"/>
                <a:sym typeface="Calibri"/>
              </a:rPr>
              <a:t>. The children benefit from having a quieter, less busy space so as not to be overwhelmed and have the opportunity to thrive.  </a:t>
            </a:r>
            <a:endParaRPr/>
          </a:p>
          <a:p>
            <a:pPr indent="-228600" lvl="0" marL="228600" rtl="0" algn="l">
              <a:lnSpc>
                <a:spcPct val="90000"/>
              </a:lnSpc>
              <a:spcBef>
                <a:spcPts val="1000"/>
              </a:spcBef>
              <a:spcAft>
                <a:spcPts val="0"/>
              </a:spcAft>
              <a:buClr>
                <a:schemeClr val="dk1"/>
              </a:buClr>
              <a:buSzPts val="2400"/>
              <a:buChar char="•"/>
            </a:pPr>
            <a:r>
              <a:rPr lang="en-GB" sz="2400">
                <a:latin typeface="Calibri"/>
                <a:ea typeface="Calibri"/>
                <a:cs typeface="Calibri"/>
                <a:sym typeface="Calibri"/>
              </a:rPr>
              <a:t>We use a combination of EHCP information, teacher and Senco observation and family engagement to determine what children may benefit from being in our Butterfly Class. It is a fluid model where children may access the room full time, part time, long term or for shorter periods dependant on need and how these needs change. All decisions about whether children could access Butterfly Class is done in conjunction with parents.</a:t>
            </a:r>
            <a:endParaRPr sz="2400">
              <a:latin typeface="Calibri"/>
              <a:ea typeface="Calibri"/>
              <a:cs typeface="Calibri"/>
              <a:sym typeface="Calibri"/>
            </a:endParaRPr>
          </a:p>
          <a:p>
            <a:pPr indent="-50800" lvl="0" marL="228600" rtl="0" algn="l">
              <a:lnSpc>
                <a:spcPct val="90000"/>
              </a:lnSpc>
              <a:spcBef>
                <a:spcPts val="1000"/>
              </a:spcBef>
              <a:spcAft>
                <a:spcPts val="0"/>
              </a:spcAft>
              <a:buClr>
                <a:schemeClr val="dk1"/>
              </a:buClr>
              <a:buSzPts val="28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6"/>
          <p:cNvSpPr txBox="1"/>
          <p:nvPr>
            <p:ph type="title"/>
          </p:nvPr>
        </p:nvSpPr>
        <p:spPr>
          <a:xfrm>
            <a:off x="1828100" y="1212413"/>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Ensuring pupil and family voice is heard.</a:t>
            </a:r>
            <a:endParaRPr sz="3200">
              <a:solidFill>
                <a:srgbClr val="FF0000"/>
              </a:solidFill>
            </a:endParaRPr>
          </a:p>
        </p:txBody>
      </p:sp>
      <p:sp>
        <p:nvSpPr>
          <p:cNvPr id="189" name="Google Shape;189;p16"/>
          <p:cNvSpPr txBox="1"/>
          <p:nvPr>
            <p:ph idx="1" type="body"/>
          </p:nvPr>
        </p:nvSpPr>
        <p:spPr>
          <a:xfrm>
            <a:off x="838200" y="2278630"/>
            <a:ext cx="10515600" cy="3744665"/>
          </a:xfrm>
          <a:prstGeom prst="rect">
            <a:avLst/>
          </a:prstGeom>
          <a:noFill/>
          <a:ln>
            <a:noFill/>
          </a:ln>
        </p:spPr>
        <p:txBody>
          <a:bodyPr anchorCtr="0" anchor="t" bIns="45700" lIns="91425" spcFirstLastPara="1" rIns="91425" wrap="square" tIns="45700">
            <a:normAutofit fontScale="85000" lnSpcReduction="20000"/>
          </a:bodyPr>
          <a:lstStyle/>
          <a:p>
            <a:pPr indent="-228600" lvl="0" marL="228600" rtl="0" algn="l">
              <a:lnSpc>
                <a:spcPct val="90000"/>
              </a:lnSpc>
              <a:spcBef>
                <a:spcPts val="0"/>
              </a:spcBef>
              <a:spcAft>
                <a:spcPts val="0"/>
              </a:spcAft>
              <a:buClr>
                <a:schemeClr val="dk1"/>
              </a:buClr>
              <a:buSzPct val="72398"/>
              <a:buChar char="•"/>
            </a:pPr>
            <a:r>
              <a:rPr b="1" lang="en-GB" sz="2600">
                <a:solidFill>
                  <a:schemeClr val="dk1"/>
                </a:solidFill>
              </a:rPr>
              <a:t>Our school knows the importance of working closely with children and their families in order to achieve the best possible outcomes and support for pupils.</a:t>
            </a:r>
            <a:endParaRPr sz="2600"/>
          </a:p>
          <a:p>
            <a:pPr indent="-184150" lvl="0" marL="285750" rtl="0" algn="l">
              <a:lnSpc>
                <a:spcPct val="90000"/>
              </a:lnSpc>
              <a:spcBef>
                <a:spcPts val="0"/>
              </a:spcBef>
              <a:spcAft>
                <a:spcPts val="0"/>
              </a:spcAft>
              <a:buClr>
                <a:schemeClr val="dk1"/>
              </a:buClr>
              <a:buSzPct val="72398"/>
              <a:buNone/>
            </a:pPr>
            <a:r>
              <a:t/>
            </a:r>
            <a:endParaRPr b="1" sz="2600">
              <a:solidFill>
                <a:schemeClr val="dk1"/>
              </a:solidFill>
            </a:endParaRPr>
          </a:p>
          <a:p>
            <a:pPr indent="-228600" lvl="0" marL="228600" rtl="0" algn="l">
              <a:lnSpc>
                <a:spcPct val="90000"/>
              </a:lnSpc>
              <a:spcBef>
                <a:spcPts val="0"/>
              </a:spcBef>
              <a:spcAft>
                <a:spcPts val="0"/>
              </a:spcAft>
              <a:buClr>
                <a:schemeClr val="dk1"/>
              </a:buClr>
              <a:buSzPct val="72398"/>
              <a:buChar char="•"/>
            </a:pPr>
            <a:r>
              <a:rPr b="1" lang="en-GB" sz="2600">
                <a:solidFill>
                  <a:schemeClr val="dk1"/>
                </a:solidFill>
              </a:rPr>
              <a:t>Families of children recorded as SEN have termly meetings </a:t>
            </a:r>
            <a:r>
              <a:rPr lang="en-GB" sz="2600">
                <a:solidFill>
                  <a:schemeClr val="dk1"/>
                </a:solidFill>
              </a:rPr>
              <a:t>(face to face or over phone depending on personal preference) </a:t>
            </a:r>
            <a:r>
              <a:rPr b="1" lang="en-GB" sz="2600">
                <a:solidFill>
                  <a:schemeClr val="dk1"/>
                </a:solidFill>
              </a:rPr>
              <a:t>with the class teacher or SENCO in addition to whole school parents evenings.</a:t>
            </a:r>
            <a:endParaRPr sz="2600"/>
          </a:p>
          <a:p>
            <a:pPr indent="-184150" lvl="0" marL="285750" rtl="0" algn="l">
              <a:lnSpc>
                <a:spcPct val="90000"/>
              </a:lnSpc>
              <a:spcBef>
                <a:spcPts val="0"/>
              </a:spcBef>
              <a:spcAft>
                <a:spcPts val="0"/>
              </a:spcAft>
              <a:buClr>
                <a:schemeClr val="dk1"/>
              </a:buClr>
              <a:buSzPct val="72398"/>
              <a:buNone/>
            </a:pPr>
            <a:r>
              <a:t/>
            </a:r>
            <a:endParaRPr b="1" sz="2600">
              <a:solidFill>
                <a:schemeClr val="dk1"/>
              </a:solidFill>
            </a:endParaRPr>
          </a:p>
          <a:p>
            <a:pPr indent="-228600" lvl="0" marL="228600" rtl="0" algn="l">
              <a:lnSpc>
                <a:spcPct val="90000"/>
              </a:lnSpc>
              <a:spcBef>
                <a:spcPts val="0"/>
              </a:spcBef>
              <a:spcAft>
                <a:spcPts val="0"/>
              </a:spcAft>
              <a:buClr>
                <a:schemeClr val="dk1"/>
              </a:buClr>
              <a:buSzPct val="72398"/>
              <a:buChar char="•"/>
            </a:pPr>
            <a:r>
              <a:rPr b="1" lang="en-GB" sz="2600">
                <a:solidFill>
                  <a:schemeClr val="dk1"/>
                </a:solidFill>
              </a:rPr>
              <a:t>Pupils meet with their classroom teacher termly to discuss their thoughts, concerns and progress.</a:t>
            </a:r>
            <a:endParaRPr sz="2600"/>
          </a:p>
          <a:p>
            <a:pPr indent="-184150" lvl="0" marL="285750" rtl="0" algn="l">
              <a:lnSpc>
                <a:spcPct val="90000"/>
              </a:lnSpc>
              <a:spcBef>
                <a:spcPts val="0"/>
              </a:spcBef>
              <a:spcAft>
                <a:spcPts val="0"/>
              </a:spcAft>
              <a:buClr>
                <a:schemeClr val="dk1"/>
              </a:buClr>
              <a:buSzPct val="72398"/>
              <a:buNone/>
            </a:pPr>
            <a:r>
              <a:t/>
            </a:r>
            <a:endParaRPr b="1" sz="2600">
              <a:solidFill>
                <a:schemeClr val="dk1"/>
              </a:solidFill>
            </a:endParaRPr>
          </a:p>
          <a:p>
            <a:pPr indent="-228600" lvl="0" marL="228600" rtl="0" algn="l">
              <a:lnSpc>
                <a:spcPct val="90000"/>
              </a:lnSpc>
              <a:spcBef>
                <a:spcPts val="0"/>
              </a:spcBef>
              <a:spcAft>
                <a:spcPts val="0"/>
              </a:spcAft>
              <a:buClr>
                <a:schemeClr val="dk1"/>
              </a:buClr>
              <a:buSzPct val="72398"/>
              <a:buChar char="•"/>
            </a:pPr>
            <a:r>
              <a:rPr b="1" lang="en-GB" sz="2600">
                <a:solidFill>
                  <a:schemeClr val="dk1"/>
                </a:solidFill>
              </a:rPr>
              <a:t>All of the above is recorded on a pupil’s learning support plan.</a:t>
            </a:r>
            <a:endParaRPr sz="2600"/>
          </a:p>
          <a:p>
            <a:pPr indent="-184150" lvl="0" marL="285750" rtl="0" algn="l">
              <a:lnSpc>
                <a:spcPct val="90000"/>
              </a:lnSpc>
              <a:spcBef>
                <a:spcPts val="0"/>
              </a:spcBef>
              <a:spcAft>
                <a:spcPts val="0"/>
              </a:spcAft>
              <a:buClr>
                <a:schemeClr val="dk1"/>
              </a:buClr>
              <a:buSzPct val="72398"/>
              <a:buNone/>
            </a:pPr>
            <a:r>
              <a:t/>
            </a:r>
            <a:endParaRPr b="1" sz="2600">
              <a:solidFill>
                <a:schemeClr val="dk1"/>
              </a:solidFill>
            </a:endParaRPr>
          </a:p>
          <a:p>
            <a:pPr indent="-228600" lvl="0" marL="228600" rtl="0" algn="l">
              <a:lnSpc>
                <a:spcPct val="90000"/>
              </a:lnSpc>
              <a:spcBef>
                <a:spcPts val="0"/>
              </a:spcBef>
              <a:spcAft>
                <a:spcPts val="0"/>
              </a:spcAft>
              <a:buClr>
                <a:schemeClr val="dk1"/>
              </a:buClr>
              <a:buSzPct val="72398"/>
              <a:buChar char="•"/>
            </a:pPr>
            <a:r>
              <a:rPr b="1" lang="en-GB" sz="2600">
                <a:solidFill>
                  <a:schemeClr val="dk1"/>
                </a:solidFill>
              </a:rPr>
              <a:t>Classroom teachers are always ready to listen to family’s thoughts and can be spoken to at the end of any school day.</a:t>
            </a:r>
            <a:endParaRPr sz="2600"/>
          </a:p>
          <a:p>
            <a:pPr indent="-77470" lvl="0" marL="228600" rtl="0" algn="l">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17"/>
          <p:cNvSpPr txBox="1"/>
          <p:nvPr>
            <p:ph type="ctrTitle"/>
          </p:nvPr>
        </p:nvSpPr>
        <p:spPr>
          <a:xfrm>
            <a:off x="1607890" y="1600200"/>
            <a:ext cx="9144000" cy="991663"/>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What to do if you have concerns or a complaint</a:t>
            </a:r>
            <a:r>
              <a:rPr lang="en-GB" sz="3200">
                <a:solidFill>
                  <a:srgbClr val="FF0000"/>
                </a:solidFill>
                <a:latin typeface="Montserrat"/>
                <a:ea typeface="Montserrat"/>
                <a:cs typeface="Montserrat"/>
                <a:sym typeface="Montserrat"/>
              </a:rPr>
              <a:t> </a:t>
            </a:r>
            <a:endParaRPr sz="3200">
              <a:solidFill>
                <a:srgbClr val="FF0000"/>
              </a:solidFill>
            </a:endParaRPr>
          </a:p>
        </p:txBody>
      </p:sp>
      <p:sp>
        <p:nvSpPr>
          <p:cNvPr id="195" name="Google Shape;195;p17"/>
          <p:cNvSpPr txBox="1"/>
          <p:nvPr>
            <p:ph idx="1" type="subTitle"/>
          </p:nvPr>
        </p:nvSpPr>
        <p:spPr>
          <a:xfrm>
            <a:off x="780176" y="2788305"/>
            <a:ext cx="10192624" cy="3109155"/>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1440"/>
              <a:buNone/>
            </a:pPr>
            <a:r>
              <a:rPr b="1" lang="en-GB" sz="2400"/>
              <a:t>If families are unhappy with any aspect of provision, we strongly encourage you to share this with your child’s class teacher and SENCO in the first instance. We will listen and work with you to try to reach a solution.</a:t>
            </a:r>
            <a:endParaRPr sz="2400"/>
          </a:p>
          <a:p>
            <a:pPr indent="0" lvl="0" marL="0" rtl="0" algn="l">
              <a:lnSpc>
                <a:spcPct val="90000"/>
              </a:lnSpc>
              <a:spcBef>
                <a:spcPts val="1000"/>
              </a:spcBef>
              <a:spcAft>
                <a:spcPts val="0"/>
              </a:spcAft>
              <a:buClr>
                <a:schemeClr val="dk1"/>
              </a:buClr>
              <a:buSzPts val="1440"/>
              <a:buNone/>
            </a:pPr>
            <a:r>
              <a:rPr b="1" lang="en-GB" sz="2400"/>
              <a:t>In the event you feel your concern has still not been resolved you may wish to speak to the head of school:</a:t>
            </a:r>
            <a:endParaRPr/>
          </a:p>
          <a:p>
            <a:pPr indent="0" lvl="0" marL="0" rtl="0" algn="l">
              <a:lnSpc>
                <a:spcPct val="90000"/>
              </a:lnSpc>
              <a:spcBef>
                <a:spcPts val="1000"/>
              </a:spcBef>
              <a:spcAft>
                <a:spcPts val="0"/>
              </a:spcAft>
              <a:buClr>
                <a:schemeClr val="dk1"/>
              </a:buClr>
              <a:buSzPts val="1440"/>
              <a:buNone/>
            </a:pPr>
            <a:r>
              <a:rPr b="1" lang="en-GB" sz="2400" u="sng">
                <a:solidFill>
                  <a:schemeClr val="hlink"/>
                </a:solidFill>
                <a:hlinkClick r:id="rId3"/>
              </a:rPr>
              <a:t>head@lodgelane.norfolk.sch.uk</a:t>
            </a:r>
            <a:endParaRPr b="1" sz="2400"/>
          </a:p>
          <a:p>
            <a:pPr indent="0" lvl="0" marL="0" rtl="0" algn="l">
              <a:lnSpc>
                <a:spcPct val="90000"/>
              </a:lnSpc>
              <a:spcBef>
                <a:spcPts val="1000"/>
              </a:spcBef>
              <a:spcAft>
                <a:spcPts val="0"/>
              </a:spcAft>
              <a:buClr>
                <a:schemeClr val="dk1"/>
              </a:buClr>
              <a:buSzPts val="1440"/>
              <a:buNone/>
            </a:pPr>
            <a:r>
              <a:rPr b="1" lang="en-GB" sz="2400"/>
              <a:t>Should you wish to make a formal complaint please follow the link on the final page of this document for more information on how to do so. </a:t>
            </a:r>
            <a:endParaRPr sz="2400"/>
          </a:p>
          <a:p>
            <a:pPr indent="0" lvl="0" marL="0" rtl="0" algn="ctr">
              <a:lnSpc>
                <a:spcPct val="90000"/>
              </a:lnSpc>
              <a:spcBef>
                <a:spcPts val="1000"/>
              </a:spcBef>
              <a:spcAft>
                <a:spcPts val="0"/>
              </a:spcAft>
              <a:buClr>
                <a:schemeClr val="dk1"/>
              </a:buClr>
              <a:buSzPts val="240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8"/>
          <p:cNvSpPr txBox="1"/>
          <p:nvPr>
            <p:ph type="title"/>
          </p:nvPr>
        </p:nvSpPr>
        <p:spPr>
          <a:xfrm>
            <a:off x="972424" y="1447304"/>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Support services for families of children with SEND</a:t>
            </a:r>
            <a:endParaRPr sz="3200">
              <a:solidFill>
                <a:srgbClr val="FF0000"/>
              </a:solidFill>
            </a:endParaRPr>
          </a:p>
        </p:txBody>
      </p:sp>
      <p:pic>
        <p:nvPicPr>
          <p:cNvPr id="201" name="Google Shape;201;p18">
            <a:hlinkClick r:id="rId3"/>
          </p:cNvPr>
          <p:cNvPicPr preferRelativeResize="0"/>
          <p:nvPr>
            <p:ph idx="1" type="body"/>
          </p:nvPr>
        </p:nvPicPr>
        <p:blipFill rotWithShape="1">
          <a:blip r:embed="rId4">
            <a:alphaModFix/>
          </a:blip>
          <a:srcRect b="0" l="0" r="0" t="0"/>
          <a:stretch/>
        </p:blipFill>
        <p:spPr>
          <a:xfrm>
            <a:off x="544810" y="2326374"/>
            <a:ext cx="1460159" cy="911775"/>
          </a:xfrm>
          <a:prstGeom prst="rect">
            <a:avLst/>
          </a:prstGeom>
          <a:noFill/>
          <a:ln>
            <a:noFill/>
          </a:ln>
        </p:spPr>
      </p:pic>
      <p:pic>
        <p:nvPicPr>
          <p:cNvPr descr="Parent/carer Pinboard | Norfolk SENDIASS" id="202" name="Google Shape;202;p18">
            <a:hlinkClick r:id="rId5"/>
          </p:cNvPr>
          <p:cNvPicPr preferRelativeResize="0"/>
          <p:nvPr/>
        </p:nvPicPr>
        <p:blipFill rotWithShape="1">
          <a:blip r:embed="rId6">
            <a:alphaModFix/>
          </a:blip>
          <a:srcRect b="0" l="0" r="0" t="0"/>
          <a:stretch/>
        </p:blipFill>
        <p:spPr>
          <a:xfrm>
            <a:off x="517984" y="3312522"/>
            <a:ext cx="1374827" cy="787614"/>
          </a:xfrm>
          <a:prstGeom prst="rect">
            <a:avLst/>
          </a:prstGeom>
          <a:noFill/>
          <a:ln>
            <a:noFill/>
          </a:ln>
        </p:spPr>
      </p:pic>
      <p:pic>
        <p:nvPicPr>
          <p:cNvPr id="203" name="Google Shape;203;p18">
            <a:hlinkClick r:id="rId7"/>
          </p:cNvPr>
          <p:cNvPicPr preferRelativeResize="0"/>
          <p:nvPr/>
        </p:nvPicPr>
        <p:blipFill rotWithShape="1">
          <a:blip r:embed="rId8">
            <a:alphaModFix/>
          </a:blip>
          <a:srcRect b="0" l="0" r="0" t="0"/>
          <a:stretch/>
        </p:blipFill>
        <p:spPr>
          <a:xfrm>
            <a:off x="587476" y="4318810"/>
            <a:ext cx="1374826" cy="693502"/>
          </a:xfrm>
          <a:prstGeom prst="rect">
            <a:avLst/>
          </a:prstGeom>
          <a:noFill/>
          <a:ln>
            <a:noFill/>
          </a:ln>
        </p:spPr>
      </p:pic>
      <p:pic>
        <p:nvPicPr>
          <p:cNvPr id="204" name="Google Shape;204;p18">
            <a:hlinkClick r:id="rId9"/>
          </p:cNvPr>
          <p:cNvPicPr preferRelativeResize="0"/>
          <p:nvPr/>
        </p:nvPicPr>
        <p:blipFill rotWithShape="1">
          <a:blip r:embed="rId10">
            <a:alphaModFix/>
          </a:blip>
          <a:srcRect b="0" l="0" r="0" t="0"/>
          <a:stretch/>
        </p:blipFill>
        <p:spPr>
          <a:xfrm>
            <a:off x="1003362" y="5180797"/>
            <a:ext cx="747315" cy="1058405"/>
          </a:xfrm>
          <a:prstGeom prst="rect">
            <a:avLst/>
          </a:prstGeom>
          <a:noFill/>
          <a:ln>
            <a:noFill/>
          </a:ln>
        </p:spPr>
      </p:pic>
      <p:sp>
        <p:nvSpPr>
          <p:cNvPr id="205" name="Google Shape;205;p18"/>
          <p:cNvSpPr/>
          <p:nvPr/>
        </p:nvSpPr>
        <p:spPr>
          <a:xfrm flipH="1" rot="10800000">
            <a:off x="2524431" y="2838606"/>
            <a:ext cx="834887" cy="166902"/>
          </a:xfrm>
          <a:prstGeom prst="leftArrow">
            <a:avLst>
              <a:gd fmla="val 50000" name="adj1"/>
              <a:gd fmla="val 50000" name="adj2"/>
            </a:avLst>
          </a:prstGeom>
          <a:solidFill>
            <a:schemeClr val="accent1"/>
          </a:solidFill>
          <a:ln cap="rnd" cmpd="sng" w="19050">
            <a:solidFill>
              <a:srgbClr val="820C4A"/>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sz="1800">
              <a:solidFill>
                <a:schemeClr val="lt1"/>
              </a:solidFill>
              <a:latin typeface="Century Gothic"/>
              <a:ea typeface="Century Gothic"/>
              <a:cs typeface="Century Gothic"/>
              <a:sym typeface="Century Gothic"/>
            </a:endParaRPr>
          </a:p>
        </p:txBody>
      </p:sp>
      <p:sp>
        <p:nvSpPr>
          <p:cNvPr id="206" name="Google Shape;206;p18"/>
          <p:cNvSpPr/>
          <p:nvPr/>
        </p:nvSpPr>
        <p:spPr>
          <a:xfrm>
            <a:off x="2524433" y="3769040"/>
            <a:ext cx="834887" cy="166903"/>
          </a:xfrm>
          <a:prstGeom prst="leftArrow">
            <a:avLst>
              <a:gd fmla="val 50000" name="adj1"/>
              <a:gd fmla="val 50000" name="adj2"/>
            </a:avLst>
          </a:prstGeom>
          <a:solidFill>
            <a:schemeClr val="accent1"/>
          </a:solidFill>
          <a:ln cap="rnd" cmpd="sng" w="19050">
            <a:solidFill>
              <a:srgbClr val="820C4A"/>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sz="1800">
              <a:solidFill>
                <a:schemeClr val="lt1"/>
              </a:solidFill>
              <a:latin typeface="Century Gothic"/>
              <a:ea typeface="Century Gothic"/>
              <a:cs typeface="Century Gothic"/>
              <a:sym typeface="Century Gothic"/>
            </a:endParaRPr>
          </a:p>
        </p:txBody>
      </p:sp>
      <p:sp>
        <p:nvSpPr>
          <p:cNvPr id="207" name="Google Shape;207;p18"/>
          <p:cNvSpPr/>
          <p:nvPr/>
        </p:nvSpPr>
        <p:spPr>
          <a:xfrm flipH="1" rot="10800000">
            <a:off x="2524433" y="4582110"/>
            <a:ext cx="834887" cy="166902"/>
          </a:xfrm>
          <a:prstGeom prst="leftArrow">
            <a:avLst>
              <a:gd fmla="val 50000" name="adj1"/>
              <a:gd fmla="val 50000" name="adj2"/>
            </a:avLst>
          </a:prstGeom>
          <a:solidFill>
            <a:schemeClr val="accent1"/>
          </a:solidFill>
          <a:ln cap="rnd" cmpd="sng" w="19050">
            <a:solidFill>
              <a:srgbClr val="820C4A"/>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sz="1800">
              <a:solidFill>
                <a:schemeClr val="lt1"/>
              </a:solidFill>
              <a:latin typeface="Century Gothic"/>
              <a:ea typeface="Century Gothic"/>
              <a:cs typeface="Century Gothic"/>
              <a:sym typeface="Century Gothic"/>
            </a:endParaRPr>
          </a:p>
        </p:txBody>
      </p:sp>
      <p:sp>
        <p:nvSpPr>
          <p:cNvPr id="208" name="Google Shape;208;p18"/>
          <p:cNvSpPr/>
          <p:nvPr/>
        </p:nvSpPr>
        <p:spPr>
          <a:xfrm flipH="1" rot="10800000">
            <a:off x="2524430" y="5543097"/>
            <a:ext cx="834887" cy="166902"/>
          </a:xfrm>
          <a:prstGeom prst="leftArrow">
            <a:avLst>
              <a:gd fmla="val 50000" name="adj1"/>
              <a:gd fmla="val 50000" name="adj2"/>
            </a:avLst>
          </a:prstGeom>
          <a:solidFill>
            <a:schemeClr val="accent1"/>
          </a:solidFill>
          <a:ln cap="rnd" cmpd="sng" w="19050">
            <a:solidFill>
              <a:srgbClr val="820C4A"/>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Clr>
                <a:schemeClr val="dk1"/>
              </a:buClr>
              <a:buSzPts val="1800"/>
              <a:buFont typeface="Calibri"/>
              <a:buNone/>
            </a:pPr>
            <a:r>
              <a:t/>
            </a:r>
            <a:endParaRPr sz="1800">
              <a:solidFill>
                <a:schemeClr val="lt1"/>
              </a:solidFill>
              <a:latin typeface="Century Gothic"/>
              <a:ea typeface="Century Gothic"/>
              <a:cs typeface="Century Gothic"/>
              <a:sym typeface="Century Gothic"/>
            </a:endParaRPr>
          </a:p>
        </p:txBody>
      </p:sp>
      <p:sp>
        <p:nvSpPr>
          <p:cNvPr id="209" name="Google Shape;209;p18"/>
          <p:cNvSpPr txBox="1"/>
          <p:nvPr/>
        </p:nvSpPr>
        <p:spPr>
          <a:xfrm>
            <a:off x="3449972" y="2543844"/>
            <a:ext cx="8101668" cy="406265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1800">
                <a:solidFill>
                  <a:schemeClr val="dk1"/>
                </a:solidFill>
                <a:latin typeface="Century Gothic"/>
                <a:ea typeface="Century Gothic"/>
                <a:cs typeface="Century Gothic"/>
                <a:sym typeface="Century Gothic"/>
              </a:rPr>
              <a:t>Just one Norfolk website has a wealth of information for families and a friendly voice at the end of the line to direct you to the right help. There are also lots of online learning courses if you are interested. </a:t>
            </a:r>
            <a:endParaRPr/>
          </a:p>
          <a:p>
            <a:pPr indent="0" lvl="0" marL="0" marR="0" rtl="0" algn="l">
              <a:spcBef>
                <a:spcPts val="0"/>
              </a:spcBef>
              <a:spcAft>
                <a:spcPts val="0"/>
              </a:spcAft>
              <a:buNone/>
            </a:pPr>
            <a:r>
              <a:t/>
            </a:r>
            <a:endParaRPr b="1"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rPr b="1" lang="en-GB" sz="1800">
                <a:solidFill>
                  <a:schemeClr val="dk1"/>
                </a:solidFill>
                <a:latin typeface="Century Gothic"/>
                <a:ea typeface="Century Gothic"/>
                <a:cs typeface="Century Gothic"/>
                <a:sym typeface="Century Gothic"/>
              </a:rPr>
              <a:t>Norfolk SEND information and advice support service also offer impartial information and advice </a:t>
            </a:r>
            <a:endParaRPr/>
          </a:p>
          <a:p>
            <a:pPr indent="0" lvl="0" marL="0" marR="0" rtl="0" algn="l">
              <a:spcBef>
                <a:spcPts val="0"/>
              </a:spcBef>
              <a:spcAft>
                <a:spcPts val="0"/>
              </a:spcAft>
              <a:buNone/>
            </a:pPr>
            <a:r>
              <a:t/>
            </a:r>
            <a:endParaRPr b="1"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rPr b="1" lang="en-GB" sz="1800">
                <a:solidFill>
                  <a:srgbClr val="28282C"/>
                </a:solidFill>
                <a:latin typeface="Century Gothic"/>
                <a:ea typeface="Century Gothic"/>
                <a:cs typeface="Century Gothic"/>
                <a:sym typeface="Century Gothic"/>
              </a:rPr>
              <a:t>Norfolk Community Directory contains activities, services and groups to help all Norfolk residents live healthy, active and fulfilling lives.</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8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rPr b="1" lang="en-GB" sz="1800">
                <a:solidFill>
                  <a:srgbClr val="28282C"/>
                </a:solidFill>
                <a:latin typeface="Century Gothic"/>
                <a:ea typeface="Century Gothic"/>
                <a:cs typeface="Century Gothic"/>
                <a:sym typeface="Century Gothic"/>
              </a:rPr>
              <a:t>SEND Norfolk Local offer also has lots of information for young people with SEND aged 0-25yrs and their families </a:t>
            </a:r>
            <a:endParaRPr sz="1800">
              <a:solidFill>
                <a:schemeClr val="dk1"/>
              </a:solidFill>
              <a:latin typeface="Calibri"/>
              <a:ea typeface="Calibri"/>
              <a:cs typeface="Calibri"/>
              <a:sym typeface="Calibri"/>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a:p>
            <a:pPr indent="0" lvl="0" marL="0" marR="0" rtl="0" algn="l">
              <a:spcBef>
                <a:spcPts val="0"/>
              </a:spcBef>
              <a:spcAft>
                <a:spcPts val="0"/>
              </a:spcAft>
              <a:buNone/>
            </a:pPr>
            <a:r>
              <a:t/>
            </a:r>
            <a:endParaRPr b="1" sz="1400">
              <a:solidFill>
                <a:schemeClr val="dk1"/>
              </a:solidFill>
              <a:latin typeface="Century Gothic"/>
              <a:ea typeface="Century Gothic"/>
              <a:cs typeface="Century Gothic"/>
              <a:sym typeface="Century Gothic"/>
            </a:endParaRPr>
          </a:p>
          <a:p>
            <a:pPr indent="0" lvl="0" marL="0" marR="0" rtl="0" algn="l">
              <a:spcBef>
                <a:spcPts val="0"/>
              </a:spcBef>
              <a:spcAft>
                <a:spcPts val="0"/>
              </a:spcAft>
              <a:buNone/>
            </a:pPr>
            <a:r>
              <a:t/>
            </a:r>
            <a:endParaRPr sz="14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19"/>
          <p:cNvSpPr txBox="1"/>
          <p:nvPr>
            <p:ph type="ctrTitle"/>
          </p:nvPr>
        </p:nvSpPr>
        <p:spPr>
          <a:xfrm>
            <a:off x="1524000" y="1122363"/>
            <a:ext cx="9144000" cy="1402723"/>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Professional support services we work with</a:t>
            </a:r>
            <a:endParaRPr sz="3200">
              <a:solidFill>
                <a:srgbClr val="FF0000"/>
              </a:solidFill>
            </a:endParaRPr>
          </a:p>
        </p:txBody>
      </p:sp>
      <p:sp>
        <p:nvSpPr>
          <p:cNvPr id="215" name="Google Shape;215;p19"/>
          <p:cNvSpPr/>
          <p:nvPr/>
        </p:nvSpPr>
        <p:spPr>
          <a:xfrm>
            <a:off x="1563939" y="3749020"/>
            <a:ext cx="776589" cy="776589"/>
          </a:xfrm>
          <a:prstGeom prst="rect">
            <a:avLst/>
          </a:prstGeom>
          <a:blipFill rotWithShape="1">
            <a:blip r:embed="rId3">
              <a:alphaModFix/>
            </a:blip>
            <a:stretch>
              <a:fillRect b="0" l="-25997" r="-25999" t="0"/>
            </a:stretch>
          </a:blip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6" name="Google Shape;216;p19"/>
          <p:cNvSpPr/>
          <p:nvPr/>
        </p:nvSpPr>
        <p:spPr>
          <a:xfrm>
            <a:off x="1671076" y="4856587"/>
            <a:ext cx="776589" cy="776589"/>
          </a:xfrm>
          <a:prstGeom prst="rect">
            <a:avLst/>
          </a:prstGeom>
          <a:blipFill rotWithShape="1">
            <a:blip r:embed="rId4">
              <a:alphaModFix/>
            </a:blip>
            <a:stretch>
              <a:fillRect b="0" l="-24000" r="-24000" t="0"/>
            </a:stretch>
          </a:blipFill>
          <a:ln cap="rnd" cmpd="sng" w="1905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
        <p:nvSpPr>
          <p:cNvPr id="217" name="Google Shape;217;p19"/>
          <p:cNvSpPr txBox="1"/>
          <p:nvPr/>
        </p:nvSpPr>
        <p:spPr>
          <a:xfrm>
            <a:off x="2667699" y="2782669"/>
            <a:ext cx="8833607" cy="2462213"/>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Clr>
                <a:schemeClr val="dk1"/>
              </a:buClr>
              <a:buSzPts val="2200"/>
              <a:buFont typeface="Calibri"/>
              <a:buNone/>
            </a:pPr>
            <a:r>
              <a:rPr b="1" lang="en-GB" sz="2200">
                <a:solidFill>
                  <a:schemeClr val="dk1"/>
                </a:solidFill>
                <a:latin typeface="Calibri"/>
                <a:ea typeface="Calibri"/>
                <a:cs typeface="Calibri"/>
                <a:sym typeface="Calibri"/>
              </a:rPr>
              <a:t>Health – Just One Norfolk, neuro development service, speech and language services, occupational therapy</a:t>
            </a:r>
            <a:endParaRPr/>
          </a:p>
          <a:p>
            <a:pPr indent="0" lvl="0" marL="0" marR="0" rtl="0" algn="l">
              <a:spcBef>
                <a:spcPts val="0"/>
              </a:spcBef>
              <a:spcAft>
                <a:spcPts val="0"/>
              </a:spcAft>
              <a:buClr>
                <a:schemeClr val="dk1"/>
              </a:buClr>
              <a:buSzPts val="2200"/>
              <a:buFont typeface="Calibri"/>
              <a:buNone/>
            </a:pPr>
            <a:r>
              <a:t/>
            </a:r>
            <a:endParaRPr b="1" sz="2200">
              <a:solidFill>
                <a:schemeClr val="dk1"/>
              </a:solidFill>
              <a:latin typeface="Calibri"/>
              <a:ea typeface="Calibri"/>
              <a:cs typeface="Calibri"/>
              <a:sym typeface="Calibri"/>
            </a:endParaRPr>
          </a:p>
          <a:p>
            <a:pPr indent="0" lvl="0" marL="0" marR="0" rtl="0" algn="l">
              <a:spcBef>
                <a:spcPts val="0"/>
              </a:spcBef>
              <a:spcAft>
                <a:spcPts val="0"/>
              </a:spcAft>
              <a:buClr>
                <a:schemeClr val="dk1"/>
              </a:buClr>
              <a:buSzPts val="2200"/>
              <a:buFont typeface="Calibri"/>
              <a:buNone/>
            </a:pPr>
            <a:r>
              <a:rPr b="1" lang="en-GB" sz="2200">
                <a:solidFill>
                  <a:schemeClr val="dk1"/>
                </a:solidFill>
                <a:latin typeface="Calibri"/>
                <a:ea typeface="Calibri"/>
                <a:cs typeface="Calibri"/>
                <a:sym typeface="Calibri"/>
              </a:rPr>
              <a:t>Education – virtual sensory support, educational psychologist, dyslexia outreach, specialist teachers, inclusion and SEND team</a:t>
            </a:r>
            <a:endParaRPr/>
          </a:p>
          <a:p>
            <a:pPr indent="0" lvl="0" marL="0" marR="0" rtl="0" algn="l">
              <a:spcBef>
                <a:spcPts val="0"/>
              </a:spcBef>
              <a:spcAft>
                <a:spcPts val="0"/>
              </a:spcAft>
              <a:buClr>
                <a:schemeClr val="dk1"/>
              </a:buClr>
              <a:buSzPts val="2200"/>
              <a:buFont typeface="Calibri"/>
              <a:buNone/>
            </a:pPr>
            <a:r>
              <a:t/>
            </a:r>
            <a:endParaRPr b="1" sz="2200">
              <a:solidFill>
                <a:schemeClr val="dk1"/>
              </a:solidFill>
              <a:latin typeface="Calibri"/>
              <a:ea typeface="Calibri"/>
              <a:cs typeface="Calibri"/>
              <a:sym typeface="Calibri"/>
            </a:endParaRPr>
          </a:p>
          <a:p>
            <a:pPr indent="0" lvl="0" marL="0" marR="0" rtl="0" algn="l">
              <a:spcBef>
                <a:spcPts val="0"/>
              </a:spcBef>
              <a:spcAft>
                <a:spcPts val="0"/>
              </a:spcAft>
              <a:buClr>
                <a:schemeClr val="dk1"/>
              </a:buClr>
              <a:buSzPts val="2200"/>
              <a:buFont typeface="Calibri"/>
              <a:buNone/>
            </a:pPr>
            <a:r>
              <a:rPr b="1" lang="en-GB" sz="2200">
                <a:solidFill>
                  <a:schemeClr val="dk1"/>
                </a:solidFill>
                <a:latin typeface="Calibri"/>
                <a:ea typeface="Calibri"/>
                <a:cs typeface="Calibri"/>
                <a:sym typeface="Calibri"/>
              </a:rPr>
              <a:t>Care - Early help, School and Community Team, Nelsons Journey</a:t>
            </a:r>
            <a:endParaRPr/>
          </a:p>
        </p:txBody>
      </p:sp>
      <p:pic>
        <p:nvPicPr>
          <p:cNvPr descr="Heart in Hands PNG Image - PurePNG ..." id="218" name="Google Shape;218;p19"/>
          <p:cNvPicPr preferRelativeResize="0"/>
          <p:nvPr/>
        </p:nvPicPr>
        <p:blipFill rotWithShape="1">
          <a:blip r:embed="rId5">
            <a:alphaModFix/>
          </a:blip>
          <a:srcRect b="0" l="0" r="0" t="0"/>
          <a:stretch/>
        </p:blipFill>
        <p:spPr>
          <a:xfrm>
            <a:off x="1392930" y="2581712"/>
            <a:ext cx="1111183" cy="765107"/>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20"/>
          <p:cNvSpPr txBox="1"/>
          <p:nvPr>
            <p:ph type="ctrTitle"/>
          </p:nvPr>
        </p:nvSpPr>
        <p:spPr>
          <a:xfrm>
            <a:off x="1524000" y="1516645"/>
            <a:ext cx="9144000" cy="991663"/>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How we support school to school transitions </a:t>
            </a:r>
            <a:endParaRPr sz="3200">
              <a:solidFill>
                <a:srgbClr val="FF0000"/>
              </a:solidFill>
            </a:endParaRPr>
          </a:p>
        </p:txBody>
      </p:sp>
      <p:sp>
        <p:nvSpPr>
          <p:cNvPr id="224" name="Google Shape;224;p20"/>
          <p:cNvSpPr txBox="1"/>
          <p:nvPr>
            <p:ph idx="1" type="subTitle"/>
          </p:nvPr>
        </p:nvSpPr>
        <p:spPr>
          <a:xfrm>
            <a:off x="486561" y="2508308"/>
            <a:ext cx="10654019" cy="3707933"/>
          </a:xfrm>
          <a:prstGeom prst="rect">
            <a:avLst/>
          </a:prstGeom>
          <a:noFill/>
          <a:ln>
            <a:noFill/>
          </a:ln>
        </p:spPr>
        <p:txBody>
          <a:bodyPr anchorCtr="0" anchor="t" bIns="45700" lIns="91425" spcFirstLastPara="1" rIns="91425" wrap="square" tIns="45700">
            <a:normAutofit fontScale="25000" lnSpcReduction="20000"/>
          </a:bodyPr>
          <a:lstStyle/>
          <a:p>
            <a:pPr indent="-394208" lvl="0" marL="457200" rtl="0" algn="l">
              <a:lnSpc>
                <a:spcPct val="90000"/>
              </a:lnSpc>
              <a:spcBef>
                <a:spcPts val="0"/>
              </a:spcBef>
              <a:spcAft>
                <a:spcPts val="0"/>
              </a:spcAft>
              <a:buClr>
                <a:schemeClr val="dk1"/>
              </a:buClr>
              <a:buSzPct val="62000"/>
              <a:buFont typeface="Arial"/>
              <a:buNone/>
            </a:pPr>
            <a:r>
              <a:t/>
            </a:r>
            <a:endParaRPr b="1" sz="6400"/>
          </a:p>
          <a:p>
            <a:pPr indent="-457200" lvl="0" marL="457200" rtl="0" algn="l">
              <a:lnSpc>
                <a:spcPct val="90000"/>
              </a:lnSpc>
              <a:spcBef>
                <a:spcPts val="0"/>
              </a:spcBef>
              <a:spcAft>
                <a:spcPts val="0"/>
              </a:spcAft>
              <a:buClr>
                <a:schemeClr val="dk1"/>
              </a:buClr>
              <a:buSzPct val="100000"/>
              <a:buFont typeface="Arial"/>
              <a:buChar char="•"/>
            </a:pPr>
            <a:r>
              <a:rPr b="1" lang="en-GB" sz="6400"/>
              <a:t>We are very aware that moving on to another school can be very daunting for all children but especially for many with SEND.</a:t>
            </a:r>
            <a:endParaRPr/>
          </a:p>
          <a:p>
            <a:pPr indent="0" lvl="0" marL="0" rtl="0" algn="l">
              <a:lnSpc>
                <a:spcPct val="90000"/>
              </a:lnSpc>
              <a:spcBef>
                <a:spcPts val="0"/>
              </a:spcBef>
              <a:spcAft>
                <a:spcPts val="0"/>
              </a:spcAft>
              <a:buClr>
                <a:schemeClr val="dk1"/>
              </a:buClr>
              <a:buSzPct val="80000"/>
              <a:buNone/>
            </a:pPr>
            <a:r>
              <a:t/>
            </a:r>
            <a:endParaRPr b="1" sz="6400"/>
          </a:p>
          <a:p>
            <a:pPr indent="-457200" lvl="0" marL="457200" rtl="0" algn="l">
              <a:lnSpc>
                <a:spcPct val="90000"/>
              </a:lnSpc>
              <a:spcBef>
                <a:spcPts val="0"/>
              </a:spcBef>
              <a:spcAft>
                <a:spcPts val="0"/>
              </a:spcAft>
              <a:buClr>
                <a:schemeClr val="dk1"/>
              </a:buClr>
              <a:buSzPct val="80000"/>
              <a:buFont typeface="Arial"/>
              <a:buChar char="•"/>
            </a:pPr>
            <a:r>
              <a:rPr b="1" lang="en-GB" sz="6400"/>
              <a:t>We will work closely with whichever school you choose for you child when they move on from Y2. This usually starts around Easter but again is dependent on individual need. </a:t>
            </a:r>
            <a:endParaRPr/>
          </a:p>
          <a:p>
            <a:pPr indent="-375920" lvl="0" marL="457200" rtl="0" algn="l">
              <a:lnSpc>
                <a:spcPct val="90000"/>
              </a:lnSpc>
              <a:spcBef>
                <a:spcPts val="0"/>
              </a:spcBef>
              <a:spcAft>
                <a:spcPts val="0"/>
              </a:spcAft>
              <a:buClr>
                <a:schemeClr val="dk1"/>
              </a:buClr>
              <a:buSzPct val="80000"/>
              <a:buFont typeface="Arial"/>
              <a:buNone/>
            </a:pPr>
            <a:r>
              <a:t/>
            </a:r>
            <a:endParaRPr b="1" sz="6400"/>
          </a:p>
          <a:p>
            <a:pPr indent="-457200" lvl="0" marL="457200" rtl="0" algn="l">
              <a:lnSpc>
                <a:spcPct val="90000"/>
              </a:lnSpc>
              <a:spcBef>
                <a:spcPts val="0"/>
              </a:spcBef>
              <a:spcAft>
                <a:spcPts val="0"/>
              </a:spcAft>
              <a:buClr>
                <a:schemeClr val="dk1"/>
              </a:buClr>
              <a:buSzPct val="80000"/>
              <a:buFont typeface="Arial"/>
              <a:buChar char="•"/>
            </a:pPr>
            <a:r>
              <a:rPr b="1" lang="en-GB" sz="6400"/>
              <a:t>We tailor our transition strategy to best fit the needs of the individual child. This may include extra visits to the new school for familiarisation and orientation.</a:t>
            </a:r>
            <a:endParaRPr/>
          </a:p>
          <a:p>
            <a:pPr indent="0" lvl="0" marL="0" rtl="0" algn="l">
              <a:lnSpc>
                <a:spcPct val="90000"/>
              </a:lnSpc>
              <a:spcBef>
                <a:spcPts val="0"/>
              </a:spcBef>
              <a:spcAft>
                <a:spcPts val="0"/>
              </a:spcAft>
              <a:buClr>
                <a:schemeClr val="dk1"/>
              </a:buClr>
              <a:buSzPct val="80000"/>
              <a:buNone/>
            </a:pPr>
            <a:r>
              <a:t/>
            </a:r>
            <a:endParaRPr b="1" sz="6400"/>
          </a:p>
          <a:p>
            <a:pPr indent="-457200" lvl="0" marL="457200" rtl="0" algn="l">
              <a:lnSpc>
                <a:spcPct val="90000"/>
              </a:lnSpc>
              <a:spcBef>
                <a:spcPts val="0"/>
              </a:spcBef>
              <a:spcAft>
                <a:spcPts val="0"/>
              </a:spcAft>
              <a:buClr>
                <a:schemeClr val="dk1"/>
              </a:buClr>
              <a:buSzPct val="80000"/>
              <a:buFont typeface="Arial"/>
              <a:buChar char="•"/>
            </a:pPr>
            <a:r>
              <a:rPr b="1" lang="en-GB" sz="6400"/>
              <a:t>We do lots of work in school to prepare children for their next steps and always ensure the next school has all of the detailed information they need in order to continue to support your child. </a:t>
            </a:r>
            <a:endParaRPr/>
          </a:p>
          <a:p>
            <a:pPr indent="-375920" lvl="0" marL="457200" rtl="0" algn="l">
              <a:lnSpc>
                <a:spcPct val="90000"/>
              </a:lnSpc>
              <a:spcBef>
                <a:spcPts val="0"/>
              </a:spcBef>
              <a:spcAft>
                <a:spcPts val="0"/>
              </a:spcAft>
              <a:buClr>
                <a:schemeClr val="dk1"/>
              </a:buClr>
              <a:buSzPct val="80000"/>
              <a:buFont typeface="Arial"/>
              <a:buNone/>
            </a:pPr>
            <a:r>
              <a:t/>
            </a:r>
            <a:endParaRPr b="1" sz="6400"/>
          </a:p>
          <a:p>
            <a:pPr indent="-457200" lvl="0" marL="457200" rtl="0" algn="l">
              <a:lnSpc>
                <a:spcPct val="90000"/>
              </a:lnSpc>
              <a:spcBef>
                <a:spcPts val="0"/>
              </a:spcBef>
              <a:spcAft>
                <a:spcPts val="0"/>
              </a:spcAft>
              <a:buClr>
                <a:schemeClr val="dk1"/>
              </a:buClr>
              <a:buSzPct val="80000"/>
              <a:buFont typeface="Arial"/>
              <a:buChar char="•"/>
            </a:pPr>
            <a:r>
              <a:rPr b="1" lang="en-GB" sz="6400"/>
              <a:t>We also always listen to family’s ideas as to how to make this transition as smooth as possible for their child.</a:t>
            </a:r>
            <a:endParaRPr/>
          </a:p>
          <a:p>
            <a:pPr indent="0" lvl="0" marL="0" rtl="0" algn="l">
              <a:lnSpc>
                <a:spcPct val="90000"/>
              </a:lnSpc>
              <a:spcBef>
                <a:spcPts val="0"/>
              </a:spcBef>
              <a:spcAft>
                <a:spcPts val="0"/>
              </a:spcAft>
              <a:buClr>
                <a:schemeClr val="dk1"/>
              </a:buClr>
              <a:buSzPct val="80000"/>
              <a:buNone/>
            </a:pPr>
            <a:r>
              <a:t/>
            </a:r>
            <a:endParaRPr sz="6400"/>
          </a:p>
          <a:p>
            <a:pPr indent="-457200" lvl="0" marL="457200" rtl="0" algn="l">
              <a:lnSpc>
                <a:spcPct val="90000"/>
              </a:lnSpc>
              <a:spcBef>
                <a:spcPts val="0"/>
              </a:spcBef>
              <a:spcAft>
                <a:spcPts val="0"/>
              </a:spcAft>
              <a:buClr>
                <a:schemeClr val="dk1"/>
              </a:buClr>
              <a:buSzPct val="80000"/>
              <a:buFont typeface="Arial"/>
              <a:buChar char="•"/>
            </a:pPr>
            <a:r>
              <a:rPr b="1" lang="en-GB" sz="6400"/>
              <a:t>For children who are new to us, we work closely with their previous school to ensure we have all the information we need to support the child. We offer as many orientation/familiarisation visits as the family would like. This could be led by a peer/peers, or member of staff. We also offer new children with SEND a staggered integration timetable if this is appropriate and supported by their family.</a:t>
            </a:r>
            <a:endParaRPr sz="6400"/>
          </a:p>
          <a:p>
            <a:pPr indent="0" lvl="0" marL="0" rtl="0" algn="l">
              <a:lnSpc>
                <a:spcPct val="90000"/>
              </a:lnSpc>
              <a:spcBef>
                <a:spcPts val="0"/>
              </a:spcBef>
              <a:spcAft>
                <a:spcPts val="0"/>
              </a:spcAft>
              <a:buClr>
                <a:schemeClr val="dk1"/>
              </a:buClr>
              <a:buSzPct val="80000"/>
              <a:buNone/>
            </a:pPr>
            <a:r>
              <a:t/>
            </a:r>
            <a:endParaRPr b="1" sz="6400"/>
          </a:p>
          <a:p>
            <a:pPr indent="-457200" lvl="0" marL="457200" rtl="0" algn="l">
              <a:lnSpc>
                <a:spcPct val="90000"/>
              </a:lnSpc>
              <a:spcBef>
                <a:spcPts val="0"/>
              </a:spcBef>
              <a:spcAft>
                <a:spcPts val="0"/>
              </a:spcAft>
              <a:buClr>
                <a:schemeClr val="dk1"/>
              </a:buClr>
              <a:buSzPct val="80000"/>
              <a:buFont typeface="Arial"/>
              <a:buChar char="•"/>
            </a:pPr>
            <a:r>
              <a:rPr b="1" lang="en-GB" sz="6400"/>
              <a:t>Due to the fact that our transition strategy is bespoke, it is under constant review.</a:t>
            </a:r>
            <a:endParaRPr sz="6400"/>
          </a:p>
          <a:p>
            <a:pPr indent="0" lvl="0" marL="0" rtl="0" algn="ctr">
              <a:lnSpc>
                <a:spcPct val="90000"/>
              </a:lnSpc>
              <a:spcBef>
                <a:spcPts val="1000"/>
              </a:spcBef>
              <a:spcAft>
                <a:spcPts val="0"/>
              </a:spcAft>
              <a:buClr>
                <a:schemeClr val="dk1"/>
              </a:buClr>
              <a:buSzPct val="1000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21"/>
          <p:cNvSpPr txBox="1"/>
          <p:nvPr>
            <p:ph type="ctrTitle"/>
          </p:nvPr>
        </p:nvSpPr>
        <p:spPr>
          <a:xfrm>
            <a:off x="970327" y="1600200"/>
            <a:ext cx="9144000" cy="605769"/>
          </a:xfrm>
          <a:prstGeom prst="rect">
            <a:avLst/>
          </a:prstGeom>
          <a:noFill/>
          <a:ln>
            <a:noFill/>
          </a:ln>
        </p:spPr>
        <p:txBody>
          <a:bodyPr anchorCtr="0" anchor="b" bIns="45700" lIns="91425" spcFirstLastPara="1" rIns="91425" wrap="square" tIns="45700">
            <a:normAutofit/>
          </a:bodyPr>
          <a:lstStyle/>
          <a:p>
            <a:pPr indent="0" lvl="0" marL="0" rtl="0" algn="ctr">
              <a:lnSpc>
                <a:spcPct val="90000"/>
              </a:lnSpc>
              <a:spcBef>
                <a:spcPts val="0"/>
              </a:spcBef>
              <a:spcAft>
                <a:spcPts val="0"/>
              </a:spcAft>
              <a:buClr>
                <a:srgbClr val="FF0000"/>
              </a:buClr>
              <a:buSzPts val="3200"/>
              <a:buFont typeface="Montserrat"/>
              <a:buNone/>
            </a:pPr>
            <a:r>
              <a:rPr b="1" lang="en-GB" sz="3200">
                <a:solidFill>
                  <a:srgbClr val="FF0000"/>
                </a:solidFill>
                <a:latin typeface="Montserrat"/>
                <a:ea typeface="Montserrat"/>
                <a:cs typeface="Montserrat"/>
                <a:sym typeface="Montserrat"/>
              </a:rPr>
              <a:t>Policies</a:t>
            </a:r>
            <a:endParaRPr sz="3200">
              <a:solidFill>
                <a:srgbClr val="FF0000"/>
              </a:solidFill>
            </a:endParaRPr>
          </a:p>
        </p:txBody>
      </p:sp>
      <p:sp>
        <p:nvSpPr>
          <p:cNvPr id="230" name="Google Shape;230;p21"/>
          <p:cNvSpPr txBox="1"/>
          <p:nvPr>
            <p:ph idx="1" type="subTitle"/>
          </p:nvPr>
        </p:nvSpPr>
        <p:spPr>
          <a:xfrm>
            <a:off x="1171662" y="2332671"/>
            <a:ext cx="9144000" cy="3548012"/>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rgbClr val="000000"/>
              </a:buClr>
              <a:buSzPts val="1800"/>
              <a:buNone/>
            </a:pPr>
            <a:r>
              <a:rPr lang="en-GB" sz="1800">
                <a:solidFill>
                  <a:srgbClr val="000000"/>
                </a:solidFill>
                <a:latin typeface="Calibri"/>
                <a:ea typeface="Calibri"/>
                <a:cs typeface="Calibri"/>
                <a:sym typeface="Calibri"/>
              </a:rPr>
              <a:t>    If you would like any further information on how we operate as a school, please see the school website or contact the school office for the below policies. </a:t>
            </a:r>
            <a:endParaRPr b="0" i="0" sz="1800">
              <a:solidFill>
                <a:srgbClr val="000000"/>
              </a:solidFill>
              <a:latin typeface="Calibri"/>
              <a:ea typeface="Calibri"/>
              <a:cs typeface="Calibri"/>
              <a:sym typeface="Calibri"/>
            </a:endParaRPr>
          </a:p>
          <a:p>
            <a:pPr indent="-285750" lvl="0" marL="285750" rtl="0" algn="l">
              <a:lnSpc>
                <a:spcPct val="90000"/>
              </a:lnSpc>
              <a:spcBef>
                <a:spcPts val="1000"/>
              </a:spcBef>
              <a:spcAft>
                <a:spcPts val="0"/>
              </a:spcAft>
              <a:buClr>
                <a:srgbClr val="000000"/>
              </a:buClr>
              <a:buSzPts val="1800"/>
              <a:buFont typeface="Arial"/>
              <a:buChar char="•"/>
            </a:pPr>
            <a:r>
              <a:rPr lang="en-GB" sz="1800">
                <a:solidFill>
                  <a:srgbClr val="000000"/>
                </a:solidFill>
                <a:latin typeface="Calibri"/>
                <a:ea typeface="Calibri"/>
                <a:cs typeface="Calibri"/>
                <a:sym typeface="Calibri"/>
              </a:rPr>
              <a:t>Admissions policy</a:t>
            </a:r>
            <a:endParaRPr/>
          </a:p>
          <a:p>
            <a:pPr indent="-285750" lvl="0" marL="285750" rtl="0" algn="l">
              <a:lnSpc>
                <a:spcPct val="90000"/>
              </a:lnSpc>
              <a:spcBef>
                <a:spcPts val="1000"/>
              </a:spcBef>
              <a:spcAft>
                <a:spcPts val="0"/>
              </a:spcAft>
              <a:buClr>
                <a:srgbClr val="000000"/>
              </a:buClr>
              <a:buSzPts val="1800"/>
              <a:buFont typeface="Arial"/>
              <a:buChar char="•"/>
            </a:pPr>
            <a:r>
              <a:rPr b="0" i="0" lang="en-GB" sz="1800">
                <a:solidFill>
                  <a:srgbClr val="000000"/>
                </a:solidFill>
                <a:latin typeface="Calibri"/>
                <a:ea typeface="Calibri"/>
                <a:cs typeface="Calibri"/>
                <a:sym typeface="Calibri"/>
              </a:rPr>
              <a:t>Attendance policy</a:t>
            </a:r>
            <a:endParaRPr/>
          </a:p>
          <a:p>
            <a:pPr indent="-285750" lvl="0" marL="285750" rtl="0" algn="l">
              <a:lnSpc>
                <a:spcPct val="90000"/>
              </a:lnSpc>
              <a:spcBef>
                <a:spcPts val="1000"/>
              </a:spcBef>
              <a:spcAft>
                <a:spcPts val="0"/>
              </a:spcAft>
              <a:buClr>
                <a:srgbClr val="000000"/>
              </a:buClr>
              <a:buSzPts val="1800"/>
              <a:buFont typeface="Arial"/>
              <a:buChar char="•"/>
            </a:pPr>
            <a:r>
              <a:rPr lang="en-GB" sz="1800">
                <a:solidFill>
                  <a:srgbClr val="000000"/>
                </a:solidFill>
                <a:latin typeface="Calibri"/>
                <a:ea typeface="Calibri"/>
                <a:cs typeface="Calibri"/>
                <a:sym typeface="Calibri"/>
              </a:rPr>
              <a:t>Behaviour and Emotional Regulation policy</a:t>
            </a:r>
            <a:endParaRPr/>
          </a:p>
          <a:p>
            <a:pPr indent="-285750" lvl="0" marL="285750" rtl="0" algn="l">
              <a:lnSpc>
                <a:spcPct val="90000"/>
              </a:lnSpc>
              <a:spcBef>
                <a:spcPts val="1000"/>
              </a:spcBef>
              <a:spcAft>
                <a:spcPts val="0"/>
              </a:spcAft>
              <a:buClr>
                <a:srgbClr val="000000"/>
              </a:buClr>
              <a:buSzPts val="1800"/>
              <a:buFont typeface="Arial"/>
              <a:buChar char="•"/>
            </a:pPr>
            <a:r>
              <a:rPr b="0" i="0" lang="en-GB" sz="1800">
                <a:solidFill>
                  <a:srgbClr val="000000"/>
                </a:solidFill>
                <a:latin typeface="Calibri"/>
                <a:ea typeface="Calibri"/>
                <a:cs typeface="Calibri"/>
                <a:sym typeface="Calibri"/>
              </a:rPr>
              <a:t>Complaints policy</a:t>
            </a:r>
            <a:endParaRPr/>
          </a:p>
          <a:p>
            <a:pPr indent="-285750" lvl="0" marL="285750" rtl="0" algn="l">
              <a:lnSpc>
                <a:spcPct val="90000"/>
              </a:lnSpc>
              <a:spcBef>
                <a:spcPts val="1000"/>
              </a:spcBef>
              <a:spcAft>
                <a:spcPts val="0"/>
              </a:spcAft>
              <a:buClr>
                <a:srgbClr val="000000"/>
              </a:buClr>
              <a:buSzPts val="1800"/>
              <a:buFont typeface="Arial"/>
              <a:buChar char="•"/>
            </a:pPr>
            <a:r>
              <a:rPr lang="en-GB" sz="1800">
                <a:solidFill>
                  <a:srgbClr val="000000"/>
                </a:solidFill>
                <a:latin typeface="Calibri"/>
                <a:ea typeface="Calibri"/>
                <a:cs typeface="Calibri"/>
                <a:sym typeface="Calibri"/>
              </a:rPr>
              <a:t>Equality policy</a:t>
            </a:r>
            <a:endParaRPr/>
          </a:p>
          <a:p>
            <a:pPr indent="-285750" lvl="0" marL="285750" rtl="0" algn="l">
              <a:lnSpc>
                <a:spcPct val="90000"/>
              </a:lnSpc>
              <a:spcBef>
                <a:spcPts val="1000"/>
              </a:spcBef>
              <a:spcAft>
                <a:spcPts val="0"/>
              </a:spcAft>
              <a:buClr>
                <a:srgbClr val="000000"/>
              </a:buClr>
              <a:buSzPts val="1800"/>
              <a:buFont typeface="Arial"/>
              <a:buChar char="•"/>
            </a:pPr>
            <a:r>
              <a:rPr b="0" i="0" lang="en-GB" sz="1800">
                <a:solidFill>
                  <a:srgbClr val="000000"/>
                </a:solidFill>
                <a:latin typeface="Calibri"/>
                <a:ea typeface="Calibri"/>
                <a:cs typeface="Calibri"/>
                <a:sym typeface="Calibri"/>
              </a:rPr>
              <a:t>Medical conditions</a:t>
            </a:r>
            <a:endParaRPr/>
          </a:p>
          <a:p>
            <a:pPr indent="-285750" lvl="0" marL="285750" rtl="0" algn="l">
              <a:lnSpc>
                <a:spcPct val="90000"/>
              </a:lnSpc>
              <a:spcBef>
                <a:spcPts val="1000"/>
              </a:spcBef>
              <a:spcAft>
                <a:spcPts val="0"/>
              </a:spcAft>
              <a:buClr>
                <a:srgbClr val="000000"/>
              </a:buClr>
              <a:buSzPts val="1800"/>
              <a:buFont typeface="Arial"/>
              <a:buChar char="•"/>
            </a:pPr>
            <a:r>
              <a:rPr lang="en-GB" sz="1800">
                <a:solidFill>
                  <a:srgbClr val="000000"/>
                </a:solidFill>
                <a:latin typeface="Calibri"/>
                <a:ea typeface="Calibri"/>
                <a:cs typeface="Calibri"/>
                <a:sym typeface="Calibri"/>
              </a:rPr>
              <a:t>Safeguarding policy</a:t>
            </a:r>
            <a:endParaRPr/>
          </a:p>
          <a:p>
            <a:pPr indent="-285750" lvl="0" marL="285750" rtl="0" algn="l">
              <a:lnSpc>
                <a:spcPct val="90000"/>
              </a:lnSpc>
              <a:spcBef>
                <a:spcPts val="1000"/>
              </a:spcBef>
              <a:spcAft>
                <a:spcPts val="0"/>
              </a:spcAft>
              <a:buClr>
                <a:srgbClr val="000000"/>
              </a:buClr>
              <a:buSzPts val="1800"/>
              <a:buFont typeface="Arial"/>
              <a:buChar char="•"/>
            </a:pPr>
            <a:r>
              <a:rPr b="0" i="0" lang="en-GB" sz="1800">
                <a:solidFill>
                  <a:srgbClr val="000000"/>
                </a:solidFill>
                <a:latin typeface="Calibri"/>
                <a:ea typeface="Calibri"/>
                <a:cs typeface="Calibri"/>
                <a:sym typeface="Calibri"/>
              </a:rPr>
              <a:t>Send policy</a:t>
            </a:r>
            <a:endParaRPr/>
          </a:p>
          <a:p>
            <a:pPr indent="0" lvl="0" marL="0" rtl="0" algn="ctr">
              <a:lnSpc>
                <a:spcPct val="90000"/>
              </a:lnSpc>
              <a:spcBef>
                <a:spcPts val="1000"/>
              </a:spcBef>
              <a:spcAft>
                <a:spcPts val="0"/>
              </a:spcAft>
              <a:buClr>
                <a:schemeClr val="dk1"/>
              </a:buClr>
              <a:buSzPts val="24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2020-10-09T13:43:37Z</dcterms:created>
  <dc:creator>YassinRa</dc:creator>
</cp:coreProperties>
</file>