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Lst>
  <p:sldSz cy="5143500" cx="9144000"/>
  <p:notesSz cx="6858000" cy="9144000"/>
  <p:embeddedFontLst>
    <p:embeddedFont>
      <p:font typeface="Corsiva"/>
      <p:regular r:id="rId16"/>
      <p:bold r:id="rId17"/>
      <p:italic r:id="rId18"/>
      <p:boldItalic r:id="rId19"/>
    </p:embeddedFont>
    <p:embeddedFont>
      <p:font typeface="Lobster"/>
      <p:regular r:id="rId2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Lobster-regular.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font" Target="fonts/Corsiva-bold.fntdata"/><Relationship Id="rId16" Type="http://schemas.openxmlformats.org/officeDocument/2006/relationships/font" Target="fonts/Corsiva-regular.fntdata"/><Relationship Id="rId5" Type="http://schemas.openxmlformats.org/officeDocument/2006/relationships/notesMaster" Target="notesMasters/notesMaster1.xml"/><Relationship Id="rId19" Type="http://schemas.openxmlformats.org/officeDocument/2006/relationships/font" Target="fonts/Corsiva-boldItalic.fntdata"/><Relationship Id="rId6" Type="http://schemas.openxmlformats.org/officeDocument/2006/relationships/slide" Target="slides/slide1.xml"/><Relationship Id="rId18" Type="http://schemas.openxmlformats.org/officeDocument/2006/relationships/font" Target="fonts/Corsiva-italic.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g24240ff2879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2" name="Google Shape;62;g24240ff287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 name="Shape 67"/>
        <p:cNvGrpSpPr/>
        <p:nvPr/>
      </p:nvGrpSpPr>
      <p:grpSpPr>
        <a:xfrm>
          <a:off x="0" y="0"/>
          <a:ext cx="0" cy="0"/>
          <a:chOff x="0" y="0"/>
          <a:chExt cx="0" cy="0"/>
        </a:xfrm>
      </p:grpSpPr>
      <p:sp>
        <p:nvSpPr>
          <p:cNvPr id="68" name="Google Shape;68;g287d7f83dcc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 name="Google Shape;69;g287d7f83dcc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g24240ff2879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5" name="Google Shape;75;g24240ff2879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2dae36ff791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2" name="Google Shape;82;g2dae36ff791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g2c6a5636e83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8" name="Google Shape;88;g2c6a5636e83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g2c2bb0f5fc4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5" name="Google Shape;95;g2c2bb0f5fc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g29bd15864a7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1" name="Google Shape;101;g29bd15864a7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g2cf1d190d74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7" name="Google Shape;107;g2cf1d190d7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g287d7f83dcc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5" name="Google Shape;115;g287d7f83dcc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hyperlink" Target="https://www.wensumtrust.org.uk/firsidejunior/parents-and-carers/uniform" TargetMode="External"/><Relationship Id="rId4" Type="http://schemas.openxmlformats.org/officeDocument/2006/relationships/hyperlink" Target="https://www.wensumtrust.org.uk/firsidejunior/parents-and-carers/uniform" TargetMode="External"/><Relationship Id="rId5" Type="http://schemas.openxmlformats.org/officeDocument/2006/relationships/hyperlink" Target="https://www.wensumtrust.org.uk/firsidejunior/parents-and-carers/uniform"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hyperlink" Target="https://global-zone61.renaissance-go.com/welcomeportal/2041603" TargetMode="External"/><Relationship Id="rId4" Type="http://schemas.openxmlformats.org/officeDocument/2006/relationships/hyperlink" Target="https://www.arbookfind.co.uk/UserType.aspx?RedirectURL=%2fdefault.aspx"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3.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CECD5"/>
            </a:gs>
            <a:gs pos="100000">
              <a:srgbClr val="93BC81"/>
            </a:gs>
          </a:gsLst>
          <a:lin ang="5400012" scaled="0"/>
        </a:gradFill>
      </p:bgPr>
    </p:bg>
    <p:spTree>
      <p:nvGrpSpPr>
        <p:cNvPr id="53" name="Shape 53"/>
        <p:cNvGrpSpPr/>
        <p:nvPr/>
      </p:nvGrpSpPr>
      <p:grpSpPr>
        <a:xfrm>
          <a:off x="0" y="0"/>
          <a:ext cx="0" cy="0"/>
          <a:chOff x="0" y="0"/>
          <a:chExt cx="0" cy="0"/>
        </a:xfrm>
      </p:grpSpPr>
      <p:sp>
        <p:nvSpPr>
          <p:cNvPr id="54" name="Google Shape;54;p13"/>
          <p:cNvSpPr txBox="1"/>
          <p:nvPr>
            <p:ph type="ctrTitle"/>
          </p:nvPr>
        </p:nvSpPr>
        <p:spPr>
          <a:xfrm>
            <a:off x="311700" y="744575"/>
            <a:ext cx="8520600" cy="24747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GB">
                <a:latin typeface="Comic Sans MS"/>
                <a:ea typeface="Comic Sans MS"/>
                <a:cs typeface="Comic Sans MS"/>
                <a:sym typeface="Comic Sans MS"/>
              </a:rPr>
              <a:t>Firside Junior School Newsletter</a:t>
            </a:r>
            <a:endParaRPr>
              <a:latin typeface="Comic Sans MS"/>
              <a:ea typeface="Comic Sans MS"/>
              <a:cs typeface="Comic Sans MS"/>
              <a:sym typeface="Comic Sans MS"/>
            </a:endParaRPr>
          </a:p>
        </p:txBody>
      </p:sp>
      <p:sp>
        <p:nvSpPr>
          <p:cNvPr id="55" name="Google Shape;55;p13"/>
          <p:cNvSpPr txBox="1"/>
          <p:nvPr>
            <p:ph idx="1" type="subTitle"/>
          </p:nvPr>
        </p:nvSpPr>
        <p:spPr>
          <a:xfrm>
            <a:off x="311700" y="3219400"/>
            <a:ext cx="8520600" cy="79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GB">
                <a:latin typeface="Comic Sans MS"/>
                <a:ea typeface="Comic Sans MS"/>
                <a:cs typeface="Comic Sans MS"/>
                <a:sym typeface="Comic Sans MS"/>
              </a:rPr>
              <a:t>Friday 10 May 2024</a:t>
            </a:r>
            <a:endParaRPr>
              <a:latin typeface="Comic Sans MS"/>
              <a:ea typeface="Comic Sans MS"/>
              <a:cs typeface="Comic Sans MS"/>
              <a:sym typeface="Comic Sans MS"/>
            </a:endParaRPr>
          </a:p>
        </p:txBody>
      </p:sp>
      <p:pic>
        <p:nvPicPr>
          <p:cNvPr id="56" name="Google Shape;56;p13"/>
          <p:cNvPicPr preferRelativeResize="0"/>
          <p:nvPr/>
        </p:nvPicPr>
        <p:blipFill>
          <a:blip r:embed="rId3">
            <a:alphaModFix/>
          </a:blip>
          <a:stretch>
            <a:fillRect/>
          </a:stretch>
        </p:blipFill>
        <p:spPr>
          <a:xfrm>
            <a:off x="7170344" y="153765"/>
            <a:ext cx="1776400" cy="1233479"/>
          </a:xfrm>
          <a:prstGeom prst="rect">
            <a:avLst/>
          </a:prstGeom>
          <a:noFill/>
          <a:ln>
            <a:noFill/>
          </a:ln>
        </p:spPr>
      </p:pic>
      <p:pic>
        <p:nvPicPr>
          <p:cNvPr id="57" name="Google Shape;57;p13"/>
          <p:cNvPicPr preferRelativeResize="0"/>
          <p:nvPr/>
        </p:nvPicPr>
        <p:blipFill>
          <a:blip r:embed="rId3">
            <a:alphaModFix/>
          </a:blip>
          <a:stretch>
            <a:fillRect/>
          </a:stretch>
        </p:blipFill>
        <p:spPr>
          <a:xfrm>
            <a:off x="222469" y="153765"/>
            <a:ext cx="1776400" cy="1233479"/>
          </a:xfrm>
          <a:prstGeom prst="rect">
            <a:avLst/>
          </a:prstGeom>
          <a:noFill/>
          <a:ln>
            <a:noFill/>
          </a:ln>
        </p:spPr>
      </p:pic>
      <p:sp>
        <p:nvSpPr>
          <p:cNvPr id="58" name="Google Shape;58;p13"/>
          <p:cNvSpPr txBox="1"/>
          <p:nvPr/>
        </p:nvSpPr>
        <p:spPr>
          <a:xfrm>
            <a:off x="2192863" y="355200"/>
            <a:ext cx="4783500" cy="1174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i="1" lang="en-GB" sz="2400">
                <a:latin typeface="Calibri"/>
                <a:ea typeface="Calibri"/>
                <a:cs typeface="Calibri"/>
                <a:sym typeface="Calibri"/>
              </a:rPr>
              <a:t>Become the best that you can be: for learning, for life, for future success.</a:t>
            </a:r>
            <a:endParaRPr i="1" sz="2400">
              <a:latin typeface="Calibri"/>
              <a:ea typeface="Calibri"/>
              <a:cs typeface="Calibri"/>
              <a:sym typeface="Calibri"/>
            </a:endParaRPr>
          </a:p>
        </p:txBody>
      </p:sp>
      <p:pic>
        <p:nvPicPr>
          <p:cNvPr id="59" name="Google Shape;59;p13"/>
          <p:cNvPicPr preferRelativeResize="0"/>
          <p:nvPr/>
        </p:nvPicPr>
        <p:blipFill>
          <a:blip r:embed="rId4">
            <a:alphaModFix/>
          </a:blip>
          <a:stretch>
            <a:fillRect/>
          </a:stretch>
        </p:blipFill>
        <p:spPr>
          <a:xfrm>
            <a:off x="3171425" y="4170500"/>
            <a:ext cx="2516125" cy="8751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CECD5"/>
            </a:gs>
            <a:gs pos="100000">
              <a:srgbClr val="93BC81"/>
            </a:gs>
          </a:gsLst>
          <a:lin ang="5400012" scaled="0"/>
        </a:gradFill>
      </p:bgPr>
    </p:bg>
    <p:spTree>
      <p:nvGrpSpPr>
        <p:cNvPr id="63" name="Shape 63"/>
        <p:cNvGrpSpPr/>
        <p:nvPr/>
      </p:nvGrpSpPr>
      <p:grpSpPr>
        <a:xfrm>
          <a:off x="0" y="0"/>
          <a:ext cx="0" cy="0"/>
          <a:chOff x="0" y="0"/>
          <a:chExt cx="0" cy="0"/>
        </a:xfrm>
      </p:grpSpPr>
      <p:sp>
        <p:nvSpPr>
          <p:cNvPr id="64" name="Google Shape;64;p14"/>
          <p:cNvSpPr txBox="1"/>
          <p:nvPr>
            <p:ph type="title"/>
          </p:nvPr>
        </p:nvSpPr>
        <p:spPr>
          <a:xfrm>
            <a:off x="0" y="75600"/>
            <a:ext cx="7146900" cy="7074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1200"/>
              </a:spcAft>
              <a:buClr>
                <a:schemeClr val="dk1"/>
              </a:buClr>
              <a:buSzPts val="1100"/>
              <a:buFont typeface="Arial"/>
              <a:buNone/>
            </a:pPr>
            <a:r>
              <a:rPr b="1" lang="en-GB" sz="3400">
                <a:highlight>
                  <a:srgbClr val="00B050"/>
                </a:highlight>
                <a:latin typeface="Lobster"/>
                <a:ea typeface="Lobster"/>
                <a:cs typeface="Lobster"/>
                <a:sym typeface="Lobster"/>
              </a:rPr>
              <a:t>Head Teacher’s message</a:t>
            </a:r>
            <a:endParaRPr sz="5100">
              <a:highlight>
                <a:srgbClr val="00B050"/>
              </a:highlight>
              <a:latin typeface="Lobster"/>
              <a:ea typeface="Lobster"/>
              <a:cs typeface="Lobster"/>
              <a:sym typeface="Lobster"/>
            </a:endParaRPr>
          </a:p>
        </p:txBody>
      </p:sp>
      <p:sp>
        <p:nvSpPr>
          <p:cNvPr id="65" name="Google Shape;65;p14"/>
          <p:cNvSpPr txBox="1"/>
          <p:nvPr>
            <p:ph idx="1" type="body"/>
          </p:nvPr>
        </p:nvSpPr>
        <p:spPr>
          <a:xfrm>
            <a:off x="0" y="698850"/>
            <a:ext cx="8931300" cy="4360800"/>
          </a:xfrm>
          <a:prstGeom prst="rect">
            <a:avLst/>
          </a:prstGeom>
        </p:spPr>
        <p:txBody>
          <a:bodyPr anchorCtr="0" anchor="t" bIns="91425" lIns="91425" spcFirstLastPara="1" rIns="91425" wrap="square" tIns="91425">
            <a:noAutofit/>
          </a:bodyPr>
          <a:lstStyle/>
          <a:p>
            <a:pPr indent="0" lvl="0" marL="0" rtl="0" algn="just">
              <a:spcBef>
                <a:spcPts val="0"/>
              </a:spcBef>
              <a:spcAft>
                <a:spcPts val="0"/>
              </a:spcAft>
              <a:buSzPts val="1100"/>
              <a:buNone/>
            </a:pPr>
            <a:r>
              <a:rPr lang="en-GB" sz="1500">
                <a:solidFill>
                  <a:schemeClr val="dk1"/>
                </a:solidFill>
                <a:latin typeface="Calibri"/>
                <a:ea typeface="Calibri"/>
                <a:cs typeface="Calibri"/>
                <a:sym typeface="Calibri"/>
              </a:rPr>
              <a:t>Dear Parents and Carers,</a:t>
            </a:r>
            <a:endParaRPr sz="1500">
              <a:solidFill>
                <a:schemeClr val="dk1"/>
              </a:solidFill>
              <a:latin typeface="Calibri"/>
              <a:ea typeface="Calibri"/>
              <a:cs typeface="Calibri"/>
              <a:sym typeface="Calibri"/>
            </a:endParaRPr>
          </a:p>
          <a:p>
            <a:pPr indent="0" lvl="0" marL="0" rtl="0" algn="just">
              <a:spcBef>
                <a:spcPts val="0"/>
              </a:spcBef>
              <a:spcAft>
                <a:spcPts val="0"/>
              </a:spcAft>
              <a:buSzPts val="1100"/>
              <a:buNone/>
            </a:pPr>
            <a:r>
              <a:rPr lang="en-GB" sz="1500">
                <a:solidFill>
                  <a:schemeClr val="dk1"/>
                </a:solidFill>
                <a:latin typeface="Calibri"/>
                <a:ea typeface="Calibri"/>
                <a:cs typeface="Calibri"/>
                <a:sym typeface="Calibri"/>
              </a:rPr>
              <a:t>It has been wonderful to finally see some better weather over the last few days. Sunnier days has </a:t>
            </a:r>
            <a:r>
              <a:rPr lang="en-GB" sz="1500">
                <a:solidFill>
                  <a:schemeClr val="dk1"/>
                </a:solidFill>
                <a:latin typeface="Calibri"/>
                <a:ea typeface="Calibri"/>
                <a:cs typeface="Calibri"/>
                <a:sym typeface="Calibri"/>
              </a:rPr>
              <a:t>meant</a:t>
            </a:r>
            <a:r>
              <a:rPr lang="en-GB" sz="1500">
                <a:solidFill>
                  <a:schemeClr val="dk1"/>
                </a:solidFill>
                <a:latin typeface="Calibri"/>
                <a:ea typeface="Calibri"/>
                <a:cs typeface="Calibri"/>
                <a:sym typeface="Calibri"/>
              </a:rPr>
              <a:t> that children have been able to enjoy all of their break times and lunchtimes outsider and some classes have also taken their learning outside too. Let’s hope it continues! As the weather improves, please send your child to school with a named water bottle, named hat and, if needed, </a:t>
            </a:r>
            <a:r>
              <a:rPr lang="en-GB" sz="1500">
                <a:solidFill>
                  <a:schemeClr val="dk1"/>
                </a:solidFill>
                <a:latin typeface="Calibri"/>
                <a:ea typeface="Calibri"/>
                <a:cs typeface="Calibri"/>
                <a:sym typeface="Calibri"/>
              </a:rPr>
              <a:t>sun cream (named also) which they can apply themselves. We would recommend sun cream is also applied before school.</a:t>
            </a:r>
            <a:endParaRPr sz="1500">
              <a:solidFill>
                <a:schemeClr val="dk1"/>
              </a:solidFill>
              <a:latin typeface="Calibri"/>
              <a:ea typeface="Calibri"/>
              <a:cs typeface="Calibri"/>
              <a:sym typeface="Calibri"/>
            </a:endParaRPr>
          </a:p>
          <a:p>
            <a:pPr indent="0" lvl="0" marL="0" rtl="0" algn="just">
              <a:spcBef>
                <a:spcPts val="0"/>
              </a:spcBef>
              <a:spcAft>
                <a:spcPts val="0"/>
              </a:spcAft>
              <a:buSzPts val="1100"/>
              <a:buNone/>
            </a:pPr>
            <a:r>
              <a:rPr lang="en-GB" sz="1500">
                <a:solidFill>
                  <a:schemeClr val="dk1"/>
                </a:solidFill>
                <a:latin typeface="Calibri"/>
                <a:ea typeface="Calibri"/>
                <a:cs typeface="Calibri"/>
                <a:sym typeface="Calibri"/>
              </a:rPr>
              <a:t>Next week is a big week for Year 6 as they take their national SATS tests. The children have worked incredibly hard in the build up to these and we are so proud of each and every one of them. We know that they will do what we </a:t>
            </a:r>
            <a:r>
              <a:rPr lang="en-GB" sz="1500">
                <a:solidFill>
                  <a:schemeClr val="dk1"/>
                </a:solidFill>
                <a:latin typeface="Calibri"/>
                <a:ea typeface="Calibri"/>
                <a:cs typeface="Calibri"/>
                <a:sym typeface="Calibri"/>
              </a:rPr>
              <a:t>keep</a:t>
            </a:r>
            <a:r>
              <a:rPr lang="en-GB" sz="1500">
                <a:solidFill>
                  <a:schemeClr val="dk1"/>
                </a:solidFill>
                <a:latin typeface="Calibri"/>
                <a:ea typeface="Calibri"/>
                <a:cs typeface="Calibri"/>
                <a:sym typeface="Calibri"/>
              </a:rPr>
              <a:t> reminding them to do: just to do the best they can. We know that these assessments are just a snapshot of our amazing Year 6 children and do not test their ability in other areas of the curriculum such as art, music, science or PE and nor are they an assessment on their other personal attributes and skills. Once again, we have organised a special  SATS breakfast for children in Year 6 next week (Monday to Thursday) from 8am to set the </a:t>
            </a:r>
            <a:r>
              <a:rPr lang="en-GB" sz="1500">
                <a:solidFill>
                  <a:schemeClr val="dk1"/>
                </a:solidFill>
                <a:latin typeface="Calibri"/>
                <a:ea typeface="Calibri"/>
                <a:cs typeface="Calibri"/>
                <a:sym typeface="Calibri"/>
              </a:rPr>
              <a:t>children</a:t>
            </a:r>
            <a:r>
              <a:rPr lang="en-GB" sz="1500">
                <a:solidFill>
                  <a:schemeClr val="dk1"/>
                </a:solidFill>
                <a:latin typeface="Calibri"/>
                <a:ea typeface="Calibri"/>
                <a:cs typeface="Calibri"/>
                <a:sym typeface="Calibri"/>
              </a:rPr>
              <a:t> up each day. We would encourage parents to ensure that the children are getting plenty of rest over the weekend and next week. We wish all of our Year 6 pupils the very best for their tests.</a:t>
            </a:r>
            <a:endParaRPr sz="1500">
              <a:solidFill>
                <a:schemeClr val="dk1"/>
              </a:solidFill>
              <a:latin typeface="Calibri"/>
              <a:ea typeface="Calibri"/>
              <a:cs typeface="Calibri"/>
              <a:sym typeface="Calibri"/>
            </a:endParaRPr>
          </a:p>
          <a:p>
            <a:pPr indent="0" lvl="0" marL="0" rtl="0" algn="just">
              <a:spcBef>
                <a:spcPts val="0"/>
              </a:spcBef>
              <a:spcAft>
                <a:spcPts val="0"/>
              </a:spcAft>
              <a:buSzPts val="1100"/>
              <a:buNone/>
            </a:pPr>
            <a:r>
              <a:rPr lang="en-GB" sz="1500">
                <a:solidFill>
                  <a:schemeClr val="dk1"/>
                </a:solidFill>
                <a:latin typeface="Calibri"/>
                <a:ea typeface="Calibri"/>
                <a:cs typeface="Calibri"/>
                <a:sym typeface="Calibri"/>
              </a:rPr>
              <a:t>Kindest regards, </a:t>
            </a:r>
            <a:endParaRPr sz="1500">
              <a:solidFill>
                <a:schemeClr val="dk1"/>
              </a:solidFill>
              <a:latin typeface="Calibri"/>
              <a:ea typeface="Calibri"/>
              <a:cs typeface="Calibri"/>
              <a:sym typeface="Calibri"/>
            </a:endParaRPr>
          </a:p>
          <a:p>
            <a:pPr indent="0" lvl="0" marL="0" rtl="0" algn="just">
              <a:spcBef>
                <a:spcPts val="0"/>
              </a:spcBef>
              <a:spcAft>
                <a:spcPts val="0"/>
              </a:spcAft>
              <a:buSzPts val="1100"/>
              <a:buNone/>
            </a:pPr>
            <a:r>
              <a:rPr b="1" lang="en-GB">
                <a:solidFill>
                  <a:schemeClr val="dk1"/>
                </a:solidFill>
                <a:latin typeface="Corsiva"/>
                <a:ea typeface="Corsiva"/>
                <a:cs typeface="Corsiva"/>
                <a:sym typeface="Corsiva"/>
              </a:rPr>
              <a:t>Mrs Robinson (Head Teacher), Mr Keer (Deputy Head Teacher) and Mrs Seagrave (Senior Teacher)</a:t>
            </a:r>
            <a:endParaRPr b="1">
              <a:solidFill>
                <a:schemeClr val="dk1"/>
              </a:solidFill>
              <a:latin typeface="Calibri"/>
              <a:ea typeface="Calibri"/>
              <a:cs typeface="Calibri"/>
              <a:sym typeface="Calibri"/>
            </a:endParaRPr>
          </a:p>
          <a:p>
            <a:pPr indent="0" lvl="0" marL="0" rtl="0" algn="just">
              <a:lnSpc>
                <a:spcPct val="95000"/>
              </a:lnSpc>
              <a:spcBef>
                <a:spcPts val="1200"/>
              </a:spcBef>
              <a:spcAft>
                <a:spcPts val="0"/>
              </a:spcAft>
              <a:buSzPts val="275"/>
              <a:buNone/>
            </a:pPr>
            <a:r>
              <a:t/>
            </a:r>
            <a:endParaRPr sz="1000">
              <a:solidFill>
                <a:schemeClr val="dk1"/>
              </a:solidFill>
              <a:latin typeface="Comic Sans MS"/>
              <a:ea typeface="Comic Sans MS"/>
              <a:cs typeface="Comic Sans MS"/>
              <a:sym typeface="Comic Sans MS"/>
            </a:endParaRPr>
          </a:p>
          <a:p>
            <a:pPr indent="0" lvl="0" marL="0" rtl="0" algn="just">
              <a:lnSpc>
                <a:spcPct val="95000"/>
              </a:lnSpc>
              <a:spcBef>
                <a:spcPts val="1200"/>
              </a:spcBef>
              <a:spcAft>
                <a:spcPts val="0"/>
              </a:spcAft>
              <a:buSzPts val="275"/>
              <a:buNone/>
            </a:pPr>
            <a:r>
              <a:t/>
            </a:r>
            <a:endParaRPr sz="1000">
              <a:solidFill>
                <a:schemeClr val="dk1"/>
              </a:solidFill>
            </a:endParaRPr>
          </a:p>
          <a:p>
            <a:pPr indent="0" lvl="0" marL="0" rtl="0" algn="l">
              <a:lnSpc>
                <a:spcPct val="130000"/>
              </a:lnSpc>
              <a:spcBef>
                <a:spcPts val="1200"/>
              </a:spcBef>
              <a:spcAft>
                <a:spcPts val="1200"/>
              </a:spcAft>
              <a:buSzPts val="275"/>
              <a:buNone/>
            </a:pPr>
            <a:r>
              <a:t/>
            </a:r>
            <a:endParaRPr b="1" sz="1000">
              <a:solidFill>
                <a:schemeClr val="dk1"/>
              </a:solidFill>
            </a:endParaRPr>
          </a:p>
        </p:txBody>
      </p:sp>
      <p:pic>
        <p:nvPicPr>
          <p:cNvPr id="66" name="Google Shape;66;p14"/>
          <p:cNvPicPr preferRelativeResize="0"/>
          <p:nvPr/>
        </p:nvPicPr>
        <p:blipFill>
          <a:blip r:embed="rId3">
            <a:alphaModFix/>
          </a:blip>
          <a:stretch>
            <a:fillRect/>
          </a:stretch>
        </p:blipFill>
        <p:spPr>
          <a:xfrm>
            <a:off x="7559225" y="-5"/>
            <a:ext cx="1584775" cy="10366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CECD5"/>
            </a:gs>
            <a:gs pos="100000">
              <a:srgbClr val="93BC81"/>
            </a:gs>
          </a:gsLst>
          <a:lin ang="5400012" scaled="0"/>
        </a:gradFill>
      </p:bgPr>
    </p:bg>
    <p:spTree>
      <p:nvGrpSpPr>
        <p:cNvPr id="70" name="Shape 70"/>
        <p:cNvGrpSpPr/>
        <p:nvPr/>
      </p:nvGrpSpPr>
      <p:grpSpPr>
        <a:xfrm>
          <a:off x="0" y="0"/>
          <a:ext cx="0" cy="0"/>
          <a:chOff x="0" y="0"/>
          <a:chExt cx="0" cy="0"/>
        </a:xfrm>
      </p:grpSpPr>
      <p:sp>
        <p:nvSpPr>
          <p:cNvPr id="71" name="Google Shape;71;p15"/>
          <p:cNvSpPr txBox="1"/>
          <p:nvPr>
            <p:ph type="title"/>
          </p:nvPr>
        </p:nvSpPr>
        <p:spPr>
          <a:xfrm>
            <a:off x="0" y="0"/>
            <a:ext cx="3638400" cy="572700"/>
          </a:xfrm>
          <a:prstGeom prst="rect">
            <a:avLst/>
          </a:prstGeom>
        </p:spPr>
        <p:txBody>
          <a:bodyPr anchorCtr="0" anchor="t" bIns="91425" lIns="91425" spcFirstLastPara="1" rIns="91425" wrap="square" tIns="91425">
            <a:normAutofit fontScale="90000"/>
          </a:bodyPr>
          <a:lstStyle/>
          <a:p>
            <a:pPr indent="0" lvl="0" marL="0" rtl="0" algn="l">
              <a:lnSpc>
                <a:spcPct val="115000"/>
              </a:lnSpc>
              <a:spcBef>
                <a:spcPts val="1200"/>
              </a:spcBef>
              <a:spcAft>
                <a:spcPts val="0"/>
              </a:spcAft>
              <a:buClr>
                <a:schemeClr val="dk1"/>
              </a:buClr>
              <a:buSzPct val="32352"/>
              <a:buFont typeface="Arial"/>
              <a:buNone/>
            </a:pPr>
            <a:r>
              <a:rPr b="1" lang="en-GB" sz="3400">
                <a:solidFill>
                  <a:srgbClr val="000000"/>
                </a:solidFill>
                <a:highlight>
                  <a:srgbClr val="00B050"/>
                </a:highlight>
                <a:latin typeface="Lobster"/>
                <a:ea typeface="Lobster"/>
                <a:cs typeface="Lobster"/>
                <a:sym typeface="Lobster"/>
              </a:rPr>
              <a:t>Dates for your diary</a:t>
            </a:r>
            <a:endParaRPr sz="5100">
              <a:solidFill>
                <a:srgbClr val="000000"/>
              </a:solidFill>
              <a:highlight>
                <a:srgbClr val="00B050"/>
              </a:highlight>
              <a:latin typeface="Lobster"/>
              <a:ea typeface="Lobster"/>
              <a:cs typeface="Lobster"/>
              <a:sym typeface="Lobster"/>
            </a:endParaRPr>
          </a:p>
          <a:p>
            <a:pPr indent="0" lvl="0" marL="0" rtl="0" algn="l">
              <a:spcBef>
                <a:spcPts val="1200"/>
              </a:spcBef>
              <a:spcAft>
                <a:spcPts val="0"/>
              </a:spcAft>
              <a:buNone/>
            </a:pPr>
            <a:r>
              <a:t/>
            </a:r>
            <a:endParaRPr>
              <a:latin typeface="Comic Sans MS"/>
              <a:ea typeface="Comic Sans MS"/>
              <a:cs typeface="Comic Sans MS"/>
              <a:sym typeface="Comic Sans MS"/>
            </a:endParaRPr>
          </a:p>
        </p:txBody>
      </p:sp>
      <p:sp>
        <p:nvSpPr>
          <p:cNvPr id="72" name="Google Shape;72;p15"/>
          <p:cNvSpPr txBox="1"/>
          <p:nvPr>
            <p:ph idx="1" type="body"/>
          </p:nvPr>
        </p:nvSpPr>
        <p:spPr>
          <a:xfrm>
            <a:off x="46500" y="572700"/>
            <a:ext cx="9051000" cy="4693200"/>
          </a:xfrm>
          <a:prstGeom prst="rect">
            <a:avLst/>
          </a:prstGeom>
        </p:spPr>
        <p:txBody>
          <a:bodyPr anchorCtr="0" anchor="t" bIns="91425" lIns="91425" spcFirstLastPara="1" rIns="91425" wrap="square" tIns="91425">
            <a:noAutofit/>
          </a:bodyPr>
          <a:lstStyle/>
          <a:p>
            <a:pPr indent="0" lvl="0" marL="0" rtl="0" algn="l">
              <a:lnSpc>
                <a:spcPct val="110000"/>
              </a:lnSpc>
              <a:spcBef>
                <a:spcPts val="1200"/>
              </a:spcBef>
              <a:spcAft>
                <a:spcPts val="0"/>
              </a:spcAft>
              <a:buClr>
                <a:schemeClr val="dk1"/>
              </a:buClr>
              <a:buSzPts val="213"/>
              <a:buFont typeface="Arial"/>
              <a:buNone/>
            </a:pPr>
            <a:r>
              <a:t/>
            </a:r>
            <a:endParaRPr sz="1447">
              <a:solidFill>
                <a:schemeClr val="dk1"/>
              </a:solidFill>
              <a:latin typeface="Calibri"/>
              <a:ea typeface="Calibri"/>
              <a:cs typeface="Calibri"/>
              <a:sym typeface="Calibri"/>
            </a:endParaRPr>
          </a:p>
          <a:p>
            <a:pPr indent="0" lvl="0" marL="0" rtl="0" algn="l">
              <a:lnSpc>
                <a:spcPct val="110000"/>
              </a:lnSpc>
              <a:spcBef>
                <a:spcPts val="1200"/>
              </a:spcBef>
              <a:spcAft>
                <a:spcPts val="0"/>
              </a:spcAft>
              <a:buClr>
                <a:schemeClr val="dk1"/>
              </a:buClr>
              <a:buSzPts val="213"/>
              <a:buFont typeface="Arial"/>
              <a:buNone/>
            </a:pPr>
            <a:r>
              <a:rPr b="1" lang="en-GB" sz="1547">
                <a:solidFill>
                  <a:schemeClr val="dk1"/>
                </a:solidFill>
                <a:latin typeface="Calibri"/>
                <a:ea typeface="Calibri"/>
                <a:cs typeface="Calibri"/>
                <a:sym typeface="Calibri"/>
              </a:rPr>
              <a:t>13 - 16 May	</a:t>
            </a:r>
            <a:r>
              <a:rPr lang="en-GB" sz="1547">
                <a:solidFill>
                  <a:schemeClr val="dk1"/>
                </a:solidFill>
                <a:latin typeface="Calibri"/>
                <a:ea typeface="Calibri"/>
                <a:cs typeface="Calibri"/>
                <a:sym typeface="Calibri"/>
              </a:rPr>
              <a:t>Year 6 SATS week</a:t>
            </a:r>
            <a:endParaRPr sz="1547">
              <a:solidFill>
                <a:schemeClr val="dk1"/>
              </a:solidFill>
              <a:latin typeface="Calibri"/>
              <a:ea typeface="Calibri"/>
              <a:cs typeface="Calibri"/>
              <a:sym typeface="Calibri"/>
            </a:endParaRPr>
          </a:p>
          <a:p>
            <a:pPr indent="0" lvl="0" marL="0" rtl="0" algn="l">
              <a:lnSpc>
                <a:spcPct val="110000"/>
              </a:lnSpc>
              <a:spcBef>
                <a:spcPts val="1200"/>
              </a:spcBef>
              <a:spcAft>
                <a:spcPts val="0"/>
              </a:spcAft>
              <a:buClr>
                <a:schemeClr val="dk1"/>
              </a:buClr>
              <a:buSzPts val="213"/>
              <a:buFont typeface="Arial"/>
              <a:buNone/>
            </a:pPr>
            <a:r>
              <a:rPr b="1" lang="en-GB" sz="1547">
                <a:solidFill>
                  <a:schemeClr val="dk1"/>
                </a:solidFill>
                <a:latin typeface="Calibri"/>
                <a:ea typeface="Calibri"/>
                <a:cs typeface="Calibri"/>
                <a:sym typeface="Calibri"/>
              </a:rPr>
              <a:t>20 - 22 May</a:t>
            </a:r>
            <a:r>
              <a:rPr lang="en-GB" sz="1547">
                <a:solidFill>
                  <a:schemeClr val="dk1"/>
                </a:solidFill>
                <a:latin typeface="Calibri"/>
                <a:ea typeface="Calibri"/>
                <a:cs typeface="Calibri"/>
                <a:sym typeface="Calibri"/>
              </a:rPr>
              <a:t>	Year 6 residential</a:t>
            </a:r>
            <a:endParaRPr sz="1547">
              <a:solidFill>
                <a:schemeClr val="dk1"/>
              </a:solidFill>
              <a:latin typeface="Calibri"/>
              <a:ea typeface="Calibri"/>
              <a:cs typeface="Calibri"/>
              <a:sym typeface="Calibri"/>
            </a:endParaRPr>
          </a:p>
          <a:p>
            <a:pPr indent="0" lvl="0" marL="0" rtl="0" algn="l">
              <a:lnSpc>
                <a:spcPct val="110000"/>
              </a:lnSpc>
              <a:spcBef>
                <a:spcPts val="1200"/>
              </a:spcBef>
              <a:spcAft>
                <a:spcPts val="0"/>
              </a:spcAft>
              <a:buClr>
                <a:schemeClr val="dk1"/>
              </a:buClr>
              <a:buSzPts val="213"/>
              <a:buFont typeface="Arial"/>
              <a:buNone/>
            </a:pPr>
            <a:r>
              <a:rPr b="1" lang="en-GB" sz="1547">
                <a:solidFill>
                  <a:schemeClr val="dk1"/>
                </a:solidFill>
                <a:latin typeface="Calibri"/>
                <a:ea typeface="Calibri"/>
                <a:cs typeface="Calibri"/>
                <a:sym typeface="Calibri"/>
              </a:rPr>
              <a:t>20 and 21 May</a:t>
            </a:r>
            <a:r>
              <a:rPr lang="en-GB" sz="1547">
                <a:solidFill>
                  <a:schemeClr val="dk1"/>
                </a:solidFill>
                <a:latin typeface="Calibri"/>
                <a:ea typeface="Calibri"/>
                <a:cs typeface="Calibri"/>
                <a:sym typeface="Calibri"/>
              </a:rPr>
              <a:t>	Bikeability sessions for selected children in Year 4</a:t>
            </a:r>
            <a:endParaRPr sz="1547">
              <a:solidFill>
                <a:schemeClr val="dk1"/>
              </a:solidFill>
              <a:latin typeface="Calibri"/>
              <a:ea typeface="Calibri"/>
              <a:cs typeface="Calibri"/>
              <a:sym typeface="Calibri"/>
            </a:endParaRPr>
          </a:p>
          <a:p>
            <a:pPr indent="0" lvl="0" marL="0" rtl="0" algn="l">
              <a:lnSpc>
                <a:spcPct val="110000"/>
              </a:lnSpc>
              <a:spcBef>
                <a:spcPts val="1200"/>
              </a:spcBef>
              <a:spcAft>
                <a:spcPts val="0"/>
              </a:spcAft>
              <a:buClr>
                <a:schemeClr val="dk1"/>
              </a:buClr>
              <a:buSzPts val="213"/>
              <a:buFont typeface="Arial"/>
              <a:buNone/>
            </a:pPr>
            <a:r>
              <a:rPr b="1" lang="en-GB" sz="1547">
                <a:solidFill>
                  <a:schemeClr val="dk1"/>
                </a:solidFill>
                <a:latin typeface="Calibri"/>
                <a:ea typeface="Calibri"/>
                <a:cs typeface="Calibri"/>
                <a:sym typeface="Calibri"/>
              </a:rPr>
              <a:t>Fri 24 May</a:t>
            </a:r>
            <a:r>
              <a:rPr lang="en-GB" sz="1547">
                <a:solidFill>
                  <a:schemeClr val="dk1"/>
                </a:solidFill>
                <a:latin typeface="Calibri"/>
                <a:ea typeface="Calibri"/>
                <a:cs typeface="Calibri"/>
                <a:sym typeface="Calibri"/>
              </a:rPr>
              <a:t> 		Last day of Summer 1 term</a:t>
            </a:r>
            <a:endParaRPr sz="1547">
              <a:solidFill>
                <a:schemeClr val="dk1"/>
              </a:solidFill>
              <a:latin typeface="Calibri"/>
              <a:ea typeface="Calibri"/>
              <a:cs typeface="Calibri"/>
              <a:sym typeface="Calibri"/>
            </a:endParaRPr>
          </a:p>
          <a:p>
            <a:pPr indent="0" lvl="0" marL="0" rtl="0" algn="l">
              <a:lnSpc>
                <a:spcPct val="110000"/>
              </a:lnSpc>
              <a:spcBef>
                <a:spcPts val="1200"/>
              </a:spcBef>
              <a:spcAft>
                <a:spcPts val="0"/>
              </a:spcAft>
              <a:buClr>
                <a:schemeClr val="dk1"/>
              </a:buClr>
              <a:buSzPts val="213"/>
              <a:buFont typeface="Arial"/>
              <a:buNone/>
            </a:pPr>
            <a:r>
              <a:rPr b="1" lang="en-GB" sz="1547">
                <a:solidFill>
                  <a:schemeClr val="dk1"/>
                </a:solidFill>
                <a:latin typeface="Calibri"/>
                <a:ea typeface="Calibri"/>
                <a:cs typeface="Calibri"/>
                <a:sym typeface="Calibri"/>
              </a:rPr>
              <a:t>Mon 3 June	</a:t>
            </a:r>
            <a:r>
              <a:rPr lang="en-GB" sz="1547">
                <a:solidFill>
                  <a:schemeClr val="dk1"/>
                </a:solidFill>
                <a:latin typeface="Calibri"/>
                <a:ea typeface="Calibri"/>
                <a:cs typeface="Calibri"/>
                <a:sym typeface="Calibri"/>
              </a:rPr>
              <a:t>First day of Summer 2 term</a:t>
            </a:r>
            <a:endParaRPr sz="1547">
              <a:solidFill>
                <a:schemeClr val="dk1"/>
              </a:solidFill>
              <a:latin typeface="Calibri"/>
              <a:ea typeface="Calibri"/>
              <a:cs typeface="Calibri"/>
              <a:sym typeface="Calibri"/>
            </a:endParaRPr>
          </a:p>
          <a:p>
            <a:pPr indent="0" lvl="0" marL="0" rtl="0" algn="l">
              <a:lnSpc>
                <a:spcPct val="110000"/>
              </a:lnSpc>
              <a:spcBef>
                <a:spcPts val="1200"/>
              </a:spcBef>
              <a:spcAft>
                <a:spcPts val="0"/>
              </a:spcAft>
              <a:buClr>
                <a:schemeClr val="dk1"/>
              </a:buClr>
              <a:buSzPts val="213"/>
              <a:buFont typeface="Arial"/>
              <a:buNone/>
            </a:pPr>
            <a:r>
              <a:rPr b="1" lang="en-GB" sz="1547">
                <a:solidFill>
                  <a:schemeClr val="dk1"/>
                </a:solidFill>
                <a:latin typeface="Calibri"/>
                <a:ea typeface="Calibri"/>
                <a:cs typeface="Calibri"/>
                <a:sym typeface="Calibri"/>
              </a:rPr>
              <a:t>3 - 14 June		</a:t>
            </a:r>
            <a:r>
              <a:rPr lang="en-GB" sz="1547">
                <a:solidFill>
                  <a:schemeClr val="dk1"/>
                </a:solidFill>
                <a:latin typeface="Calibri"/>
                <a:ea typeface="Calibri"/>
                <a:cs typeface="Calibri"/>
                <a:sym typeface="Calibri"/>
              </a:rPr>
              <a:t>Year 4 multiplication check window opens (children will complete it during these two weeks)</a:t>
            </a:r>
            <a:endParaRPr b="1" sz="1547">
              <a:solidFill>
                <a:schemeClr val="dk1"/>
              </a:solidFill>
              <a:latin typeface="Calibri"/>
              <a:ea typeface="Calibri"/>
              <a:cs typeface="Calibri"/>
              <a:sym typeface="Calibri"/>
            </a:endParaRPr>
          </a:p>
          <a:p>
            <a:pPr indent="0" lvl="0" marL="0" rtl="0" algn="l">
              <a:lnSpc>
                <a:spcPct val="110000"/>
              </a:lnSpc>
              <a:spcBef>
                <a:spcPts val="1200"/>
              </a:spcBef>
              <a:spcAft>
                <a:spcPts val="0"/>
              </a:spcAft>
              <a:buClr>
                <a:schemeClr val="dk1"/>
              </a:buClr>
              <a:buSzPts val="213"/>
              <a:buFont typeface="Arial"/>
              <a:buNone/>
            </a:pPr>
            <a:r>
              <a:rPr b="1" lang="en-GB" sz="1547">
                <a:solidFill>
                  <a:schemeClr val="dk1"/>
                </a:solidFill>
                <a:latin typeface="Calibri"/>
                <a:ea typeface="Calibri"/>
                <a:cs typeface="Calibri"/>
                <a:sym typeface="Calibri"/>
              </a:rPr>
              <a:t>Tues 4 June	</a:t>
            </a:r>
            <a:r>
              <a:rPr lang="en-GB" sz="1547">
                <a:solidFill>
                  <a:schemeClr val="dk1"/>
                </a:solidFill>
                <a:latin typeface="Calibri"/>
                <a:ea typeface="Calibri"/>
                <a:cs typeface="Calibri"/>
                <a:sym typeface="Calibri"/>
              </a:rPr>
              <a:t>Year 3 tag-rugby coaching</a:t>
            </a:r>
            <a:endParaRPr sz="1547">
              <a:solidFill>
                <a:schemeClr val="dk1"/>
              </a:solidFill>
              <a:latin typeface="Calibri"/>
              <a:ea typeface="Calibri"/>
              <a:cs typeface="Calibri"/>
              <a:sym typeface="Calibri"/>
            </a:endParaRPr>
          </a:p>
          <a:p>
            <a:pPr indent="0" lvl="0" marL="0" rtl="0" algn="l">
              <a:lnSpc>
                <a:spcPct val="110000"/>
              </a:lnSpc>
              <a:spcBef>
                <a:spcPts val="1200"/>
              </a:spcBef>
              <a:spcAft>
                <a:spcPts val="0"/>
              </a:spcAft>
              <a:buClr>
                <a:schemeClr val="dk1"/>
              </a:buClr>
              <a:buSzPts val="213"/>
              <a:buFont typeface="Arial"/>
              <a:buNone/>
            </a:pPr>
            <a:r>
              <a:rPr b="1" lang="en-GB" sz="1547">
                <a:solidFill>
                  <a:schemeClr val="dk1"/>
                </a:solidFill>
                <a:latin typeface="Calibri"/>
                <a:ea typeface="Calibri"/>
                <a:cs typeface="Calibri"/>
                <a:sym typeface="Calibri"/>
              </a:rPr>
              <a:t>Fri 7 June		</a:t>
            </a:r>
            <a:r>
              <a:rPr lang="en-GB" sz="1547">
                <a:solidFill>
                  <a:schemeClr val="dk1"/>
                </a:solidFill>
                <a:latin typeface="Calibri"/>
                <a:ea typeface="Calibri"/>
                <a:cs typeface="Calibri"/>
                <a:sym typeface="Calibri"/>
              </a:rPr>
              <a:t>Year 6 tag-rugby coaching</a:t>
            </a:r>
            <a:endParaRPr sz="1547">
              <a:solidFill>
                <a:schemeClr val="dk1"/>
              </a:solidFill>
              <a:latin typeface="Calibri"/>
              <a:ea typeface="Calibri"/>
              <a:cs typeface="Calibri"/>
              <a:sym typeface="Calibri"/>
            </a:endParaRPr>
          </a:p>
          <a:p>
            <a:pPr indent="0" lvl="0" marL="0" rtl="0" algn="l">
              <a:lnSpc>
                <a:spcPct val="110000"/>
              </a:lnSpc>
              <a:spcBef>
                <a:spcPts val="1200"/>
              </a:spcBef>
              <a:spcAft>
                <a:spcPts val="0"/>
              </a:spcAft>
              <a:buClr>
                <a:schemeClr val="dk1"/>
              </a:buClr>
              <a:buSzPts val="213"/>
              <a:buFont typeface="Arial"/>
              <a:buNone/>
            </a:pPr>
            <a:r>
              <a:t/>
            </a:r>
            <a:endParaRPr sz="1447">
              <a:solidFill>
                <a:schemeClr val="dk1"/>
              </a:solidFill>
              <a:latin typeface="Calibri"/>
              <a:ea typeface="Calibri"/>
              <a:cs typeface="Calibri"/>
              <a:sym typeface="Calibri"/>
            </a:endParaRPr>
          </a:p>
          <a:p>
            <a:pPr indent="0" lvl="0" marL="0" rtl="0" algn="l">
              <a:lnSpc>
                <a:spcPct val="110000"/>
              </a:lnSpc>
              <a:spcBef>
                <a:spcPts val="1200"/>
              </a:spcBef>
              <a:spcAft>
                <a:spcPts val="1200"/>
              </a:spcAft>
              <a:buClr>
                <a:schemeClr val="dk1"/>
              </a:buClr>
              <a:buSzPts val="213"/>
              <a:buFont typeface="Arial"/>
              <a:buNone/>
            </a:pPr>
            <a:r>
              <a:t/>
            </a:r>
            <a:endParaRPr sz="1347">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CECD5"/>
            </a:gs>
            <a:gs pos="100000">
              <a:srgbClr val="93BC81"/>
            </a:gs>
          </a:gsLst>
          <a:lin ang="5400012" scaled="0"/>
        </a:gradFill>
      </p:bgPr>
    </p:bg>
    <p:spTree>
      <p:nvGrpSpPr>
        <p:cNvPr id="76" name="Shape 76"/>
        <p:cNvGrpSpPr/>
        <p:nvPr/>
      </p:nvGrpSpPr>
      <p:grpSpPr>
        <a:xfrm>
          <a:off x="0" y="0"/>
          <a:ext cx="0" cy="0"/>
          <a:chOff x="0" y="0"/>
          <a:chExt cx="0" cy="0"/>
        </a:xfrm>
      </p:grpSpPr>
      <p:sp>
        <p:nvSpPr>
          <p:cNvPr id="77" name="Google Shape;77;p16"/>
          <p:cNvSpPr txBox="1"/>
          <p:nvPr>
            <p:ph type="title"/>
          </p:nvPr>
        </p:nvSpPr>
        <p:spPr>
          <a:xfrm>
            <a:off x="0" y="104025"/>
            <a:ext cx="7458900" cy="7074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1200"/>
              </a:spcAft>
              <a:buClr>
                <a:schemeClr val="dk1"/>
              </a:buClr>
              <a:buSzPts val="1100"/>
              <a:buFont typeface="Arial"/>
              <a:buNone/>
            </a:pPr>
            <a:r>
              <a:rPr b="1" lang="en-GB" sz="3400">
                <a:highlight>
                  <a:srgbClr val="00B050"/>
                </a:highlight>
                <a:latin typeface="Lobster"/>
                <a:ea typeface="Lobster"/>
                <a:cs typeface="Lobster"/>
                <a:sym typeface="Lobster"/>
              </a:rPr>
              <a:t>Diary dates for the rest of the school year</a:t>
            </a:r>
            <a:endParaRPr sz="5100">
              <a:highlight>
                <a:srgbClr val="00B050"/>
              </a:highlight>
              <a:latin typeface="Lobster"/>
              <a:ea typeface="Lobster"/>
              <a:cs typeface="Lobster"/>
              <a:sym typeface="Lobster"/>
            </a:endParaRPr>
          </a:p>
        </p:txBody>
      </p:sp>
      <p:pic>
        <p:nvPicPr>
          <p:cNvPr id="78" name="Google Shape;78;p16"/>
          <p:cNvPicPr preferRelativeResize="0"/>
          <p:nvPr/>
        </p:nvPicPr>
        <p:blipFill>
          <a:blip r:embed="rId3">
            <a:alphaModFix/>
          </a:blip>
          <a:stretch>
            <a:fillRect/>
          </a:stretch>
        </p:blipFill>
        <p:spPr>
          <a:xfrm>
            <a:off x="152400" y="963825"/>
            <a:ext cx="8861125" cy="3479275"/>
          </a:xfrm>
          <a:prstGeom prst="rect">
            <a:avLst/>
          </a:prstGeom>
          <a:noFill/>
          <a:ln>
            <a:noFill/>
          </a:ln>
        </p:spPr>
      </p:pic>
      <p:sp>
        <p:nvSpPr>
          <p:cNvPr id="79" name="Google Shape;79;p16"/>
          <p:cNvSpPr/>
          <p:nvPr/>
        </p:nvSpPr>
        <p:spPr>
          <a:xfrm>
            <a:off x="251575" y="1048275"/>
            <a:ext cx="8761800" cy="14256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CECD5"/>
            </a:gs>
            <a:gs pos="100000">
              <a:srgbClr val="93BC81"/>
            </a:gs>
          </a:gsLst>
          <a:lin ang="5400012" scaled="0"/>
        </a:gradFill>
      </p:bgPr>
    </p:bg>
    <p:spTree>
      <p:nvGrpSpPr>
        <p:cNvPr id="83" name="Shape 83"/>
        <p:cNvGrpSpPr/>
        <p:nvPr/>
      </p:nvGrpSpPr>
      <p:grpSpPr>
        <a:xfrm>
          <a:off x="0" y="0"/>
          <a:ext cx="0" cy="0"/>
          <a:chOff x="0" y="0"/>
          <a:chExt cx="0" cy="0"/>
        </a:xfrm>
      </p:grpSpPr>
      <p:sp>
        <p:nvSpPr>
          <p:cNvPr id="84" name="Google Shape;84;p17"/>
          <p:cNvSpPr txBox="1"/>
          <p:nvPr>
            <p:ph type="title"/>
          </p:nvPr>
        </p:nvSpPr>
        <p:spPr>
          <a:xfrm>
            <a:off x="0" y="104025"/>
            <a:ext cx="5853900" cy="7074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1200"/>
              </a:spcAft>
              <a:buClr>
                <a:schemeClr val="dk1"/>
              </a:buClr>
              <a:buSzPts val="1100"/>
              <a:buFont typeface="Arial"/>
              <a:buNone/>
            </a:pPr>
            <a:r>
              <a:rPr b="1" lang="en-GB" sz="3400">
                <a:highlight>
                  <a:srgbClr val="00B050"/>
                </a:highlight>
                <a:latin typeface="Lobster"/>
                <a:ea typeface="Lobster"/>
                <a:cs typeface="Lobster"/>
                <a:sym typeface="Lobster"/>
              </a:rPr>
              <a:t>Uniform reminder</a:t>
            </a:r>
            <a:endParaRPr sz="5100">
              <a:highlight>
                <a:srgbClr val="00B050"/>
              </a:highlight>
              <a:latin typeface="Lobster"/>
              <a:ea typeface="Lobster"/>
              <a:cs typeface="Lobster"/>
              <a:sym typeface="Lobster"/>
            </a:endParaRPr>
          </a:p>
        </p:txBody>
      </p:sp>
      <p:sp>
        <p:nvSpPr>
          <p:cNvPr id="85" name="Google Shape;85;p17"/>
          <p:cNvSpPr txBox="1"/>
          <p:nvPr>
            <p:ph idx="1" type="body"/>
          </p:nvPr>
        </p:nvSpPr>
        <p:spPr>
          <a:xfrm>
            <a:off x="0" y="712025"/>
            <a:ext cx="8969700" cy="4346100"/>
          </a:xfrm>
          <a:prstGeom prst="rect">
            <a:avLst/>
          </a:prstGeom>
        </p:spPr>
        <p:txBody>
          <a:bodyPr anchorCtr="0" anchor="t" bIns="91425" lIns="91425" spcFirstLastPara="1" rIns="91425" wrap="square" tIns="91425">
            <a:noAutofit/>
          </a:bodyPr>
          <a:lstStyle/>
          <a:p>
            <a:pPr indent="0" lvl="0" marL="0" rtl="0" algn="just">
              <a:spcBef>
                <a:spcPts val="1200"/>
              </a:spcBef>
              <a:spcAft>
                <a:spcPts val="0"/>
              </a:spcAft>
              <a:buSzPts val="358"/>
              <a:buNone/>
            </a:pPr>
            <a:r>
              <a:rPr lang="en-GB" sz="2150">
                <a:solidFill>
                  <a:schemeClr val="dk1"/>
                </a:solidFill>
                <a:latin typeface="Calibri"/>
                <a:ea typeface="Calibri"/>
                <a:cs typeface="Calibri"/>
                <a:sym typeface="Calibri"/>
              </a:rPr>
              <a:t>Now we are into the summer term, children are welcome to wear summer uniform (summer dresses and shorts).</a:t>
            </a:r>
            <a:endParaRPr sz="2150">
              <a:solidFill>
                <a:schemeClr val="dk1"/>
              </a:solidFill>
              <a:latin typeface="Calibri"/>
              <a:ea typeface="Calibri"/>
              <a:cs typeface="Calibri"/>
              <a:sym typeface="Calibri"/>
            </a:endParaRPr>
          </a:p>
          <a:p>
            <a:pPr indent="0" lvl="0" marL="0" rtl="0" algn="just">
              <a:spcBef>
                <a:spcPts val="1200"/>
              </a:spcBef>
              <a:spcAft>
                <a:spcPts val="0"/>
              </a:spcAft>
              <a:buSzPts val="358"/>
              <a:buNone/>
            </a:pPr>
            <a:r>
              <a:rPr lang="en-GB" sz="2150">
                <a:solidFill>
                  <a:schemeClr val="dk1"/>
                </a:solidFill>
                <a:latin typeface="Calibri"/>
                <a:ea typeface="Calibri"/>
                <a:cs typeface="Calibri"/>
                <a:sym typeface="Calibri"/>
              </a:rPr>
              <a:t>We will continue to ask children to wear their ties until May half term unless we let you know otherwise.</a:t>
            </a:r>
            <a:endParaRPr sz="2150">
              <a:solidFill>
                <a:schemeClr val="dk1"/>
              </a:solidFill>
              <a:latin typeface="Calibri"/>
              <a:ea typeface="Calibri"/>
              <a:cs typeface="Calibri"/>
              <a:sym typeface="Calibri"/>
            </a:endParaRPr>
          </a:p>
          <a:p>
            <a:pPr indent="0" lvl="0" marL="0" rtl="0" algn="just">
              <a:spcBef>
                <a:spcPts val="1200"/>
              </a:spcBef>
              <a:spcAft>
                <a:spcPts val="0"/>
              </a:spcAft>
              <a:buSzPts val="358"/>
              <a:buNone/>
            </a:pPr>
            <a:r>
              <a:rPr lang="en-GB" sz="2150">
                <a:solidFill>
                  <a:schemeClr val="dk1"/>
                </a:solidFill>
                <a:latin typeface="Calibri"/>
                <a:ea typeface="Calibri"/>
                <a:cs typeface="Calibri"/>
                <a:sym typeface="Calibri"/>
              </a:rPr>
              <a:t>A reminder that PE kit should include black shorts / jogging bottoms, a white logo PE tshirt or plain polo shirt and a black jumper / hooded top or logo fleece. We are having a number of children turning up to school in non-school colours for PE. A full uniform list is </a:t>
            </a:r>
            <a:r>
              <a:rPr lang="en-GB" sz="2150">
                <a:solidFill>
                  <a:schemeClr val="dk1"/>
                </a:solidFill>
                <a:latin typeface="Calibri"/>
                <a:ea typeface="Calibri"/>
                <a:cs typeface="Calibri"/>
                <a:sym typeface="Calibri"/>
              </a:rPr>
              <a:t>available</a:t>
            </a:r>
            <a:r>
              <a:rPr lang="en-GB" sz="2150">
                <a:solidFill>
                  <a:schemeClr val="dk1"/>
                </a:solidFill>
                <a:latin typeface="Calibri"/>
                <a:ea typeface="Calibri"/>
                <a:cs typeface="Calibri"/>
                <a:sym typeface="Calibri"/>
              </a:rPr>
              <a:t> </a:t>
            </a:r>
            <a:r>
              <a:rPr lang="en-GB" sz="2150" u="sng">
                <a:solidFill>
                  <a:schemeClr val="hlink"/>
                </a:solidFill>
                <a:latin typeface="Calibri"/>
                <a:ea typeface="Calibri"/>
                <a:cs typeface="Calibri"/>
                <a:sym typeface="Calibri"/>
                <a:hlinkClick r:id="rId3"/>
              </a:rPr>
              <a:t>on our </a:t>
            </a:r>
            <a:r>
              <a:rPr lang="en-GB" sz="2150" u="sng">
                <a:solidFill>
                  <a:schemeClr val="hlink"/>
                </a:solidFill>
                <a:latin typeface="Calibri"/>
                <a:ea typeface="Calibri"/>
                <a:cs typeface="Calibri"/>
                <a:sym typeface="Calibri"/>
                <a:hlinkClick r:id="rId4"/>
              </a:rPr>
              <a:t>website</a:t>
            </a:r>
            <a:r>
              <a:rPr lang="en-GB" sz="2150" u="sng">
                <a:solidFill>
                  <a:schemeClr val="hlink"/>
                </a:solidFill>
                <a:latin typeface="Calibri"/>
                <a:ea typeface="Calibri"/>
                <a:cs typeface="Calibri"/>
                <a:sym typeface="Calibri"/>
                <a:hlinkClick r:id="rId5"/>
              </a:rPr>
              <a:t>.</a:t>
            </a:r>
            <a:endParaRPr sz="2150">
              <a:solidFill>
                <a:schemeClr val="dk1"/>
              </a:solidFill>
              <a:latin typeface="Calibri"/>
              <a:ea typeface="Calibri"/>
              <a:cs typeface="Calibri"/>
              <a:sym typeface="Calibri"/>
            </a:endParaRPr>
          </a:p>
          <a:p>
            <a:pPr indent="0" lvl="0" marL="0" rtl="0" algn="just">
              <a:spcBef>
                <a:spcPts val="1200"/>
              </a:spcBef>
              <a:spcAft>
                <a:spcPts val="1200"/>
              </a:spcAft>
              <a:buSzPts val="358"/>
              <a:buNone/>
            </a:pPr>
            <a:r>
              <a:rPr lang="en-GB" sz="2150">
                <a:solidFill>
                  <a:schemeClr val="dk1"/>
                </a:solidFill>
                <a:latin typeface="Calibri"/>
                <a:ea typeface="Calibri"/>
                <a:cs typeface="Calibri"/>
                <a:sym typeface="Calibri"/>
              </a:rPr>
              <a:t>We know that lots of the girls prefer to wear cycling shorts for PE but please can we ask parents to ensure that cycling shorts and not too short.</a:t>
            </a:r>
            <a:endParaRPr sz="2150">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CECD5"/>
            </a:gs>
            <a:gs pos="100000">
              <a:srgbClr val="93BC81"/>
            </a:gs>
          </a:gsLst>
          <a:lin ang="5400012" scaled="0"/>
        </a:gradFill>
      </p:bgPr>
    </p:bg>
    <p:spTree>
      <p:nvGrpSpPr>
        <p:cNvPr id="89" name="Shape 89"/>
        <p:cNvGrpSpPr/>
        <p:nvPr/>
      </p:nvGrpSpPr>
      <p:grpSpPr>
        <a:xfrm>
          <a:off x="0" y="0"/>
          <a:ext cx="0" cy="0"/>
          <a:chOff x="0" y="0"/>
          <a:chExt cx="0" cy="0"/>
        </a:xfrm>
      </p:grpSpPr>
      <p:sp>
        <p:nvSpPr>
          <p:cNvPr id="90" name="Google Shape;90;p18"/>
          <p:cNvSpPr txBox="1"/>
          <p:nvPr>
            <p:ph type="title"/>
          </p:nvPr>
        </p:nvSpPr>
        <p:spPr>
          <a:xfrm>
            <a:off x="0" y="104025"/>
            <a:ext cx="5853900" cy="7074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1200"/>
              </a:spcAft>
              <a:buClr>
                <a:schemeClr val="dk1"/>
              </a:buClr>
              <a:buSzPts val="1100"/>
              <a:buFont typeface="Arial"/>
              <a:buNone/>
            </a:pPr>
            <a:r>
              <a:rPr b="1" lang="en-GB" sz="3400">
                <a:highlight>
                  <a:srgbClr val="00B050"/>
                </a:highlight>
                <a:latin typeface="Lobster"/>
                <a:ea typeface="Lobster"/>
                <a:cs typeface="Lobster"/>
                <a:sym typeface="Lobster"/>
              </a:rPr>
              <a:t>Tag-rugby</a:t>
            </a:r>
            <a:endParaRPr sz="5100">
              <a:highlight>
                <a:srgbClr val="00B050"/>
              </a:highlight>
              <a:latin typeface="Lobster"/>
              <a:ea typeface="Lobster"/>
              <a:cs typeface="Lobster"/>
              <a:sym typeface="Lobster"/>
            </a:endParaRPr>
          </a:p>
        </p:txBody>
      </p:sp>
      <p:sp>
        <p:nvSpPr>
          <p:cNvPr id="91" name="Google Shape;91;p18"/>
          <p:cNvSpPr txBox="1"/>
          <p:nvPr>
            <p:ph idx="1" type="body"/>
          </p:nvPr>
        </p:nvSpPr>
        <p:spPr>
          <a:xfrm>
            <a:off x="0" y="712025"/>
            <a:ext cx="8969700" cy="4346100"/>
          </a:xfrm>
          <a:prstGeom prst="rect">
            <a:avLst/>
          </a:prstGeom>
        </p:spPr>
        <p:txBody>
          <a:bodyPr anchorCtr="0" anchor="t" bIns="91425" lIns="91425" spcFirstLastPara="1" rIns="91425" wrap="square" tIns="91425">
            <a:normAutofit fontScale="40000" lnSpcReduction="10000"/>
          </a:bodyPr>
          <a:lstStyle/>
          <a:p>
            <a:pPr indent="0" lvl="0" marL="0" rtl="0" algn="just">
              <a:spcBef>
                <a:spcPts val="1200"/>
              </a:spcBef>
              <a:spcAft>
                <a:spcPts val="0"/>
              </a:spcAft>
              <a:buNone/>
            </a:pPr>
            <a:r>
              <a:rPr lang="en-GB" sz="6000">
                <a:solidFill>
                  <a:schemeClr val="dk1"/>
                </a:solidFill>
                <a:latin typeface="Calibri"/>
                <a:ea typeface="Calibri"/>
                <a:cs typeface="Calibri"/>
                <a:sym typeface="Calibri"/>
              </a:rPr>
              <a:t>Once again this year, we are welcoming North Walsham Rugby Club coaches in to do some fun coaching sessions with each year group. These sessions will take place within the school day. Children should come to school on their tag-rugby day in their PE kit. On their tag-rugby week, children should also wear PE kit on their usual PE / Games lesson days. Year 4 and 5 have taken part in their sessions.</a:t>
            </a:r>
            <a:endParaRPr sz="6000">
              <a:solidFill>
                <a:schemeClr val="dk1"/>
              </a:solidFill>
              <a:latin typeface="Calibri"/>
              <a:ea typeface="Calibri"/>
              <a:cs typeface="Calibri"/>
              <a:sym typeface="Calibri"/>
            </a:endParaRPr>
          </a:p>
          <a:p>
            <a:pPr indent="0" lvl="0" marL="0" rtl="0" algn="just">
              <a:spcBef>
                <a:spcPts val="1200"/>
              </a:spcBef>
              <a:spcAft>
                <a:spcPts val="0"/>
              </a:spcAft>
              <a:buNone/>
            </a:pPr>
            <a:r>
              <a:rPr lang="en-GB" sz="6000">
                <a:solidFill>
                  <a:schemeClr val="dk1"/>
                </a:solidFill>
                <a:latin typeface="Calibri"/>
                <a:ea typeface="Calibri"/>
                <a:cs typeface="Calibri"/>
                <a:sym typeface="Calibri"/>
              </a:rPr>
              <a:t>The remaining dates for the sessions are:</a:t>
            </a:r>
            <a:endParaRPr b="1" sz="6000">
              <a:solidFill>
                <a:schemeClr val="dk1"/>
              </a:solidFill>
              <a:latin typeface="Calibri"/>
              <a:ea typeface="Calibri"/>
              <a:cs typeface="Calibri"/>
              <a:sym typeface="Calibri"/>
            </a:endParaRPr>
          </a:p>
          <a:p>
            <a:pPr indent="0" lvl="0" marL="0" rtl="0" algn="just">
              <a:spcBef>
                <a:spcPts val="1200"/>
              </a:spcBef>
              <a:spcAft>
                <a:spcPts val="0"/>
              </a:spcAft>
              <a:buNone/>
            </a:pPr>
            <a:r>
              <a:rPr b="1" lang="en-GB" sz="6000">
                <a:solidFill>
                  <a:schemeClr val="dk1"/>
                </a:solidFill>
                <a:latin typeface="Calibri"/>
                <a:ea typeface="Calibri"/>
                <a:cs typeface="Calibri"/>
                <a:sym typeface="Calibri"/>
              </a:rPr>
              <a:t>Tuesday 4 June Year 3</a:t>
            </a:r>
            <a:endParaRPr b="1" sz="6000">
              <a:solidFill>
                <a:schemeClr val="dk1"/>
              </a:solidFill>
              <a:latin typeface="Calibri"/>
              <a:ea typeface="Calibri"/>
              <a:cs typeface="Calibri"/>
              <a:sym typeface="Calibri"/>
            </a:endParaRPr>
          </a:p>
          <a:p>
            <a:pPr indent="0" lvl="0" marL="0" rtl="0" algn="just">
              <a:spcBef>
                <a:spcPts val="1200"/>
              </a:spcBef>
              <a:spcAft>
                <a:spcPts val="1200"/>
              </a:spcAft>
              <a:buNone/>
            </a:pPr>
            <a:r>
              <a:rPr b="1" lang="en-GB" sz="6000">
                <a:solidFill>
                  <a:schemeClr val="dk1"/>
                </a:solidFill>
                <a:latin typeface="Calibri"/>
                <a:ea typeface="Calibri"/>
                <a:cs typeface="Calibri"/>
                <a:sym typeface="Calibri"/>
              </a:rPr>
              <a:t>Friday 7 June Year 6</a:t>
            </a:r>
            <a:endParaRPr b="1" sz="6000">
              <a:solidFill>
                <a:schemeClr val="dk1"/>
              </a:solidFill>
              <a:latin typeface="Calibri"/>
              <a:ea typeface="Calibri"/>
              <a:cs typeface="Calibri"/>
              <a:sym typeface="Calibri"/>
            </a:endParaRPr>
          </a:p>
        </p:txBody>
      </p:sp>
      <p:pic>
        <p:nvPicPr>
          <p:cNvPr id="92" name="Google Shape;92;p18"/>
          <p:cNvPicPr preferRelativeResize="0"/>
          <p:nvPr/>
        </p:nvPicPr>
        <p:blipFill>
          <a:blip r:embed="rId3">
            <a:alphaModFix/>
          </a:blip>
          <a:stretch>
            <a:fillRect/>
          </a:stretch>
        </p:blipFill>
        <p:spPr>
          <a:xfrm>
            <a:off x="7365600" y="3242650"/>
            <a:ext cx="1542450" cy="18154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CECD5"/>
            </a:gs>
            <a:gs pos="100000">
              <a:srgbClr val="93BC81"/>
            </a:gs>
          </a:gsLst>
          <a:lin ang="5400012" scaled="0"/>
        </a:gradFill>
      </p:bgPr>
    </p:bg>
    <p:spTree>
      <p:nvGrpSpPr>
        <p:cNvPr id="96" name="Shape 96"/>
        <p:cNvGrpSpPr/>
        <p:nvPr/>
      </p:nvGrpSpPr>
      <p:grpSpPr>
        <a:xfrm>
          <a:off x="0" y="0"/>
          <a:ext cx="0" cy="0"/>
          <a:chOff x="0" y="0"/>
          <a:chExt cx="0" cy="0"/>
        </a:xfrm>
      </p:grpSpPr>
      <p:sp>
        <p:nvSpPr>
          <p:cNvPr id="97" name="Google Shape;97;p19"/>
          <p:cNvSpPr txBox="1"/>
          <p:nvPr>
            <p:ph type="title"/>
          </p:nvPr>
        </p:nvSpPr>
        <p:spPr>
          <a:xfrm>
            <a:off x="0" y="104025"/>
            <a:ext cx="5853900" cy="7074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1200"/>
              </a:spcAft>
              <a:buClr>
                <a:schemeClr val="dk1"/>
              </a:buClr>
              <a:buSzPts val="1100"/>
              <a:buFont typeface="Arial"/>
              <a:buNone/>
            </a:pPr>
            <a:r>
              <a:rPr b="1" lang="en-GB" sz="3400">
                <a:highlight>
                  <a:srgbClr val="00B050"/>
                </a:highlight>
                <a:latin typeface="Lobster"/>
                <a:ea typeface="Lobster"/>
                <a:cs typeface="Lobster"/>
                <a:sym typeface="Lobster"/>
              </a:rPr>
              <a:t>Accelerated Reading at home</a:t>
            </a:r>
            <a:endParaRPr sz="5100">
              <a:highlight>
                <a:srgbClr val="00B050"/>
              </a:highlight>
              <a:latin typeface="Lobster"/>
              <a:ea typeface="Lobster"/>
              <a:cs typeface="Lobster"/>
              <a:sym typeface="Lobster"/>
            </a:endParaRPr>
          </a:p>
        </p:txBody>
      </p:sp>
      <p:sp>
        <p:nvSpPr>
          <p:cNvPr id="98" name="Google Shape;98;p19"/>
          <p:cNvSpPr txBox="1"/>
          <p:nvPr>
            <p:ph idx="1" type="body"/>
          </p:nvPr>
        </p:nvSpPr>
        <p:spPr>
          <a:xfrm>
            <a:off x="0" y="712025"/>
            <a:ext cx="8930700" cy="4346100"/>
          </a:xfrm>
          <a:prstGeom prst="rect">
            <a:avLst/>
          </a:prstGeom>
        </p:spPr>
        <p:txBody>
          <a:bodyPr anchorCtr="0" anchor="t" bIns="91425" lIns="91425" spcFirstLastPara="1" rIns="91425" wrap="square" tIns="91425">
            <a:normAutofit fontScale="62500" lnSpcReduction="20000"/>
          </a:bodyPr>
          <a:lstStyle/>
          <a:p>
            <a:pPr indent="0" lvl="0" marL="0" rtl="0" algn="just">
              <a:spcBef>
                <a:spcPts val="1200"/>
              </a:spcBef>
              <a:spcAft>
                <a:spcPts val="0"/>
              </a:spcAft>
              <a:buNone/>
            </a:pPr>
            <a:r>
              <a:rPr lang="en-GB" sz="6000">
                <a:solidFill>
                  <a:schemeClr val="dk1"/>
                </a:solidFill>
                <a:latin typeface="Calibri"/>
                <a:ea typeface="Calibri"/>
                <a:cs typeface="Calibri"/>
                <a:sym typeface="Calibri"/>
              </a:rPr>
              <a:t>Don’t forget that your children can quiz at home on their Accelerated Reader books </a:t>
            </a:r>
            <a:r>
              <a:rPr lang="en-GB" sz="6000" u="sng">
                <a:solidFill>
                  <a:schemeClr val="hlink"/>
                </a:solidFill>
                <a:latin typeface="Calibri"/>
                <a:ea typeface="Calibri"/>
                <a:cs typeface="Calibri"/>
                <a:sym typeface="Calibri"/>
                <a:hlinkClick r:id="rId3"/>
              </a:rPr>
              <a:t>using this link. </a:t>
            </a:r>
            <a:endParaRPr sz="6000">
              <a:solidFill>
                <a:schemeClr val="dk1"/>
              </a:solidFill>
              <a:latin typeface="Calibri"/>
              <a:ea typeface="Calibri"/>
              <a:cs typeface="Calibri"/>
              <a:sym typeface="Calibri"/>
            </a:endParaRPr>
          </a:p>
          <a:p>
            <a:pPr indent="0" lvl="0" marL="0" rtl="0" algn="just">
              <a:spcBef>
                <a:spcPts val="1200"/>
              </a:spcBef>
              <a:spcAft>
                <a:spcPts val="1200"/>
              </a:spcAft>
              <a:buNone/>
            </a:pPr>
            <a:r>
              <a:rPr lang="en-GB" sz="6000">
                <a:solidFill>
                  <a:schemeClr val="dk1"/>
                </a:solidFill>
                <a:latin typeface="Calibri"/>
                <a:ea typeface="Calibri"/>
                <a:cs typeface="Calibri"/>
                <a:sym typeface="Calibri"/>
              </a:rPr>
              <a:t>You can also find out if one of their home reading books is quizzable on AR by using the </a:t>
            </a:r>
            <a:r>
              <a:rPr lang="en-GB" sz="6000" u="sng">
                <a:solidFill>
                  <a:schemeClr val="hlink"/>
                </a:solidFill>
                <a:latin typeface="Calibri"/>
                <a:ea typeface="Calibri"/>
                <a:cs typeface="Calibri"/>
                <a:sym typeface="Calibri"/>
                <a:hlinkClick r:id="rId4"/>
              </a:rPr>
              <a:t>AR bookfinder website</a:t>
            </a:r>
            <a:r>
              <a:rPr lang="en-GB" sz="6000">
                <a:solidFill>
                  <a:schemeClr val="dk1"/>
                </a:solidFill>
                <a:latin typeface="Calibri"/>
                <a:ea typeface="Calibri"/>
                <a:cs typeface="Calibri"/>
                <a:sym typeface="Calibri"/>
              </a:rPr>
              <a:t>. If it is listed as a book then they can quiz on it. </a:t>
            </a:r>
            <a:endParaRPr sz="6000">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CECD5"/>
            </a:gs>
            <a:gs pos="100000">
              <a:srgbClr val="93BC81"/>
            </a:gs>
          </a:gsLst>
          <a:lin ang="5400012" scaled="0"/>
        </a:gradFill>
      </p:bgPr>
    </p:bg>
    <p:spTree>
      <p:nvGrpSpPr>
        <p:cNvPr id="102" name="Shape 102"/>
        <p:cNvGrpSpPr/>
        <p:nvPr/>
      </p:nvGrpSpPr>
      <p:grpSpPr>
        <a:xfrm>
          <a:off x="0" y="0"/>
          <a:ext cx="0" cy="0"/>
          <a:chOff x="0" y="0"/>
          <a:chExt cx="0" cy="0"/>
        </a:xfrm>
      </p:grpSpPr>
      <p:sp>
        <p:nvSpPr>
          <p:cNvPr id="103" name="Google Shape;103;p20"/>
          <p:cNvSpPr txBox="1"/>
          <p:nvPr>
            <p:ph type="title"/>
          </p:nvPr>
        </p:nvSpPr>
        <p:spPr>
          <a:xfrm>
            <a:off x="0" y="104025"/>
            <a:ext cx="5357400" cy="7074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1200"/>
              </a:spcAft>
              <a:buClr>
                <a:schemeClr val="dk1"/>
              </a:buClr>
              <a:buSzPts val="1100"/>
              <a:buFont typeface="Arial"/>
              <a:buNone/>
            </a:pPr>
            <a:r>
              <a:rPr b="1" lang="en-GB" sz="3400">
                <a:highlight>
                  <a:srgbClr val="00B050"/>
                </a:highlight>
                <a:latin typeface="Lobster"/>
                <a:ea typeface="Lobster"/>
                <a:cs typeface="Lobster"/>
                <a:sym typeface="Lobster"/>
              </a:rPr>
              <a:t>Rock Notes</a:t>
            </a:r>
            <a:endParaRPr sz="5100">
              <a:highlight>
                <a:srgbClr val="00B050"/>
              </a:highlight>
              <a:latin typeface="Lobster"/>
              <a:ea typeface="Lobster"/>
              <a:cs typeface="Lobster"/>
              <a:sym typeface="Lobster"/>
            </a:endParaRPr>
          </a:p>
        </p:txBody>
      </p:sp>
      <p:sp>
        <p:nvSpPr>
          <p:cNvPr id="104" name="Google Shape;104;p20"/>
          <p:cNvSpPr txBox="1"/>
          <p:nvPr>
            <p:ph idx="1" type="body"/>
          </p:nvPr>
        </p:nvSpPr>
        <p:spPr>
          <a:xfrm>
            <a:off x="0" y="712025"/>
            <a:ext cx="9079200" cy="4346100"/>
          </a:xfrm>
          <a:prstGeom prst="rect">
            <a:avLst/>
          </a:prstGeom>
        </p:spPr>
        <p:txBody>
          <a:bodyPr anchorCtr="0" anchor="t" bIns="91425" lIns="91425" spcFirstLastPara="1" rIns="91425" wrap="square" tIns="91425">
            <a:normAutofit fontScale="62500" lnSpcReduction="20000"/>
          </a:bodyPr>
          <a:lstStyle/>
          <a:p>
            <a:pPr indent="0" lvl="0" marL="0" rtl="0" algn="just">
              <a:spcBef>
                <a:spcPts val="1200"/>
              </a:spcBef>
              <a:spcAft>
                <a:spcPts val="0"/>
              </a:spcAft>
              <a:buNone/>
            </a:pPr>
            <a:r>
              <a:rPr lang="en-GB" sz="6000">
                <a:solidFill>
                  <a:schemeClr val="dk1"/>
                </a:solidFill>
                <a:latin typeface="Calibri"/>
                <a:ea typeface="Calibri"/>
                <a:cs typeface="Calibri"/>
                <a:sym typeface="Calibri"/>
              </a:rPr>
              <a:t>We currently have spaces in our Rock Notes choir with Mrs Dance. Sessions are after school on Mondays (£2 per session).</a:t>
            </a:r>
            <a:endParaRPr sz="6000">
              <a:solidFill>
                <a:schemeClr val="dk1"/>
              </a:solidFill>
              <a:latin typeface="Calibri"/>
              <a:ea typeface="Calibri"/>
              <a:cs typeface="Calibri"/>
              <a:sym typeface="Calibri"/>
            </a:endParaRPr>
          </a:p>
          <a:p>
            <a:pPr indent="0" lvl="0" marL="0" rtl="0" algn="just">
              <a:spcBef>
                <a:spcPts val="1200"/>
              </a:spcBef>
              <a:spcAft>
                <a:spcPts val="0"/>
              </a:spcAft>
              <a:buNone/>
            </a:pPr>
            <a:r>
              <a:rPr lang="en-GB" sz="6000">
                <a:solidFill>
                  <a:schemeClr val="dk1"/>
                </a:solidFill>
                <a:latin typeface="Calibri"/>
                <a:ea typeface="Calibri"/>
                <a:cs typeface="Calibri"/>
                <a:sym typeface="Calibri"/>
              </a:rPr>
              <a:t>Please contact the School Office if you would like your child to start.</a:t>
            </a:r>
            <a:endParaRPr sz="6000">
              <a:solidFill>
                <a:schemeClr val="dk1"/>
              </a:solidFill>
              <a:latin typeface="Calibri"/>
              <a:ea typeface="Calibri"/>
              <a:cs typeface="Calibri"/>
              <a:sym typeface="Calibri"/>
            </a:endParaRPr>
          </a:p>
          <a:p>
            <a:pPr indent="0" lvl="0" marL="0" rtl="0" algn="just">
              <a:spcBef>
                <a:spcPts val="1200"/>
              </a:spcBef>
              <a:spcAft>
                <a:spcPts val="0"/>
              </a:spcAft>
              <a:buNone/>
            </a:pPr>
            <a:r>
              <a:t/>
            </a:r>
            <a:endParaRPr sz="1400">
              <a:solidFill>
                <a:schemeClr val="dk1"/>
              </a:solidFill>
              <a:latin typeface="Comic Sans MS"/>
              <a:ea typeface="Comic Sans MS"/>
              <a:cs typeface="Comic Sans MS"/>
              <a:sym typeface="Comic Sans MS"/>
            </a:endParaRPr>
          </a:p>
          <a:p>
            <a:pPr indent="0" lvl="0" marL="0" rtl="0" algn="just">
              <a:spcBef>
                <a:spcPts val="1200"/>
              </a:spcBef>
              <a:spcAft>
                <a:spcPts val="0"/>
              </a:spcAft>
              <a:buNone/>
            </a:pPr>
            <a:r>
              <a:t/>
            </a:r>
            <a:endParaRPr sz="1400">
              <a:solidFill>
                <a:schemeClr val="dk1"/>
              </a:solidFill>
            </a:endParaRPr>
          </a:p>
          <a:p>
            <a:pPr indent="0" lvl="0" marL="0" rtl="0" algn="l">
              <a:lnSpc>
                <a:spcPct val="150000"/>
              </a:lnSpc>
              <a:spcBef>
                <a:spcPts val="1200"/>
              </a:spcBef>
              <a:spcAft>
                <a:spcPts val="1200"/>
              </a:spcAft>
              <a:buNone/>
            </a:pPr>
            <a:r>
              <a:t/>
            </a:r>
            <a:endParaRPr b="1" sz="5807">
              <a:solidFill>
                <a:schemeClr val="dk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CECD5"/>
            </a:gs>
            <a:gs pos="100000">
              <a:srgbClr val="93BC81"/>
            </a:gs>
          </a:gsLst>
          <a:lin ang="5400012" scaled="0"/>
        </a:gradFill>
      </p:bgPr>
    </p:bg>
    <p:spTree>
      <p:nvGrpSpPr>
        <p:cNvPr id="108" name="Shape 108"/>
        <p:cNvGrpSpPr/>
        <p:nvPr/>
      </p:nvGrpSpPr>
      <p:grpSpPr>
        <a:xfrm>
          <a:off x="0" y="0"/>
          <a:ext cx="0" cy="0"/>
          <a:chOff x="0" y="0"/>
          <a:chExt cx="0" cy="0"/>
        </a:xfrm>
      </p:grpSpPr>
      <p:sp>
        <p:nvSpPr>
          <p:cNvPr id="109" name="Google Shape;109;p21"/>
          <p:cNvSpPr txBox="1"/>
          <p:nvPr>
            <p:ph type="title"/>
          </p:nvPr>
        </p:nvSpPr>
        <p:spPr>
          <a:xfrm>
            <a:off x="0" y="104025"/>
            <a:ext cx="5357400" cy="7074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1200"/>
              </a:spcAft>
              <a:buClr>
                <a:schemeClr val="dk1"/>
              </a:buClr>
              <a:buSzPts val="1100"/>
              <a:buFont typeface="Arial"/>
              <a:buNone/>
            </a:pPr>
            <a:r>
              <a:rPr b="1" lang="en-GB" sz="3400">
                <a:highlight>
                  <a:srgbClr val="00B050"/>
                </a:highlight>
                <a:latin typeface="Lobster"/>
                <a:ea typeface="Lobster"/>
                <a:cs typeface="Lobster"/>
                <a:sym typeface="Lobster"/>
              </a:rPr>
              <a:t>Fish and nut free</a:t>
            </a:r>
            <a:endParaRPr sz="5100">
              <a:highlight>
                <a:srgbClr val="00B050"/>
              </a:highlight>
              <a:latin typeface="Lobster"/>
              <a:ea typeface="Lobster"/>
              <a:cs typeface="Lobster"/>
              <a:sym typeface="Lobster"/>
            </a:endParaRPr>
          </a:p>
        </p:txBody>
      </p:sp>
      <p:sp>
        <p:nvSpPr>
          <p:cNvPr id="110" name="Google Shape;110;p21"/>
          <p:cNvSpPr txBox="1"/>
          <p:nvPr>
            <p:ph idx="1" type="body"/>
          </p:nvPr>
        </p:nvSpPr>
        <p:spPr>
          <a:xfrm>
            <a:off x="0" y="712025"/>
            <a:ext cx="9079200" cy="4346100"/>
          </a:xfrm>
          <a:prstGeom prst="rect">
            <a:avLst/>
          </a:prstGeom>
        </p:spPr>
        <p:txBody>
          <a:bodyPr anchorCtr="0" anchor="t" bIns="91425" lIns="91425" spcFirstLastPara="1" rIns="91425" wrap="square" tIns="91425">
            <a:normAutofit fontScale="32500"/>
          </a:bodyPr>
          <a:lstStyle/>
          <a:p>
            <a:pPr indent="0" lvl="0" marL="0" rtl="0" algn="just">
              <a:spcBef>
                <a:spcPts val="1200"/>
              </a:spcBef>
              <a:spcAft>
                <a:spcPts val="0"/>
              </a:spcAft>
              <a:buNone/>
            </a:pPr>
            <a:r>
              <a:rPr lang="en-GB" sz="6000">
                <a:solidFill>
                  <a:schemeClr val="dk1"/>
                </a:solidFill>
                <a:latin typeface="Calibri"/>
                <a:ea typeface="Calibri"/>
                <a:cs typeface="Calibri"/>
                <a:sym typeface="Calibri"/>
              </a:rPr>
              <a:t>A reminder to all families that we aim to be a fish and nut free school. This is due to severe allergies in some children in our school. Please help us to keep them safe by refraining from including fish or nut products in your child’s lunchbox. Nut products might include: whole nuts, nuts in cereal bars, peanut butter and Nutella. Fish products might include, but is not limited to: tuna, salmon, fish paste, fish sticks and prawns. We </a:t>
            </a:r>
            <a:r>
              <a:rPr lang="en-GB" sz="6000" u="sng">
                <a:solidFill>
                  <a:schemeClr val="dk1"/>
                </a:solidFill>
                <a:latin typeface="Calibri"/>
                <a:ea typeface="Calibri"/>
                <a:cs typeface="Calibri"/>
                <a:sym typeface="Calibri"/>
              </a:rPr>
              <a:t>do not</a:t>
            </a:r>
            <a:r>
              <a:rPr lang="en-GB" sz="6000">
                <a:solidFill>
                  <a:schemeClr val="dk1"/>
                </a:solidFill>
                <a:latin typeface="Calibri"/>
                <a:ea typeface="Calibri"/>
                <a:cs typeface="Calibri"/>
                <a:sym typeface="Calibri"/>
              </a:rPr>
              <a:t> serve fish as a hot dinner or jacket potato filling option.</a:t>
            </a:r>
            <a:endParaRPr sz="6000">
              <a:solidFill>
                <a:schemeClr val="dk1"/>
              </a:solidFill>
              <a:latin typeface="Calibri"/>
              <a:ea typeface="Calibri"/>
              <a:cs typeface="Calibri"/>
              <a:sym typeface="Calibri"/>
            </a:endParaRPr>
          </a:p>
          <a:p>
            <a:pPr indent="0" lvl="0" marL="0" rtl="0" algn="just">
              <a:spcBef>
                <a:spcPts val="1200"/>
              </a:spcBef>
              <a:spcAft>
                <a:spcPts val="0"/>
              </a:spcAft>
              <a:buNone/>
            </a:pPr>
            <a:r>
              <a:rPr lang="en-GB" sz="6000">
                <a:solidFill>
                  <a:schemeClr val="dk1"/>
                </a:solidFill>
                <a:latin typeface="Calibri"/>
                <a:ea typeface="Calibri"/>
                <a:cs typeface="Calibri"/>
                <a:sym typeface="Calibri"/>
              </a:rPr>
              <a:t>We ask that all parents follow this guidance as food allergies can be very serious. Thank you.</a:t>
            </a:r>
            <a:endParaRPr sz="6000">
              <a:solidFill>
                <a:schemeClr val="dk1"/>
              </a:solidFill>
              <a:latin typeface="Calibri"/>
              <a:ea typeface="Calibri"/>
              <a:cs typeface="Calibri"/>
              <a:sym typeface="Calibri"/>
            </a:endParaRPr>
          </a:p>
          <a:p>
            <a:pPr indent="0" lvl="0" marL="0" rtl="0" algn="just">
              <a:spcBef>
                <a:spcPts val="1200"/>
              </a:spcBef>
              <a:spcAft>
                <a:spcPts val="0"/>
              </a:spcAft>
              <a:buNone/>
            </a:pPr>
            <a:r>
              <a:t/>
            </a:r>
            <a:endParaRPr sz="1400">
              <a:solidFill>
                <a:schemeClr val="dk1"/>
              </a:solidFill>
              <a:latin typeface="Comic Sans MS"/>
              <a:ea typeface="Comic Sans MS"/>
              <a:cs typeface="Comic Sans MS"/>
              <a:sym typeface="Comic Sans MS"/>
            </a:endParaRPr>
          </a:p>
          <a:p>
            <a:pPr indent="0" lvl="0" marL="0" rtl="0" algn="just">
              <a:spcBef>
                <a:spcPts val="1200"/>
              </a:spcBef>
              <a:spcAft>
                <a:spcPts val="0"/>
              </a:spcAft>
              <a:buNone/>
            </a:pPr>
            <a:r>
              <a:t/>
            </a:r>
            <a:endParaRPr sz="1400">
              <a:solidFill>
                <a:schemeClr val="dk1"/>
              </a:solidFill>
            </a:endParaRPr>
          </a:p>
          <a:p>
            <a:pPr indent="0" lvl="0" marL="0" rtl="0" algn="l">
              <a:lnSpc>
                <a:spcPct val="150000"/>
              </a:lnSpc>
              <a:spcBef>
                <a:spcPts val="1200"/>
              </a:spcBef>
              <a:spcAft>
                <a:spcPts val="1200"/>
              </a:spcAft>
              <a:buNone/>
            </a:pPr>
            <a:r>
              <a:t/>
            </a:r>
            <a:endParaRPr b="1" sz="5807">
              <a:solidFill>
                <a:schemeClr val="dk1"/>
              </a:solidFill>
            </a:endParaRPr>
          </a:p>
        </p:txBody>
      </p:sp>
      <p:pic>
        <p:nvPicPr>
          <p:cNvPr id="111" name="Google Shape;111;p21"/>
          <p:cNvPicPr preferRelativeResize="0"/>
          <p:nvPr/>
        </p:nvPicPr>
        <p:blipFill>
          <a:blip r:embed="rId3">
            <a:alphaModFix/>
          </a:blip>
          <a:stretch>
            <a:fillRect/>
          </a:stretch>
        </p:blipFill>
        <p:spPr>
          <a:xfrm>
            <a:off x="2465738" y="3548675"/>
            <a:ext cx="1228725" cy="1257300"/>
          </a:xfrm>
          <a:prstGeom prst="rect">
            <a:avLst/>
          </a:prstGeom>
          <a:noFill/>
          <a:ln>
            <a:noFill/>
          </a:ln>
        </p:spPr>
      </p:pic>
      <p:pic>
        <p:nvPicPr>
          <p:cNvPr id="112" name="Google Shape;112;p21"/>
          <p:cNvPicPr preferRelativeResize="0"/>
          <p:nvPr/>
        </p:nvPicPr>
        <p:blipFill>
          <a:blip r:embed="rId4">
            <a:alphaModFix/>
          </a:blip>
          <a:stretch>
            <a:fillRect/>
          </a:stretch>
        </p:blipFill>
        <p:spPr>
          <a:xfrm>
            <a:off x="4572000" y="3558200"/>
            <a:ext cx="1238250" cy="12382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CECD5"/>
            </a:gs>
            <a:gs pos="100000">
              <a:srgbClr val="93BC81"/>
            </a:gs>
          </a:gsLst>
          <a:lin ang="5400012" scaled="0"/>
        </a:gradFill>
      </p:bgPr>
    </p:bg>
    <p:spTree>
      <p:nvGrpSpPr>
        <p:cNvPr id="116" name="Shape 116"/>
        <p:cNvGrpSpPr/>
        <p:nvPr/>
      </p:nvGrpSpPr>
      <p:grpSpPr>
        <a:xfrm>
          <a:off x="0" y="0"/>
          <a:ext cx="0" cy="0"/>
          <a:chOff x="0" y="0"/>
          <a:chExt cx="0" cy="0"/>
        </a:xfrm>
      </p:grpSpPr>
      <p:sp>
        <p:nvSpPr>
          <p:cNvPr id="117" name="Google Shape;117;p22"/>
          <p:cNvSpPr txBox="1"/>
          <p:nvPr>
            <p:ph type="title"/>
          </p:nvPr>
        </p:nvSpPr>
        <p:spPr>
          <a:xfrm>
            <a:off x="0" y="104025"/>
            <a:ext cx="5853900" cy="7074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1200"/>
              </a:spcAft>
              <a:buClr>
                <a:schemeClr val="dk1"/>
              </a:buClr>
              <a:buSzPts val="1100"/>
              <a:buFont typeface="Arial"/>
              <a:buNone/>
            </a:pPr>
            <a:r>
              <a:rPr b="1" lang="en-GB" sz="3400">
                <a:highlight>
                  <a:srgbClr val="00B050"/>
                </a:highlight>
                <a:latin typeface="Lobster"/>
                <a:ea typeface="Lobster"/>
                <a:cs typeface="Lobster"/>
                <a:sym typeface="Lobster"/>
              </a:rPr>
              <a:t>Uniform for sale</a:t>
            </a:r>
            <a:endParaRPr sz="5100">
              <a:highlight>
                <a:srgbClr val="00B050"/>
              </a:highlight>
              <a:latin typeface="Lobster"/>
              <a:ea typeface="Lobster"/>
              <a:cs typeface="Lobster"/>
              <a:sym typeface="Lobster"/>
            </a:endParaRPr>
          </a:p>
        </p:txBody>
      </p:sp>
      <p:sp>
        <p:nvSpPr>
          <p:cNvPr id="118" name="Google Shape;118;p22"/>
          <p:cNvSpPr txBox="1"/>
          <p:nvPr>
            <p:ph idx="1" type="body"/>
          </p:nvPr>
        </p:nvSpPr>
        <p:spPr>
          <a:xfrm>
            <a:off x="0" y="712025"/>
            <a:ext cx="9022500" cy="4346100"/>
          </a:xfrm>
          <a:prstGeom prst="rect">
            <a:avLst/>
          </a:prstGeom>
        </p:spPr>
        <p:txBody>
          <a:bodyPr anchorCtr="0" anchor="t" bIns="91425" lIns="91425" spcFirstLastPara="1" rIns="91425" wrap="square" tIns="91425">
            <a:normAutofit fontScale="40000" lnSpcReduction="20000"/>
          </a:bodyPr>
          <a:lstStyle/>
          <a:p>
            <a:pPr indent="0" lvl="0" marL="0" rtl="0" algn="just">
              <a:spcBef>
                <a:spcPts val="1200"/>
              </a:spcBef>
              <a:spcAft>
                <a:spcPts val="0"/>
              </a:spcAft>
              <a:buNone/>
            </a:pPr>
            <a:r>
              <a:rPr lang="en-GB" sz="6000">
                <a:solidFill>
                  <a:schemeClr val="dk1"/>
                </a:solidFill>
                <a:latin typeface="Calibri"/>
                <a:ea typeface="Calibri"/>
                <a:cs typeface="Calibri"/>
                <a:sym typeface="Calibri"/>
              </a:rPr>
              <a:t>We are now keeping our uniform sale permanently in the School Office where we have a range of second-hand and new uniform for sale.</a:t>
            </a:r>
            <a:endParaRPr sz="6000">
              <a:solidFill>
                <a:schemeClr val="dk1"/>
              </a:solidFill>
              <a:latin typeface="Calibri"/>
              <a:ea typeface="Calibri"/>
              <a:cs typeface="Calibri"/>
              <a:sym typeface="Calibri"/>
            </a:endParaRPr>
          </a:p>
          <a:p>
            <a:pPr indent="0" lvl="0" marL="0" rtl="0" algn="just">
              <a:spcBef>
                <a:spcPts val="1200"/>
              </a:spcBef>
              <a:spcAft>
                <a:spcPts val="0"/>
              </a:spcAft>
              <a:buNone/>
            </a:pPr>
            <a:r>
              <a:rPr lang="en-GB" sz="6000">
                <a:solidFill>
                  <a:schemeClr val="dk1"/>
                </a:solidFill>
                <a:latin typeface="Calibri"/>
                <a:ea typeface="Calibri"/>
                <a:cs typeface="Calibri"/>
                <a:sym typeface="Calibri"/>
              </a:rPr>
              <a:t>If you need any pieces, please do pop by the office to see what we have. All items are just £1.</a:t>
            </a:r>
            <a:endParaRPr sz="6000">
              <a:solidFill>
                <a:schemeClr val="dk1"/>
              </a:solidFill>
              <a:latin typeface="Calibri"/>
              <a:ea typeface="Calibri"/>
              <a:cs typeface="Calibri"/>
              <a:sym typeface="Calibri"/>
            </a:endParaRPr>
          </a:p>
          <a:p>
            <a:pPr indent="0" lvl="0" marL="0" rtl="0" algn="just">
              <a:spcBef>
                <a:spcPts val="1200"/>
              </a:spcBef>
              <a:spcAft>
                <a:spcPts val="0"/>
              </a:spcAft>
              <a:buNone/>
            </a:pPr>
            <a:r>
              <a:rPr lang="en-GB" sz="6000">
                <a:solidFill>
                  <a:schemeClr val="dk1"/>
                </a:solidFill>
                <a:latin typeface="Calibri"/>
                <a:ea typeface="Calibri"/>
                <a:cs typeface="Calibri"/>
                <a:sym typeface="Calibri"/>
              </a:rPr>
              <a:t>We are always looking for donations of second-hand uniform in good condition. Particularly jumpers, cardigans, ties and PE fleeces. All the money raised from our </a:t>
            </a:r>
            <a:r>
              <a:rPr lang="en-GB" sz="6000">
                <a:solidFill>
                  <a:schemeClr val="dk1"/>
                </a:solidFill>
                <a:latin typeface="Calibri"/>
                <a:ea typeface="Calibri"/>
                <a:cs typeface="Calibri"/>
                <a:sym typeface="Calibri"/>
              </a:rPr>
              <a:t>uniform</a:t>
            </a:r>
            <a:r>
              <a:rPr lang="en-GB" sz="6000">
                <a:solidFill>
                  <a:schemeClr val="dk1"/>
                </a:solidFill>
                <a:latin typeface="Calibri"/>
                <a:ea typeface="Calibri"/>
                <a:cs typeface="Calibri"/>
                <a:sym typeface="Calibri"/>
              </a:rPr>
              <a:t> sales go back into buying things for the school.</a:t>
            </a:r>
            <a:endParaRPr sz="6000">
              <a:solidFill>
                <a:schemeClr val="dk1"/>
              </a:solidFill>
              <a:latin typeface="Calibri"/>
              <a:ea typeface="Calibri"/>
              <a:cs typeface="Calibri"/>
              <a:sym typeface="Calibri"/>
            </a:endParaRPr>
          </a:p>
          <a:p>
            <a:pPr indent="0" lvl="0" marL="0" rtl="0" algn="just">
              <a:spcBef>
                <a:spcPts val="1200"/>
              </a:spcBef>
              <a:spcAft>
                <a:spcPts val="0"/>
              </a:spcAft>
              <a:buNone/>
            </a:pPr>
            <a:r>
              <a:rPr lang="en-GB" sz="6000">
                <a:solidFill>
                  <a:schemeClr val="dk1"/>
                </a:solidFill>
                <a:latin typeface="Calibri"/>
                <a:ea typeface="Calibri"/>
                <a:cs typeface="Calibri"/>
                <a:sym typeface="Calibri"/>
              </a:rPr>
              <a:t>We do have a few second-hand coats available too.</a:t>
            </a:r>
            <a:endParaRPr sz="6000">
              <a:solidFill>
                <a:schemeClr val="dk1"/>
              </a:solidFill>
              <a:latin typeface="Calibri"/>
              <a:ea typeface="Calibri"/>
              <a:cs typeface="Calibri"/>
              <a:sym typeface="Calibri"/>
            </a:endParaRPr>
          </a:p>
          <a:p>
            <a:pPr indent="0" lvl="0" marL="0" rtl="0" algn="just">
              <a:spcBef>
                <a:spcPts val="1200"/>
              </a:spcBef>
              <a:spcAft>
                <a:spcPts val="1200"/>
              </a:spcAft>
              <a:buNone/>
            </a:pPr>
            <a:r>
              <a:rPr lang="en-GB" sz="6000">
                <a:solidFill>
                  <a:schemeClr val="dk1"/>
                </a:solidFill>
                <a:latin typeface="Calibri"/>
                <a:ea typeface="Calibri"/>
                <a:cs typeface="Calibri"/>
                <a:sym typeface="Calibri"/>
              </a:rPr>
              <a:t>Thank you.</a:t>
            </a:r>
            <a:endParaRPr sz="60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