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rs Beck" initials="MB" lastIdx="1" clrIdx="0">
    <p:extLst>
      <p:ext uri="{19B8F6BF-5375-455C-9EA6-DF929625EA0E}">
        <p15:presenceInfo xmlns:p15="http://schemas.microsoft.com/office/powerpoint/2012/main" userId="S-1-5-21-3962157358-1061251390-980831074-443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Primary</a:t>
            </a:r>
            <a:r>
              <a:rPr lang="en-US" baseline="0" dirty="0"/>
              <a:t> areas of need</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Column1</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cat>
            <c:strRef>
              <c:f>Sheet1!$A$2:$A$5</c:f>
              <c:strCache>
                <c:ptCount val="4"/>
                <c:pt idx="0">
                  <c:v>Communication &amp; Interaction</c:v>
                </c:pt>
                <c:pt idx="1">
                  <c:v>Cognition &amp; Learning</c:v>
                </c:pt>
                <c:pt idx="2">
                  <c:v>Social, emotional and mental health</c:v>
                </c:pt>
                <c:pt idx="3">
                  <c:v>Physical and sensory</c:v>
                </c:pt>
              </c:strCache>
            </c:strRef>
          </c:cat>
          <c:val>
            <c:numRef>
              <c:f>Sheet1!$B$2:$B$5</c:f>
              <c:numCache>
                <c:formatCode>General</c:formatCode>
                <c:ptCount val="4"/>
                <c:pt idx="0">
                  <c:v>50</c:v>
                </c:pt>
                <c:pt idx="1">
                  <c:v>30</c:v>
                </c:pt>
                <c:pt idx="2">
                  <c:v>25</c:v>
                </c:pt>
                <c:pt idx="3">
                  <c:v>3</c:v>
                </c:pt>
              </c:numCache>
            </c:numRef>
          </c:val>
          <c:extLst>
            <c:ext xmlns:c16="http://schemas.microsoft.com/office/drawing/2014/chart" uri="{C3380CC4-5D6E-409C-BE32-E72D297353CC}">
              <c16:uniqueId val="{00000000-4583-45D8-BA2D-CFB570ECC35C}"/>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A16C7D-2EBF-4377-B4F1-D49FBFC7E9DF}" type="datetimeFigureOut">
              <a:rPr lang="en-GB" smtClean="0"/>
              <a:t>17/09/2025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20DEA4-9BAA-408F-9E2D-70467FFE664B}" type="slidenum">
              <a:rPr lang="en-GB" smtClean="0"/>
              <a:t>‹#›</a:t>
            </a:fld>
            <a:endParaRPr lang="en-GB"/>
          </a:p>
        </p:txBody>
      </p:sp>
    </p:spTree>
    <p:extLst>
      <p:ext uri="{BB962C8B-B14F-4D97-AF65-F5344CB8AC3E}">
        <p14:creationId xmlns:p14="http://schemas.microsoft.com/office/powerpoint/2010/main" val="1511204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B49F7-8674-47D0-B033-158AA00B47A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C5EB0BF-4255-4ADF-8736-61A3C69450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1C2E06E-E211-405C-83B5-3ECC31A76876}"/>
              </a:ext>
            </a:extLst>
          </p:cNvPr>
          <p:cNvSpPr>
            <a:spLocks noGrp="1"/>
          </p:cNvSpPr>
          <p:nvPr>
            <p:ph type="dt" sz="half" idx="10"/>
          </p:nvPr>
        </p:nvSpPr>
        <p:spPr/>
        <p:txBody>
          <a:bodyPr/>
          <a:lstStyle/>
          <a:p>
            <a:fld id="{B4D509AF-B9AA-4324-A638-17080A438016}" type="datetime1">
              <a:rPr lang="en-GB" smtClean="0"/>
              <a:t>17/09/2025</a:t>
            </a:fld>
            <a:endParaRPr lang="en-GB"/>
          </a:p>
        </p:txBody>
      </p:sp>
      <p:sp>
        <p:nvSpPr>
          <p:cNvPr id="5" name="Footer Placeholder 4">
            <a:extLst>
              <a:ext uri="{FF2B5EF4-FFF2-40B4-BE49-F238E27FC236}">
                <a16:creationId xmlns:a16="http://schemas.microsoft.com/office/drawing/2014/main" id="{22001649-F5CC-47A6-8FA6-B16524E608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3A5AC5-32E7-4C0C-94AC-CEC8565A51CB}"/>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176890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88C5B-4219-4D2C-A696-B965725C2F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1D28BDC-3CDB-4964-B9A6-1A3B380F9C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B5E0AD-D249-4C2F-92E1-0ADE149862E2}"/>
              </a:ext>
            </a:extLst>
          </p:cNvPr>
          <p:cNvSpPr>
            <a:spLocks noGrp="1"/>
          </p:cNvSpPr>
          <p:nvPr>
            <p:ph type="dt" sz="half" idx="10"/>
          </p:nvPr>
        </p:nvSpPr>
        <p:spPr/>
        <p:txBody>
          <a:bodyPr/>
          <a:lstStyle/>
          <a:p>
            <a:fld id="{74A44422-7A2F-4B40-9C8A-FFFAA70A7A91}" type="datetime1">
              <a:rPr lang="en-GB" smtClean="0"/>
              <a:t>17/09/2025</a:t>
            </a:fld>
            <a:endParaRPr lang="en-GB"/>
          </a:p>
        </p:txBody>
      </p:sp>
      <p:sp>
        <p:nvSpPr>
          <p:cNvPr id="5" name="Footer Placeholder 4">
            <a:extLst>
              <a:ext uri="{FF2B5EF4-FFF2-40B4-BE49-F238E27FC236}">
                <a16:creationId xmlns:a16="http://schemas.microsoft.com/office/drawing/2014/main" id="{35C94B28-ABB8-41A1-937C-6E64E45607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E8BE92-13BF-4B9E-B71D-1FD2D99C2BAD}"/>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1954442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A1CC6-9759-4FF6-91C8-B6E100FD18D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B0B474-C034-4C58-9EBF-34BA5DE4B7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9BB00D-82B4-49D9-AB88-E8DE538DEFEF}"/>
              </a:ext>
            </a:extLst>
          </p:cNvPr>
          <p:cNvSpPr>
            <a:spLocks noGrp="1"/>
          </p:cNvSpPr>
          <p:nvPr>
            <p:ph type="dt" sz="half" idx="10"/>
          </p:nvPr>
        </p:nvSpPr>
        <p:spPr/>
        <p:txBody>
          <a:bodyPr/>
          <a:lstStyle/>
          <a:p>
            <a:fld id="{FC9F5807-0220-4E5A-B760-08C6D0D07E3C}" type="datetime1">
              <a:rPr lang="en-GB" smtClean="0"/>
              <a:t>17/09/2025</a:t>
            </a:fld>
            <a:endParaRPr lang="en-GB"/>
          </a:p>
        </p:txBody>
      </p:sp>
      <p:sp>
        <p:nvSpPr>
          <p:cNvPr id="5" name="Footer Placeholder 4">
            <a:extLst>
              <a:ext uri="{FF2B5EF4-FFF2-40B4-BE49-F238E27FC236}">
                <a16:creationId xmlns:a16="http://schemas.microsoft.com/office/drawing/2014/main" id="{E2F51E76-F219-4B4C-8E08-FA6DF456B3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F26DEE-38DD-4D45-A9AA-924EB6056B85}"/>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40423109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1341C-2DA7-40D7-88EE-D16D24CD84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50D9359-4FE4-4692-B982-3CE6575BC6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20606D6-CF7C-4295-A37F-AA862610538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34DE849-F3B7-4DD4-8576-CD1569891A9E}"/>
              </a:ext>
            </a:extLst>
          </p:cNvPr>
          <p:cNvSpPr>
            <a:spLocks noGrp="1"/>
          </p:cNvSpPr>
          <p:nvPr>
            <p:ph type="dt" sz="half" idx="10"/>
          </p:nvPr>
        </p:nvSpPr>
        <p:spPr/>
        <p:txBody>
          <a:bodyPr/>
          <a:lstStyle/>
          <a:p>
            <a:fld id="{EF82E77A-4EE0-4E3B-A9AE-9CBBC2D9CCDE}" type="datetime1">
              <a:rPr lang="en-GB" smtClean="0"/>
              <a:t>17/09/2025</a:t>
            </a:fld>
            <a:endParaRPr lang="en-GB"/>
          </a:p>
        </p:txBody>
      </p:sp>
      <p:sp>
        <p:nvSpPr>
          <p:cNvPr id="6" name="Footer Placeholder 5">
            <a:extLst>
              <a:ext uri="{FF2B5EF4-FFF2-40B4-BE49-F238E27FC236}">
                <a16:creationId xmlns:a16="http://schemas.microsoft.com/office/drawing/2014/main" id="{6C6AFF6F-E465-470B-88A2-6669F7329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D3A621-8F18-43A3-B8A5-C07C62B4AD30}"/>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4230904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200EC-0709-4AEA-8AE8-BFCC30F19C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BD9C18-BDF3-43EF-B7F1-52C46B5447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8AF9297-1E67-4948-89F3-0204C055AD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D78EECC-CF02-4981-BCF5-2FC2B75072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45EE105-3A81-4A75-BF12-B761D97B067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EBF764D-FCAA-41DB-8EB8-9E1AF40D0820}"/>
              </a:ext>
            </a:extLst>
          </p:cNvPr>
          <p:cNvSpPr>
            <a:spLocks noGrp="1"/>
          </p:cNvSpPr>
          <p:nvPr>
            <p:ph type="dt" sz="half" idx="10"/>
          </p:nvPr>
        </p:nvSpPr>
        <p:spPr/>
        <p:txBody>
          <a:bodyPr/>
          <a:lstStyle/>
          <a:p>
            <a:fld id="{4AEF05E0-2D3F-4BD9-9462-362DC0B4B4D2}" type="datetime1">
              <a:rPr lang="en-GB" smtClean="0"/>
              <a:t>17/09/2025</a:t>
            </a:fld>
            <a:endParaRPr lang="en-GB"/>
          </a:p>
        </p:txBody>
      </p:sp>
      <p:sp>
        <p:nvSpPr>
          <p:cNvPr id="8" name="Footer Placeholder 7">
            <a:extLst>
              <a:ext uri="{FF2B5EF4-FFF2-40B4-BE49-F238E27FC236}">
                <a16:creationId xmlns:a16="http://schemas.microsoft.com/office/drawing/2014/main" id="{8F8D793A-7D78-4E9F-8D5C-0C981B42879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DE42D27-7D20-49A9-B8D5-AFEC93E3D42C}"/>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2580375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3179C-2AFE-4DC1-92C0-054B237148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B08ED2E-FE67-4DD3-BB94-9DB6529202B3}"/>
              </a:ext>
            </a:extLst>
          </p:cNvPr>
          <p:cNvSpPr>
            <a:spLocks noGrp="1"/>
          </p:cNvSpPr>
          <p:nvPr>
            <p:ph type="dt" sz="half" idx="10"/>
          </p:nvPr>
        </p:nvSpPr>
        <p:spPr/>
        <p:txBody>
          <a:bodyPr/>
          <a:lstStyle/>
          <a:p>
            <a:fld id="{EB2F7E42-EC5E-4369-966B-7A74A6474256}" type="datetime1">
              <a:rPr lang="en-GB" smtClean="0"/>
              <a:t>17/09/2025</a:t>
            </a:fld>
            <a:endParaRPr lang="en-GB"/>
          </a:p>
        </p:txBody>
      </p:sp>
      <p:sp>
        <p:nvSpPr>
          <p:cNvPr id="4" name="Footer Placeholder 3">
            <a:extLst>
              <a:ext uri="{FF2B5EF4-FFF2-40B4-BE49-F238E27FC236}">
                <a16:creationId xmlns:a16="http://schemas.microsoft.com/office/drawing/2014/main" id="{58FF0AD5-7C37-46C8-B498-EED64218915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67EBB5C-1C1A-4DA5-9098-37542CE96B12}"/>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99473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B10FB05-3663-471E-910D-CD8EA059F510}"/>
              </a:ext>
            </a:extLst>
          </p:cNvPr>
          <p:cNvSpPr>
            <a:spLocks noGrp="1"/>
          </p:cNvSpPr>
          <p:nvPr>
            <p:ph type="dt" sz="half" idx="10"/>
          </p:nvPr>
        </p:nvSpPr>
        <p:spPr/>
        <p:txBody>
          <a:bodyPr/>
          <a:lstStyle/>
          <a:p>
            <a:fld id="{1B70FDBE-60B4-4490-B242-CB0AED2F6846}" type="datetime1">
              <a:rPr lang="en-GB" smtClean="0"/>
              <a:t>17/09/2025</a:t>
            </a:fld>
            <a:endParaRPr lang="en-GB"/>
          </a:p>
        </p:txBody>
      </p:sp>
      <p:sp>
        <p:nvSpPr>
          <p:cNvPr id="3" name="Footer Placeholder 2">
            <a:extLst>
              <a:ext uri="{FF2B5EF4-FFF2-40B4-BE49-F238E27FC236}">
                <a16:creationId xmlns:a16="http://schemas.microsoft.com/office/drawing/2014/main" id="{7C18AA40-0C69-4007-B3B8-00CA214F1B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5450400-209A-4CD8-B984-B24D397E8174}"/>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1265613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8E016-8DC4-4585-898B-7760A51B62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601594-DBB5-4764-B99B-02286392CC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54A5202-C001-4F78-A7F2-DD05A859F3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22A81E-9F03-433F-8D8E-7E6B0F2FD403}"/>
              </a:ext>
            </a:extLst>
          </p:cNvPr>
          <p:cNvSpPr>
            <a:spLocks noGrp="1"/>
          </p:cNvSpPr>
          <p:nvPr>
            <p:ph type="dt" sz="half" idx="10"/>
          </p:nvPr>
        </p:nvSpPr>
        <p:spPr/>
        <p:txBody>
          <a:bodyPr/>
          <a:lstStyle/>
          <a:p>
            <a:fld id="{9D3B5338-D741-4C14-B23F-69560A604E6B}" type="datetime1">
              <a:rPr lang="en-GB" smtClean="0"/>
              <a:t>17/09/2025</a:t>
            </a:fld>
            <a:endParaRPr lang="en-GB"/>
          </a:p>
        </p:txBody>
      </p:sp>
      <p:sp>
        <p:nvSpPr>
          <p:cNvPr id="6" name="Footer Placeholder 5">
            <a:extLst>
              <a:ext uri="{FF2B5EF4-FFF2-40B4-BE49-F238E27FC236}">
                <a16:creationId xmlns:a16="http://schemas.microsoft.com/office/drawing/2014/main" id="{10C927B6-FE23-49EE-88C4-A9D72E2DBC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C0CA88-0B01-4A22-BEAB-743E93B807AD}"/>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299837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FC9A0-5E81-4E63-8507-EBF689D7AA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AB319B1-3A93-45B7-85E5-00CDEF29D5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5028AB2-6AC6-43E1-BEEF-B699CF44FE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1A5FE7-CFEA-4019-8CD4-BE599F936396}"/>
              </a:ext>
            </a:extLst>
          </p:cNvPr>
          <p:cNvSpPr>
            <a:spLocks noGrp="1"/>
          </p:cNvSpPr>
          <p:nvPr>
            <p:ph type="dt" sz="half" idx="10"/>
          </p:nvPr>
        </p:nvSpPr>
        <p:spPr/>
        <p:txBody>
          <a:bodyPr/>
          <a:lstStyle/>
          <a:p>
            <a:fld id="{5AFA3248-E8D8-4B5F-B4E6-027CC37638CF}" type="datetime1">
              <a:rPr lang="en-GB" smtClean="0"/>
              <a:t>17/09/2025</a:t>
            </a:fld>
            <a:endParaRPr lang="en-GB"/>
          </a:p>
        </p:txBody>
      </p:sp>
      <p:sp>
        <p:nvSpPr>
          <p:cNvPr id="6" name="Footer Placeholder 5">
            <a:extLst>
              <a:ext uri="{FF2B5EF4-FFF2-40B4-BE49-F238E27FC236}">
                <a16:creationId xmlns:a16="http://schemas.microsoft.com/office/drawing/2014/main" id="{DBAEEBF7-CFEE-4E39-97B0-689DB49E16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5BB4D1-65E2-4487-BE0D-8D9298351152}"/>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961137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8AA5B-B27D-4344-821F-FFC88AF8620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329353-205F-4232-838E-8DCD2AD4A3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458D8C-BEBD-45C0-8F57-5189F495DBB5}"/>
              </a:ext>
            </a:extLst>
          </p:cNvPr>
          <p:cNvSpPr>
            <a:spLocks noGrp="1"/>
          </p:cNvSpPr>
          <p:nvPr>
            <p:ph type="dt" sz="half" idx="10"/>
          </p:nvPr>
        </p:nvSpPr>
        <p:spPr/>
        <p:txBody>
          <a:bodyPr/>
          <a:lstStyle/>
          <a:p>
            <a:fld id="{CBD00921-55CF-440D-99EE-5E36A1AB2F9E}" type="datetime1">
              <a:rPr lang="en-GB" smtClean="0"/>
              <a:t>17/09/2025</a:t>
            </a:fld>
            <a:endParaRPr lang="en-GB"/>
          </a:p>
        </p:txBody>
      </p:sp>
      <p:sp>
        <p:nvSpPr>
          <p:cNvPr id="5" name="Footer Placeholder 4">
            <a:extLst>
              <a:ext uri="{FF2B5EF4-FFF2-40B4-BE49-F238E27FC236}">
                <a16:creationId xmlns:a16="http://schemas.microsoft.com/office/drawing/2014/main" id="{74C10A3E-1546-42E8-89F8-7B1112E6E6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C19D00-08A0-4267-B798-93C6641571B4}"/>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225686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EC0827-4498-4FE0-BA36-6F86B45F55E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6A3033-3803-4EAE-BE71-779C817E56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A4D6B7-E4F4-42B4-A3D3-0456451D22BC}"/>
              </a:ext>
            </a:extLst>
          </p:cNvPr>
          <p:cNvSpPr>
            <a:spLocks noGrp="1"/>
          </p:cNvSpPr>
          <p:nvPr>
            <p:ph type="dt" sz="half" idx="10"/>
          </p:nvPr>
        </p:nvSpPr>
        <p:spPr/>
        <p:txBody>
          <a:bodyPr/>
          <a:lstStyle/>
          <a:p>
            <a:fld id="{AB7F81A7-3732-483E-8E09-67F9A7F322DC}" type="datetime1">
              <a:rPr lang="en-GB" smtClean="0"/>
              <a:t>17/09/2025</a:t>
            </a:fld>
            <a:endParaRPr lang="en-GB"/>
          </a:p>
        </p:txBody>
      </p:sp>
      <p:sp>
        <p:nvSpPr>
          <p:cNvPr id="5" name="Footer Placeholder 4">
            <a:extLst>
              <a:ext uri="{FF2B5EF4-FFF2-40B4-BE49-F238E27FC236}">
                <a16:creationId xmlns:a16="http://schemas.microsoft.com/office/drawing/2014/main" id="{DA52E357-F7D3-4FE0-A6BD-5BF8567EBD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31F38B-3888-458D-9530-824108A13228}"/>
              </a:ext>
            </a:extLst>
          </p:cNvPr>
          <p:cNvSpPr>
            <a:spLocks noGrp="1"/>
          </p:cNvSpPr>
          <p:nvPr>
            <p:ph type="sldNum" sz="quarter" idx="12"/>
          </p:nvPr>
        </p:nvSpPr>
        <p:spPr/>
        <p:txBody>
          <a:bodyPr/>
          <a:lstStyle/>
          <a:p>
            <a:fld id="{26EFA94B-5CCC-43C5-93C9-E352259D8E44}" type="slidenum">
              <a:rPr lang="en-GB" smtClean="0"/>
              <a:t>‹#›</a:t>
            </a:fld>
            <a:endParaRPr lang="en-GB"/>
          </a:p>
        </p:txBody>
      </p:sp>
    </p:spTree>
    <p:extLst>
      <p:ext uri="{BB962C8B-B14F-4D97-AF65-F5344CB8AC3E}">
        <p14:creationId xmlns:p14="http://schemas.microsoft.com/office/powerpoint/2010/main" val="1549678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1AFF0E8-1E3F-4A1E-92A1-527314248F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3242A0-3492-4C59-A4FC-F1C7F3FBCC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F33C6C-33F8-4D5F-B40F-E3F6DB1ED6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2F19D2-8F6F-435C-BB37-9A8B00EF595B}" type="datetime1">
              <a:rPr lang="en-GB" smtClean="0"/>
              <a:t>17/09/2025</a:t>
            </a:fld>
            <a:endParaRPr lang="en-GB"/>
          </a:p>
        </p:txBody>
      </p:sp>
      <p:sp>
        <p:nvSpPr>
          <p:cNvPr id="5" name="Footer Placeholder 4">
            <a:extLst>
              <a:ext uri="{FF2B5EF4-FFF2-40B4-BE49-F238E27FC236}">
                <a16:creationId xmlns:a16="http://schemas.microsoft.com/office/drawing/2014/main" id="{401F6BFE-3F21-4CE4-9EB8-F6B02F6BD5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90B3CB0-471A-475C-9A16-0A522F33BC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EFA94B-5CCC-43C5-93C9-E352259D8E44}" type="slidenum">
              <a:rPr lang="en-GB" smtClean="0"/>
              <a:t>‹#›</a:t>
            </a:fld>
            <a:endParaRPr lang="en-GB"/>
          </a:p>
        </p:txBody>
      </p:sp>
    </p:spTree>
    <p:extLst>
      <p:ext uri="{BB962C8B-B14F-4D97-AF65-F5344CB8AC3E}">
        <p14:creationId xmlns:p14="http://schemas.microsoft.com/office/powerpoint/2010/main" val="12772959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gov.uk/government/publications/special-educational-needs-sen-code-of-practice"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hyperlink" Target="mailto:ebeck6nr5@nsix.org.uk" TargetMode="External"/><Relationship Id="rId2" Type="http://schemas.openxmlformats.org/officeDocument/2006/relationships/hyperlink" Target="mailto:office@wells-next-the-sea.norfolk.sch.uk"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hyperlink" Target="https://www.schools.norfolk.gov.uk/pupil-needs/special-educational-needs-and-disabilities/identification-of-need-and-inclusive-provision/identification-of-needs-descriptors-educational-settings" TargetMode="External"/><Relationship Id="rId1" Type="http://schemas.openxmlformats.org/officeDocument/2006/relationships/slideLayout" Target="../slideLayouts/slideLayout1.xml"/><Relationship Id="rId6" Type="http://schemas.openxmlformats.org/officeDocument/2006/relationships/hyperlink" Target="https://www.amazon.co.uk/SEND-Assessment-Strengths-Based-Framework-Essential/dp/0367632861"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norfolk.gov.uk/article/40675/What-is-Special-Educational-Needs-SEN-Support"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hyperlink" Target="https://www.norfolksendiass.org.uk/" TargetMode="External"/><Relationship Id="rId2" Type="http://schemas.openxmlformats.org/officeDocument/2006/relationships/hyperlink" Target="https://www.norfolk.gov.uk/40684"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hyperlink" Target="https://www.wensumtrust.org.uk/wells-next-the-sea/information/school-policies" TargetMode="External"/><Relationship Id="rId2" Type="http://schemas.openxmlformats.org/officeDocument/2006/relationships/hyperlink" Target="mailto:head@burnhammarket.norfolk,sch.uk"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png"/><Relationship Id="rId7" Type="http://schemas.openxmlformats.org/officeDocument/2006/relationships/hyperlink" Target="https://www.norfolksendiass.org.uk/" TargetMode="External"/><Relationship Id="rId12"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hyperlink" Target="https://www.norfolk.gov.uk/article/40393/SEND-Local-Offer" TargetMode="External"/><Relationship Id="rId5" Type="http://schemas.openxmlformats.org/officeDocument/2006/relationships/hyperlink" Target="https://www.justonenorfolk.nhs.uk/" TargetMode="External"/><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hyperlink" Target="https://communitydirectory.norfolk.gov.uk/"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wensumtrust.org.uk/wells-next-the-sea/information/school-policies"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0.png"/><Relationship Id="rId3" Type="http://schemas.openxmlformats.org/officeDocument/2006/relationships/image" Target="../media/image2.png"/><Relationship Id="rId7" Type="http://schemas.openxmlformats.org/officeDocument/2006/relationships/image" Target="../media/image15.png"/><Relationship Id="rId12"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8.png"/><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image" Target="../media/image3.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
        <p:nvSpPr>
          <p:cNvPr id="9" name="Subtitle 2">
            <a:extLst>
              <a:ext uri="{FF2B5EF4-FFF2-40B4-BE49-F238E27FC236}">
                <a16:creationId xmlns:a16="http://schemas.microsoft.com/office/drawing/2014/main" id="{A3155276-3789-4CC2-A309-85EB8D42DADE}"/>
              </a:ext>
            </a:extLst>
          </p:cNvPr>
          <p:cNvSpPr>
            <a:spLocks noGrp="1"/>
          </p:cNvSpPr>
          <p:nvPr>
            <p:ph type="ctrTitle"/>
          </p:nvPr>
        </p:nvSpPr>
        <p:spPr>
          <a:xfrm>
            <a:off x="1524000" y="1760538"/>
            <a:ext cx="9144000" cy="3738562"/>
          </a:xfrm>
        </p:spPr>
        <p:txBody>
          <a:bodyPr>
            <a:normAutofit fontScale="90000"/>
          </a:bodyPr>
          <a:lstStyle/>
          <a:p>
            <a:r>
              <a:rPr lang="en-GB" b="1" dirty="0">
                <a:solidFill>
                  <a:srgbClr val="0070C0"/>
                </a:solidFill>
              </a:rPr>
              <a:t>Wells-next-the-sea Primary &amp; Nursery </a:t>
            </a:r>
            <a:r>
              <a:rPr lang="en-GB" sz="6000" b="1" dirty="0">
                <a:solidFill>
                  <a:srgbClr val="0070C0"/>
                </a:solidFill>
              </a:rPr>
              <a:t>School</a:t>
            </a:r>
            <a:br>
              <a:rPr lang="en-GB" sz="6000" b="1" dirty="0">
                <a:solidFill>
                  <a:srgbClr val="0070C0"/>
                </a:solidFill>
              </a:rPr>
            </a:br>
            <a:r>
              <a:rPr lang="en-GB" sz="6000" b="1" dirty="0">
                <a:solidFill>
                  <a:srgbClr val="0070C0"/>
                </a:solidFill>
              </a:rPr>
              <a:t>SEN information report </a:t>
            </a:r>
            <a:br>
              <a:rPr lang="en-GB" sz="6000" b="1" dirty="0">
                <a:solidFill>
                  <a:srgbClr val="0070C0"/>
                </a:solidFill>
              </a:rPr>
            </a:br>
            <a:r>
              <a:rPr lang="en-GB" sz="6000" b="1" dirty="0">
                <a:solidFill>
                  <a:srgbClr val="0070C0"/>
                </a:solidFill>
              </a:rPr>
              <a:t>Updated September  2025</a:t>
            </a:r>
            <a:br>
              <a:rPr lang="en-GB" sz="6000" dirty="0">
                <a:solidFill>
                  <a:srgbClr val="00B050"/>
                </a:solidFill>
              </a:rPr>
            </a:br>
            <a:endParaRPr lang="en-GB" dirty="0"/>
          </a:p>
        </p:txBody>
      </p:sp>
    </p:spTree>
    <p:extLst>
      <p:ext uri="{BB962C8B-B14F-4D97-AF65-F5344CB8AC3E}">
        <p14:creationId xmlns:p14="http://schemas.microsoft.com/office/powerpoint/2010/main" val="1158658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443672" y="304487"/>
            <a:ext cx="9144000" cy="1064246"/>
          </a:xfrm>
        </p:spPr>
        <p:txBody>
          <a:bodyPr>
            <a:normAutofit/>
          </a:bodyPr>
          <a:lstStyle/>
          <a:p>
            <a:r>
              <a:rPr lang="en-GB" sz="4800" b="1" dirty="0">
                <a:solidFill>
                  <a:srgbClr val="0070C0"/>
                </a:solidFill>
                <a:latin typeface="Montserrat" panose="00000500000000000000" pitchFamily="50" charset="0"/>
              </a:rPr>
              <a:t>Contents</a:t>
            </a:r>
            <a:endParaRPr lang="en-GB" sz="48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2186609"/>
            <a:ext cx="9144000" cy="3772866"/>
          </a:xfrm>
        </p:spPr>
        <p:txBody>
          <a:bodyPr/>
          <a:lstStyle/>
          <a:p>
            <a:endParaRPr lang="en-GB" sz="2400" dirty="0"/>
          </a:p>
          <a:p>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2</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271088"/>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graphicFrame>
        <p:nvGraphicFramePr>
          <p:cNvPr id="10" name="Table 10">
            <a:extLst>
              <a:ext uri="{FF2B5EF4-FFF2-40B4-BE49-F238E27FC236}">
                <a16:creationId xmlns:a16="http://schemas.microsoft.com/office/drawing/2014/main" id="{D23C8361-6729-4550-9BAC-D627375F47C7}"/>
              </a:ext>
            </a:extLst>
          </p:cNvPr>
          <p:cNvGraphicFramePr>
            <a:graphicFrameLocks noGrp="1"/>
          </p:cNvGraphicFramePr>
          <p:nvPr>
            <p:extLst>
              <p:ext uri="{D42A27DB-BD31-4B8C-83A1-F6EECF244321}">
                <p14:modId xmlns:p14="http://schemas.microsoft.com/office/powerpoint/2010/main" val="1938934089"/>
              </p:ext>
            </p:extLst>
          </p:nvPr>
        </p:nvGraphicFramePr>
        <p:xfrm>
          <a:off x="1443672" y="1237341"/>
          <a:ext cx="8959285" cy="4525271"/>
        </p:xfrm>
        <a:graphic>
          <a:graphicData uri="http://schemas.openxmlformats.org/drawingml/2006/table">
            <a:tbl>
              <a:tblPr firstRow="1" bandRow="1">
                <a:tableStyleId>{5C22544A-7EE6-4342-B048-85BDC9FD1C3A}</a:tableStyleId>
              </a:tblPr>
              <a:tblGrid>
                <a:gridCol w="3028969">
                  <a:extLst>
                    <a:ext uri="{9D8B030D-6E8A-4147-A177-3AD203B41FA5}">
                      <a16:colId xmlns:a16="http://schemas.microsoft.com/office/drawing/2014/main" val="1844318150"/>
                    </a:ext>
                  </a:extLst>
                </a:gridCol>
                <a:gridCol w="1450673">
                  <a:extLst>
                    <a:ext uri="{9D8B030D-6E8A-4147-A177-3AD203B41FA5}">
                      <a16:colId xmlns:a16="http://schemas.microsoft.com/office/drawing/2014/main" val="3872503696"/>
                    </a:ext>
                  </a:extLst>
                </a:gridCol>
                <a:gridCol w="3211900">
                  <a:extLst>
                    <a:ext uri="{9D8B030D-6E8A-4147-A177-3AD203B41FA5}">
                      <a16:colId xmlns:a16="http://schemas.microsoft.com/office/drawing/2014/main" val="154960715"/>
                    </a:ext>
                  </a:extLst>
                </a:gridCol>
                <a:gridCol w="1267743">
                  <a:extLst>
                    <a:ext uri="{9D8B030D-6E8A-4147-A177-3AD203B41FA5}">
                      <a16:colId xmlns:a16="http://schemas.microsoft.com/office/drawing/2014/main" val="1440878073"/>
                    </a:ext>
                  </a:extLst>
                </a:gridCol>
              </a:tblGrid>
              <a:tr h="336777">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514730330"/>
                  </a:ext>
                </a:extLst>
              </a:tr>
              <a:tr h="280648">
                <a:tc>
                  <a:txBody>
                    <a:bodyPr/>
                    <a:lstStyle/>
                    <a:p>
                      <a:r>
                        <a:rPr lang="en-GB" sz="1400" dirty="0"/>
                        <a:t>A note from our SENDCO</a:t>
                      </a:r>
                    </a:p>
                  </a:txBody>
                  <a:tcPr/>
                </a:tc>
                <a:tc>
                  <a:txBody>
                    <a:bodyPr/>
                    <a:lstStyle/>
                    <a:p>
                      <a:pPr algn="ctr"/>
                      <a:r>
                        <a:rPr lang="en-GB" sz="1400" dirty="0"/>
                        <a:t>3</a:t>
                      </a:r>
                    </a:p>
                  </a:txBody>
                  <a:tcPr/>
                </a:tc>
                <a:tc>
                  <a:txBody>
                    <a:bodyPr/>
                    <a:lstStyle/>
                    <a:p>
                      <a:r>
                        <a:rPr lang="en-GB" sz="1400" dirty="0"/>
                        <a:t>How we spend SEND funding</a:t>
                      </a:r>
                    </a:p>
                  </a:txBody>
                  <a:tcPr/>
                </a:tc>
                <a:tc>
                  <a:txBody>
                    <a:bodyPr/>
                    <a:lstStyle/>
                    <a:p>
                      <a:pPr algn="ctr"/>
                      <a:r>
                        <a:rPr lang="en-GB" sz="1400" dirty="0"/>
                        <a:t>13</a:t>
                      </a:r>
                    </a:p>
                  </a:txBody>
                  <a:tcPr/>
                </a:tc>
                <a:extLst>
                  <a:ext uri="{0D108BD9-81ED-4DB2-BD59-A6C34878D82A}">
                    <a16:rowId xmlns:a16="http://schemas.microsoft.com/office/drawing/2014/main" val="2419336181"/>
                  </a:ext>
                </a:extLst>
              </a:tr>
              <a:tr h="439326">
                <a:tc>
                  <a:txBody>
                    <a:bodyPr/>
                    <a:lstStyle/>
                    <a:p>
                      <a:r>
                        <a:rPr lang="en-GB" sz="1400" dirty="0"/>
                        <a:t>What is an SEN Information report?</a:t>
                      </a:r>
                    </a:p>
                  </a:txBody>
                  <a:tcPr/>
                </a:tc>
                <a:tc>
                  <a:txBody>
                    <a:bodyPr/>
                    <a:lstStyle/>
                    <a:p>
                      <a:pPr algn="ctr"/>
                      <a:r>
                        <a:rPr lang="en-GB" sz="1400" dirty="0"/>
                        <a:t>4</a:t>
                      </a:r>
                    </a:p>
                  </a:txBody>
                  <a:tcPr/>
                </a:tc>
                <a:tc>
                  <a:txBody>
                    <a:bodyPr/>
                    <a:lstStyle/>
                    <a:p>
                      <a:r>
                        <a:rPr lang="en-GB" sz="1400" dirty="0"/>
                        <a:t>Ensuring pupil and family voices are heard</a:t>
                      </a:r>
                    </a:p>
                  </a:txBody>
                  <a:tcPr/>
                </a:tc>
                <a:tc>
                  <a:txBody>
                    <a:bodyPr/>
                    <a:lstStyle/>
                    <a:p>
                      <a:pPr algn="ctr"/>
                      <a:r>
                        <a:rPr lang="en-GB" sz="1400" dirty="0"/>
                        <a:t>14</a:t>
                      </a:r>
                    </a:p>
                  </a:txBody>
                  <a:tcPr/>
                </a:tc>
                <a:extLst>
                  <a:ext uri="{0D108BD9-81ED-4DB2-BD59-A6C34878D82A}">
                    <a16:rowId xmlns:a16="http://schemas.microsoft.com/office/drawing/2014/main" val="1737434282"/>
                  </a:ext>
                </a:extLst>
              </a:tr>
              <a:tr h="439326">
                <a:tc>
                  <a:txBody>
                    <a:bodyPr/>
                    <a:lstStyle/>
                    <a:p>
                      <a:r>
                        <a:rPr lang="en-GB" sz="1400" dirty="0"/>
                        <a:t>Areas of SEND in our schools</a:t>
                      </a:r>
                    </a:p>
                  </a:txBody>
                  <a:tcPr/>
                </a:tc>
                <a:tc>
                  <a:txBody>
                    <a:bodyPr/>
                    <a:lstStyle/>
                    <a:p>
                      <a:pPr algn="ctr"/>
                      <a:r>
                        <a:rPr lang="en-GB" sz="1400" dirty="0"/>
                        <a:t>5</a:t>
                      </a:r>
                    </a:p>
                  </a:txBody>
                  <a:tcPr/>
                </a:tc>
                <a:tc>
                  <a:txBody>
                    <a:bodyPr/>
                    <a:lstStyle/>
                    <a:p>
                      <a:r>
                        <a:rPr lang="en-GB" sz="1400" dirty="0"/>
                        <a:t>What to do if you have a complaint</a:t>
                      </a:r>
                    </a:p>
                  </a:txBody>
                  <a:tcPr/>
                </a:tc>
                <a:tc>
                  <a:txBody>
                    <a:bodyPr/>
                    <a:lstStyle/>
                    <a:p>
                      <a:pPr algn="ctr"/>
                      <a:r>
                        <a:rPr lang="en-GB" sz="1400" dirty="0"/>
                        <a:t>15</a:t>
                      </a:r>
                    </a:p>
                  </a:txBody>
                  <a:tcPr/>
                </a:tc>
                <a:extLst>
                  <a:ext uri="{0D108BD9-81ED-4DB2-BD59-A6C34878D82A}">
                    <a16:rowId xmlns:a16="http://schemas.microsoft.com/office/drawing/2014/main" val="3248112853"/>
                  </a:ext>
                </a:extLst>
              </a:tr>
              <a:tr h="477101">
                <a:tc>
                  <a:txBody>
                    <a:bodyPr/>
                    <a:lstStyle/>
                    <a:p>
                      <a:r>
                        <a:rPr lang="en-GB" sz="1400" dirty="0"/>
                        <a:t>What to do if you have concerns your child may have SEN</a:t>
                      </a:r>
                    </a:p>
                  </a:txBody>
                  <a:tcPr/>
                </a:tc>
                <a:tc>
                  <a:txBody>
                    <a:bodyPr/>
                    <a:lstStyle/>
                    <a:p>
                      <a:pPr algn="ctr"/>
                      <a:r>
                        <a:rPr lang="en-GB" sz="1400"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Support services for families of children with SEND</a:t>
                      </a:r>
                    </a:p>
                  </a:txBody>
                  <a:tcPr/>
                </a:tc>
                <a:tc>
                  <a:txBody>
                    <a:bodyPr/>
                    <a:lstStyle/>
                    <a:p>
                      <a:pPr algn="ctr"/>
                      <a:r>
                        <a:rPr lang="en-GB" sz="1400" dirty="0"/>
                        <a:t>16</a:t>
                      </a:r>
                    </a:p>
                  </a:txBody>
                  <a:tcPr/>
                </a:tc>
                <a:extLst>
                  <a:ext uri="{0D108BD9-81ED-4DB2-BD59-A6C34878D82A}">
                    <a16:rowId xmlns:a16="http://schemas.microsoft.com/office/drawing/2014/main" val="3483425218"/>
                  </a:ext>
                </a:extLst>
              </a:tr>
              <a:tr h="627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How we identify children with SEN and ensure they make progress</a:t>
                      </a:r>
                    </a:p>
                  </a:txBody>
                  <a:tcPr/>
                </a:tc>
                <a:tc>
                  <a:txBody>
                    <a:bodyPr/>
                    <a:lstStyle/>
                    <a:p>
                      <a:pPr algn="ctr"/>
                      <a:r>
                        <a:rPr lang="en-GB" sz="1400" dirty="0"/>
                        <a:t>7/8/9</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Professional support services we work with</a:t>
                      </a:r>
                    </a:p>
                    <a:p>
                      <a:endParaRPr lang="en-GB" sz="1400" dirty="0"/>
                    </a:p>
                  </a:txBody>
                  <a:tcPr/>
                </a:tc>
                <a:tc>
                  <a:txBody>
                    <a:bodyPr/>
                    <a:lstStyle/>
                    <a:p>
                      <a:pPr algn="ctr"/>
                      <a:r>
                        <a:rPr lang="en-GB" sz="1400" dirty="0"/>
                        <a:t>17</a:t>
                      </a:r>
                    </a:p>
                  </a:txBody>
                  <a:tcPr/>
                </a:tc>
                <a:extLst>
                  <a:ext uri="{0D108BD9-81ED-4DB2-BD59-A6C34878D82A}">
                    <a16:rowId xmlns:a16="http://schemas.microsoft.com/office/drawing/2014/main" val="1121702533"/>
                  </a:ext>
                </a:extLst>
              </a:tr>
              <a:tr h="477101">
                <a:tc>
                  <a:txBody>
                    <a:bodyPr/>
                    <a:lstStyle/>
                    <a:p>
                      <a:r>
                        <a:rPr lang="en-GB" sz="1400" dirty="0"/>
                        <a:t>EHCPs</a:t>
                      </a:r>
                    </a:p>
                  </a:txBody>
                  <a:tcPr/>
                </a:tc>
                <a:tc>
                  <a:txBody>
                    <a:bodyPr/>
                    <a:lstStyle/>
                    <a:p>
                      <a:pPr algn="ctr"/>
                      <a:r>
                        <a:rPr lang="en-GB" sz="1400" dirty="0"/>
                        <a:t>10</a:t>
                      </a:r>
                    </a:p>
                  </a:txBody>
                  <a:tcPr/>
                </a:tc>
                <a:tc>
                  <a:txBody>
                    <a:bodyPr/>
                    <a:lstStyle/>
                    <a:p>
                      <a:r>
                        <a:rPr lang="en-GB" sz="1400" dirty="0"/>
                        <a:t>How we support school to school transitions</a:t>
                      </a:r>
                    </a:p>
                  </a:txBody>
                  <a:tcPr/>
                </a:tc>
                <a:tc>
                  <a:txBody>
                    <a:bodyPr/>
                    <a:lstStyle/>
                    <a:p>
                      <a:pPr algn="ctr"/>
                      <a:r>
                        <a:rPr lang="en-GB" sz="1400" dirty="0"/>
                        <a:t>18</a:t>
                      </a:r>
                    </a:p>
                  </a:txBody>
                  <a:tcPr/>
                </a:tc>
                <a:extLst>
                  <a:ext uri="{0D108BD9-81ED-4DB2-BD59-A6C34878D82A}">
                    <a16:rowId xmlns:a16="http://schemas.microsoft.com/office/drawing/2014/main" val="94777233"/>
                  </a:ext>
                </a:extLst>
              </a:tr>
              <a:tr h="611225">
                <a:tc>
                  <a:txBody>
                    <a:bodyPr/>
                    <a:lstStyle/>
                    <a:p>
                      <a:r>
                        <a:rPr lang="en-GB" sz="1400" dirty="0"/>
                        <a:t>How we ensure our curriculum and teaching is accessible to all</a:t>
                      </a:r>
                    </a:p>
                  </a:txBody>
                  <a:tcPr/>
                </a:tc>
                <a:tc>
                  <a:txBody>
                    <a:bodyPr/>
                    <a:lstStyle/>
                    <a:p>
                      <a:pPr algn="ctr"/>
                      <a:r>
                        <a:rPr lang="en-GB" sz="1400" dirty="0"/>
                        <a:t>11</a:t>
                      </a:r>
                    </a:p>
                  </a:txBody>
                  <a:tcPr/>
                </a:tc>
                <a:tc>
                  <a:txBody>
                    <a:bodyPr/>
                    <a:lstStyle/>
                    <a:p>
                      <a:r>
                        <a:rPr lang="en-GB" sz="1400" dirty="0"/>
                        <a:t>Wells-next-the-sea Primary &amp; Nursery School policies and provision</a:t>
                      </a:r>
                    </a:p>
                  </a:txBody>
                  <a:tcPr/>
                </a:tc>
                <a:tc>
                  <a:txBody>
                    <a:bodyPr/>
                    <a:lstStyle/>
                    <a:p>
                      <a:pPr algn="ctr"/>
                      <a:r>
                        <a:rPr lang="en-GB" sz="1400" dirty="0"/>
                        <a:t>19</a:t>
                      </a:r>
                    </a:p>
                  </a:txBody>
                  <a:tcPr/>
                </a:tc>
                <a:extLst>
                  <a:ext uri="{0D108BD9-81ED-4DB2-BD59-A6C34878D82A}">
                    <a16:rowId xmlns:a16="http://schemas.microsoft.com/office/drawing/2014/main" val="3266547370"/>
                  </a:ext>
                </a:extLst>
              </a:tr>
              <a:tr h="5048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Our expertise and training</a:t>
                      </a:r>
                    </a:p>
                    <a:p>
                      <a:endParaRPr lang="en-GB" sz="1400" dirty="0"/>
                    </a:p>
                  </a:txBody>
                  <a:tcPr/>
                </a:tc>
                <a:tc>
                  <a:txBody>
                    <a:bodyPr/>
                    <a:lstStyle/>
                    <a:p>
                      <a:pPr algn="ctr"/>
                      <a:r>
                        <a:rPr lang="en-GB" sz="1400" dirty="0"/>
                        <a:t>12</a:t>
                      </a:r>
                    </a:p>
                  </a:txBody>
                  <a:tcPr/>
                </a:tc>
                <a:tc>
                  <a:txBody>
                    <a:bodyPr/>
                    <a:lstStyle/>
                    <a:p>
                      <a:r>
                        <a:rPr lang="en-GB" sz="1400" dirty="0"/>
                        <a:t>Key Staff and Governors</a:t>
                      </a:r>
                    </a:p>
                  </a:txBody>
                  <a:tcPr/>
                </a:tc>
                <a:tc>
                  <a:txBody>
                    <a:bodyPr/>
                    <a:lstStyle/>
                    <a:p>
                      <a:pPr algn="ctr"/>
                      <a:r>
                        <a:rPr lang="en-GB" sz="1400" dirty="0"/>
                        <a:t>20</a:t>
                      </a:r>
                    </a:p>
                  </a:txBody>
                  <a:tcPr/>
                </a:tc>
                <a:extLst>
                  <a:ext uri="{0D108BD9-81ED-4DB2-BD59-A6C34878D82A}">
                    <a16:rowId xmlns:a16="http://schemas.microsoft.com/office/drawing/2014/main" val="3176460658"/>
                  </a:ext>
                </a:extLst>
              </a:tr>
            </a:tbl>
          </a:graphicData>
        </a:graphic>
      </p:graphicFrame>
    </p:spTree>
    <p:extLst>
      <p:ext uri="{BB962C8B-B14F-4D97-AF65-F5344CB8AC3E}">
        <p14:creationId xmlns:p14="http://schemas.microsoft.com/office/powerpoint/2010/main" val="1196951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898526"/>
            <a:ext cx="9144000" cy="997985"/>
          </a:xfrm>
        </p:spPr>
        <p:txBody>
          <a:bodyPr>
            <a:normAutofit/>
          </a:bodyPr>
          <a:lstStyle/>
          <a:p>
            <a:r>
              <a:rPr lang="en-GB" sz="4800" b="1" dirty="0">
                <a:solidFill>
                  <a:srgbClr val="0070C0"/>
                </a:solidFill>
                <a:latin typeface="Montserrat" panose="00000500000000000000" pitchFamily="50" charset="0"/>
              </a:rPr>
              <a:t>A note from our SENDCO</a:t>
            </a:r>
            <a:endParaRPr lang="en-GB" sz="48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2103206"/>
            <a:ext cx="9144000" cy="960507"/>
          </a:xfrm>
        </p:spPr>
        <p:txBody>
          <a:bodyPr>
            <a:normAutofit/>
          </a:bodyPr>
          <a:lstStyle/>
          <a:p>
            <a:r>
              <a:rPr lang="en-GB" sz="2800" b="1" dirty="0"/>
              <a:t>Mrs Beck is our SENDCO across Wells-next-the-sea Primary &amp; Nursery School and Burnham Market Primary School</a:t>
            </a:r>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3</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
        <p:nvSpPr>
          <p:cNvPr id="11" name="Scroll: Horizontal 10">
            <a:extLst>
              <a:ext uri="{FF2B5EF4-FFF2-40B4-BE49-F238E27FC236}">
                <a16:creationId xmlns:a16="http://schemas.microsoft.com/office/drawing/2014/main" id="{6B3B357C-6887-4C21-B4F8-BC1A13FF21A2}"/>
              </a:ext>
            </a:extLst>
          </p:cNvPr>
          <p:cNvSpPr/>
          <p:nvPr/>
        </p:nvSpPr>
        <p:spPr>
          <a:xfrm>
            <a:off x="2921289" y="3047932"/>
            <a:ext cx="6188765" cy="2845213"/>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are very committed to supporting all our SEND children in the best way we possibly can.  We treat all children as individuals and work closely with families to ensure they receive the support they need in order for them to have the most positive start to their education.</a:t>
            </a:r>
          </a:p>
        </p:txBody>
      </p:sp>
    </p:spTree>
    <p:extLst>
      <p:ext uri="{BB962C8B-B14F-4D97-AF65-F5344CB8AC3E}">
        <p14:creationId xmlns:p14="http://schemas.microsoft.com/office/powerpoint/2010/main" val="744674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825707"/>
          </a:xfrm>
        </p:spPr>
        <p:txBody>
          <a:bodyPr>
            <a:normAutofit/>
          </a:bodyPr>
          <a:lstStyle/>
          <a:p>
            <a:r>
              <a:rPr lang="en-GB" sz="3600" b="1" dirty="0">
                <a:solidFill>
                  <a:srgbClr val="0070C0"/>
                </a:solidFill>
                <a:latin typeface="Montserrat" panose="00000500000000000000" pitchFamily="50" charset="0"/>
              </a:rPr>
              <a:t>What is an SEN Information Report</a:t>
            </a:r>
            <a:endParaRPr lang="en-GB" sz="36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664352" y="2256872"/>
            <a:ext cx="9144000" cy="3203023"/>
          </a:xfrm>
        </p:spPr>
        <p:txBody>
          <a:bodyPr>
            <a:normAutofit fontScale="85000" lnSpcReduction="10000"/>
          </a:bodyPr>
          <a:lstStyle/>
          <a:p>
            <a:pPr marL="342900" lvl="0" indent="-342900" algn="l">
              <a:spcBef>
                <a:spcPts val="0"/>
              </a:spcBef>
              <a:buSzPts val="1440"/>
              <a:buChar char="►"/>
            </a:pPr>
            <a:r>
              <a:rPr lang="en-GB" b="1" dirty="0"/>
              <a:t>This report is written to help children and their families understand the provision we offer to those with special educational needs and or disability (SEND)</a:t>
            </a:r>
            <a:endParaRPr lang="en-GB" dirty="0"/>
          </a:p>
          <a:p>
            <a:pPr marL="342900" lvl="0" indent="-342900" algn="l">
              <a:buSzPts val="1440"/>
              <a:buChar char="►"/>
            </a:pPr>
            <a:r>
              <a:rPr lang="en-GB" b="1" dirty="0"/>
              <a:t>We have a legal requirement to share information with you </a:t>
            </a:r>
            <a:endParaRPr lang="en-GB" dirty="0"/>
          </a:p>
          <a:p>
            <a:pPr marL="342900" lvl="0" indent="-342900" algn="l">
              <a:buSzPts val="1440"/>
              <a:buChar char="►"/>
            </a:pPr>
            <a:r>
              <a:rPr lang="en-GB" b="1" dirty="0"/>
              <a:t>We must review it and publish it annually </a:t>
            </a:r>
            <a:endParaRPr lang="en-GB" dirty="0"/>
          </a:p>
          <a:p>
            <a:pPr marL="342900" lvl="0" indent="-342900" algn="l">
              <a:buSzPts val="1440"/>
              <a:buChar char="►"/>
            </a:pPr>
            <a:r>
              <a:rPr lang="en-GB" b="1" dirty="0"/>
              <a:t>This requirement is set out in the SEN Code of Practice which can be found here:</a:t>
            </a:r>
            <a:endParaRPr lang="en-GB" dirty="0"/>
          </a:p>
          <a:p>
            <a:pPr lvl="0" algn="l">
              <a:buSzPts val="1440"/>
            </a:pPr>
            <a:r>
              <a:rPr lang="en-GB" b="1" dirty="0"/>
              <a:t>      </a:t>
            </a:r>
            <a:r>
              <a:rPr lang="en-GB" u="sng" dirty="0">
                <a:solidFill>
                  <a:schemeClr val="hlink"/>
                </a:solidFill>
                <a:hlinkClick r:id="rId2"/>
              </a:rPr>
              <a:t>SEN Code of Practice </a:t>
            </a:r>
            <a:endParaRPr lang="en-GB" b="1" dirty="0"/>
          </a:p>
          <a:p>
            <a:pPr marL="342900" lvl="0" indent="-342900" algn="l">
              <a:buSzPts val="1440"/>
              <a:buChar char="►"/>
            </a:pPr>
            <a:r>
              <a:rPr lang="en-GB" b="1" dirty="0"/>
              <a:t>We have worked with our families to ensure this information is clear and hope you find the information you are looking for within! We welcome your feedback and thank you for reading .</a:t>
            </a:r>
          </a:p>
          <a:p>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4</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3"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4"/>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5"/>
          <a:stretch>
            <a:fillRect/>
          </a:stretch>
        </p:blipFill>
        <p:spPr>
          <a:xfrm>
            <a:off x="0" y="18636"/>
            <a:ext cx="1664352" cy="1475360"/>
          </a:xfrm>
          <a:prstGeom prst="rect">
            <a:avLst/>
          </a:prstGeom>
        </p:spPr>
      </p:pic>
    </p:spTree>
    <p:extLst>
      <p:ext uri="{BB962C8B-B14F-4D97-AF65-F5344CB8AC3E}">
        <p14:creationId xmlns:p14="http://schemas.microsoft.com/office/powerpoint/2010/main" val="3173417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771593"/>
            <a:ext cx="9144000" cy="680436"/>
          </a:xfrm>
        </p:spPr>
        <p:txBody>
          <a:bodyPr>
            <a:normAutofit fontScale="90000"/>
          </a:bodyPr>
          <a:lstStyle/>
          <a:p>
            <a:r>
              <a:rPr lang="en-GB" sz="4400" b="1" dirty="0">
                <a:solidFill>
                  <a:srgbClr val="0070C0"/>
                </a:solidFill>
                <a:latin typeface="Montserrat" panose="00000500000000000000" pitchFamily="50" charset="0"/>
              </a:rPr>
              <a:t>Level of SEND in our school</a:t>
            </a:r>
            <a:endParaRPr lang="en-GB" sz="44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531771" y="2113928"/>
            <a:ext cx="2728793" cy="3494882"/>
          </a:xfrm>
        </p:spPr>
        <p:txBody>
          <a:bodyPr>
            <a:normAutofit fontScale="40000" lnSpcReduction="20000"/>
          </a:bodyPr>
          <a:lstStyle/>
          <a:p>
            <a:r>
              <a:rPr lang="en-GB" sz="5100" b="1" dirty="0">
                <a:solidFill>
                  <a:srgbClr val="002060"/>
                </a:solidFill>
              </a:rPr>
              <a:t>At our school, we pride ourselves on equal opportunity for all. No matter what barriers to learning children may face, we work together with the child, their family and teaching team to ensure they make good progress and are able to enjoy every aspect of school life.</a:t>
            </a:r>
            <a:endParaRPr lang="en-GB" sz="5100" dirty="0">
              <a:solidFill>
                <a:srgbClr val="002060"/>
              </a:solidFill>
            </a:endParaRPr>
          </a:p>
          <a:p>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5</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graphicFrame>
        <p:nvGraphicFramePr>
          <p:cNvPr id="11" name="Chart 10">
            <a:extLst>
              <a:ext uri="{FF2B5EF4-FFF2-40B4-BE49-F238E27FC236}">
                <a16:creationId xmlns:a16="http://schemas.microsoft.com/office/drawing/2014/main" id="{FFC45809-55E3-4772-87A7-B4E1DB399FD8}"/>
              </a:ext>
            </a:extLst>
          </p:cNvPr>
          <p:cNvGraphicFramePr/>
          <p:nvPr>
            <p:extLst>
              <p:ext uri="{D42A27DB-BD31-4B8C-83A1-F6EECF244321}">
                <p14:modId xmlns:p14="http://schemas.microsoft.com/office/powerpoint/2010/main" val="1693294779"/>
              </p:ext>
            </p:extLst>
          </p:nvPr>
        </p:nvGraphicFramePr>
        <p:xfrm>
          <a:off x="2876876" y="1421342"/>
          <a:ext cx="6578600" cy="4538133"/>
        </p:xfrm>
        <a:graphic>
          <a:graphicData uri="http://schemas.openxmlformats.org/drawingml/2006/chart">
            <c:chart xmlns:c="http://schemas.openxmlformats.org/drawingml/2006/chart" xmlns:r="http://schemas.openxmlformats.org/officeDocument/2006/relationships" r:id="rId5"/>
          </a:graphicData>
        </a:graphic>
      </p:graphicFrame>
      <p:sp>
        <p:nvSpPr>
          <p:cNvPr id="12" name="TextBox 11">
            <a:extLst>
              <a:ext uri="{FF2B5EF4-FFF2-40B4-BE49-F238E27FC236}">
                <a16:creationId xmlns:a16="http://schemas.microsoft.com/office/drawing/2014/main" id="{2B485B25-2A71-49AD-8990-840C574EECD0}"/>
              </a:ext>
            </a:extLst>
          </p:cNvPr>
          <p:cNvSpPr txBox="1"/>
          <p:nvPr/>
        </p:nvSpPr>
        <p:spPr>
          <a:xfrm>
            <a:off x="8610600" y="2528304"/>
            <a:ext cx="2743200" cy="2031325"/>
          </a:xfrm>
          <a:prstGeom prst="rect">
            <a:avLst/>
          </a:prstGeom>
          <a:noFill/>
        </p:spPr>
        <p:txBody>
          <a:bodyPr wrap="square" rtlCol="0">
            <a:spAutoFit/>
          </a:bodyPr>
          <a:lstStyle/>
          <a:p>
            <a:r>
              <a:rPr lang="en-GB" dirty="0"/>
              <a:t>The pie chart represents percentages of primary need in each area of SEND.</a:t>
            </a:r>
          </a:p>
          <a:p>
            <a:r>
              <a:rPr lang="en-GB" dirty="0"/>
              <a:t>Please note pupils may have secondary needs that are NOT represented in this data.</a:t>
            </a:r>
          </a:p>
        </p:txBody>
      </p:sp>
    </p:spTree>
    <p:extLst>
      <p:ext uri="{BB962C8B-B14F-4D97-AF65-F5344CB8AC3E}">
        <p14:creationId xmlns:p14="http://schemas.microsoft.com/office/powerpoint/2010/main" val="2448185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664352" y="777550"/>
            <a:ext cx="9144000" cy="1111320"/>
          </a:xfrm>
        </p:spPr>
        <p:txBody>
          <a:bodyPr>
            <a:normAutofit fontScale="90000"/>
          </a:bodyPr>
          <a:lstStyle/>
          <a:p>
            <a:r>
              <a:rPr lang="en-GB" sz="4000" b="1" dirty="0">
                <a:solidFill>
                  <a:srgbClr val="0070C0"/>
                </a:solidFill>
                <a:latin typeface="Montserrat" panose="00000500000000000000" pitchFamily="50" charset="0"/>
              </a:rPr>
              <a:t>What to do if you have concerns that your child has SEN</a:t>
            </a:r>
            <a:endParaRPr lang="en-GB" sz="40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475990" y="2040855"/>
            <a:ext cx="9144000" cy="3717836"/>
          </a:xfrm>
        </p:spPr>
        <p:txBody>
          <a:bodyPr>
            <a:normAutofit/>
          </a:bodyPr>
          <a:lstStyle/>
          <a:p>
            <a:pPr algn="l"/>
            <a:r>
              <a:rPr lang="en-GB" sz="2400" b="1" dirty="0"/>
              <a:t>Our classroom teachers always welcome open and supportive conversations around a child’s progress in any area of the curriculum. They are the primary point of contact and can be reached via email through the school office:</a:t>
            </a:r>
          </a:p>
          <a:p>
            <a:pPr algn="l"/>
            <a:r>
              <a:rPr lang="en-GB" sz="2400" b="1" dirty="0">
                <a:hlinkClick r:id="rId2">
                  <a:extLst>
                    <a:ext uri="{A12FA001-AC4F-418D-AE19-62706E023703}">
                      <ahyp:hlinkClr xmlns:ahyp="http://schemas.microsoft.com/office/drawing/2018/hyperlinkcolor" val="tx"/>
                    </a:ext>
                  </a:extLst>
                </a:hlinkClick>
              </a:rPr>
              <a:t>office@wells-next-the</a:t>
            </a:r>
            <a:r>
              <a:rPr lang="en-GB" b="1" dirty="0">
                <a:hlinkClick r:id="rId2">
                  <a:extLst>
                    <a:ext uri="{A12FA001-AC4F-418D-AE19-62706E023703}">
                      <ahyp:hlinkClr xmlns:ahyp="http://schemas.microsoft.com/office/drawing/2018/hyperlinkcolor" val="tx"/>
                    </a:ext>
                  </a:extLst>
                </a:hlinkClick>
              </a:rPr>
              <a:t>-sea.norfolk.sch.uk</a:t>
            </a:r>
            <a:r>
              <a:rPr lang="en-GB" b="1" dirty="0"/>
              <a:t> </a:t>
            </a:r>
            <a:endParaRPr lang="en-GB" sz="2400" b="1" dirty="0"/>
          </a:p>
          <a:p>
            <a:pPr lvl="0" algn="l">
              <a:buSzPct val="79999"/>
            </a:pPr>
            <a:r>
              <a:rPr lang="en-GB" sz="2400" b="1" dirty="0"/>
              <a:t>They are also available at the end of the school day for a short discussions or to arrange a more formal meeting.</a:t>
            </a:r>
            <a:endParaRPr lang="en-GB" sz="2400" dirty="0"/>
          </a:p>
          <a:p>
            <a:pPr lvl="0" algn="l">
              <a:buSzPct val="79999"/>
            </a:pPr>
            <a:r>
              <a:rPr lang="en-GB" sz="2400" b="1" dirty="0"/>
              <a:t>The SENDCO Mrs Beck also warmly welcomes communication with families and can also be contacted via email: </a:t>
            </a:r>
            <a:r>
              <a:rPr lang="en-GB" sz="2400" b="1" dirty="0">
                <a:hlinkClick r:id="rId3">
                  <a:extLst>
                    <a:ext uri="{A12FA001-AC4F-418D-AE19-62706E023703}">
                      <ahyp:hlinkClr xmlns:ahyp="http://schemas.microsoft.com/office/drawing/2018/hyperlinkcolor" val="tx"/>
                    </a:ext>
                  </a:extLst>
                </a:hlinkClick>
              </a:rPr>
              <a:t>ebeck6nr5@nsix.org.uk</a:t>
            </a:r>
            <a:r>
              <a:rPr lang="en-GB" sz="2400" b="1" dirty="0"/>
              <a:t> </a:t>
            </a:r>
            <a:endParaRPr lang="en-GB" sz="2400" dirty="0"/>
          </a:p>
          <a:p>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6</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4"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5"/>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6"/>
          <a:stretch>
            <a:fillRect/>
          </a:stretch>
        </p:blipFill>
        <p:spPr>
          <a:xfrm>
            <a:off x="0" y="18636"/>
            <a:ext cx="1664352" cy="1475360"/>
          </a:xfrm>
          <a:prstGeom prst="rect">
            <a:avLst/>
          </a:prstGeom>
        </p:spPr>
      </p:pic>
    </p:spTree>
    <p:extLst>
      <p:ext uri="{BB962C8B-B14F-4D97-AF65-F5344CB8AC3E}">
        <p14:creationId xmlns:p14="http://schemas.microsoft.com/office/powerpoint/2010/main" val="591962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805276"/>
            <a:ext cx="9144000" cy="997523"/>
          </a:xfrm>
        </p:spPr>
        <p:txBody>
          <a:bodyPr>
            <a:normAutofit fontScale="90000"/>
          </a:bodyPr>
          <a:lstStyle/>
          <a:p>
            <a:r>
              <a:rPr lang="en-GB" sz="3600" b="1" dirty="0">
                <a:solidFill>
                  <a:srgbClr val="0070C0"/>
                </a:solidFill>
                <a:latin typeface="Montserrat" panose="00000500000000000000" pitchFamily="50" charset="0"/>
              </a:rPr>
              <a:t>How do we identify children with SEN and ensure they make progress?</a:t>
            </a:r>
            <a:endParaRPr lang="en-GB" sz="36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1" y="1876492"/>
            <a:ext cx="6109252" cy="3862252"/>
          </a:xfrm>
        </p:spPr>
        <p:txBody>
          <a:bodyPr>
            <a:normAutofit fontScale="62500" lnSpcReduction="20000"/>
          </a:bodyPr>
          <a:lstStyle/>
          <a:p>
            <a:pPr marL="0" lvl="0" indent="0">
              <a:spcBef>
                <a:spcPts val="0"/>
              </a:spcBef>
              <a:buSzPct val="79999"/>
              <a:buNone/>
            </a:pPr>
            <a:r>
              <a:rPr lang="en-GB" b="1" dirty="0"/>
              <a:t>We use the Graduated Approach of Assess, Plan, Do, Review to identify potential SEN and then track our pupil’s individual learning needs.</a:t>
            </a:r>
            <a:endParaRPr lang="en-GB" dirty="0"/>
          </a:p>
          <a:p>
            <a:pPr marL="0" lvl="0" indent="0">
              <a:buSzPct val="79999"/>
              <a:buNone/>
            </a:pPr>
            <a:r>
              <a:rPr lang="en-GB" b="1" dirty="0"/>
              <a:t>We use various methods of assessment:</a:t>
            </a:r>
            <a:endParaRPr lang="en-GB" dirty="0"/>
          </a:p>
          <a:p>
            <a:pPr marL="0" lvl="0" indent="0">
              <a:buSzPct val="80000"/>
              <a:buNone/>
            </a:pPr>
            <a:r>
              <a:rPr lang="en-GB" u="sng" dirty="0">
                <a:solidFill>
                  <a:schemeClr val="hlink"/>
                </a:solidFill>
                <a:hlinkClick r:id="rId2"/>
              </a:rPr>
              <a:t>INDES</a:t>
            </a:r>
            <a:r>
              <a:rPr lang="en-GB" dirty="0"/>
              <a:t> ● 7C’s ● ongoing daily formative assessment ● Summative assessment ● Information from families ● Pupil’s own views ● Reports from external professionals ● SENCO monitoring of reasonable adjustments and specific SEN assessments </a:t>
            </a:r>
          </a:p>
          <a:p>
            <a:pPr marL="0" lvl="0" indent="0">
              <a:buSzPct val="79999"/>
              <a:buNone/>
            </a:pPr>
            <a:r>
              <a:rPr lang="en-GB" b="1" dirty="0"/>
              <a:t>ALL children’s progress in the core subjects is recorded on pupil asset which enables us to monitor progress and make comparisons with other schools’ whole school and SEND data </a:t>
            </a:r>
            <a:endParaRPr lang="en-GB" dirty="0"/>
          </a:p>
          <a:p>
            <a:pPr marL="0" lvl="0" indent="0">
              <a:buSzPct val="79999"/>
              <a:buNone/>
            </a:pPr>
            <a:r>
              <a:rPr lang="en-GB" b="1" dirty="0">
                <a:solidFill>
                  <a:schemeClr val="dk1"/>
                </a:solidFill>
              </a:rPr>
              <a:t>Once a child is identified as having SEN we assess every term using the 7C’s approach to help identify pupil strengths and barriers to learning. </a:t>
            </a:r>
            <a:endParaRPr lang="en-GB" dirty="0"/>
          </a:p>
          <a:p>
            <a:pPr marL="0" lvl="0" indent="0">
              <a:buSzPct val="80000"/>
              <a:buNone/>
            </a:pPr>
            <a:r>
              <a:rPr lang="en-GB" sz="2000" b="1" i="1" dirty="0">
                <a:solidFill>
                  <a:schemeClr val="dk1"/>
                </a:solidFill>
              </a:rPr>
              <a:t>(If you click on the book to the right you will find more information)</a:t>
            </a:r>
            <a:endParaRPr lang="en-GB" dirty="0"/>
          </a:p>
          <a:p>
            <a:pPr marL="0" lvl="0" indent="0">
              <a:buSzPct val="79999"/>
              <a:buNone/>
            </a:pPr>
            <a:r>
              <a:rPr lang="en-GB" b="1" dirty="0">
                <a:solidFill>
                  <a:schemeClr val="dk1"/>
                </a:solidFill>
              </a:rPr>
              <a:t>The 7Cs provides a language of assessment that we can all use. We talk about each skill with the children and together agree strengths and areas for development. This helps us plan next steps and interventions. We are able to monitor the impact of SEN provision as the 7C’s helps us capture small steps of progress.</a:t>
            </a:r>
            <a:endParaRPr lang="en-GB" dirty="0"/>
          </a:p>
          <a:p>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7</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3"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4"/>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5"/>
          <a:stretch>
            <a:fillRect/>
          </a:stretch>
        </p:blipFill>
        <p:spPr>
          <a:xfrm>
            <a:off x="0" y="18636"/>
            <a:ext cx="1664352" cy="1475360"/>
          </a:xfrm>
          <a:prstGeom prst="rect">
            <a:avLst/>
          </a:prstGeom>
        </p:spPr>
      </p:pic>
      <p:pic>
        <p:nvPicPr>
          <p:cNvPr id="9" name="Picture 8">
            <a:hlinkClick r:id="rId6"/>
            <a:extLst>
              <a:ext uri="{FF2B5EF4-FFF2-40B4-BE49-F238E27FC236}">
                <a16:creationId xmlns:a16="http://schemas.microsoft.com/office/drawing/2014/main" id="{B64D0640-33D2-469A-936A-A8C2D19A3FDF}"/>
              </a:ext>
            </a:extLst>
          </p:cNvPr>
          <p:cNvPicPr>
            <a:picLocks noChangeAspect="1"/>
          </p:cNvPicPr>
          <p:nvPr/>
        </p:nvPicPr>
        <p:blipFill>
          <a:blip r:embed="rId7"/>
          <a:stretch>
            <a:fillRect/>
          </a:stretch>
        </p:blipFill>
        <p:spPr>
          <a:xfrm>
            <a:off x="8036910" y="1802799"/>
            <a:ext cx="2835555" cy="3989754"/>
          </a:xfrm>
          <a:prstGeom prst="rect">
            <a:avLst/>
          </a:prstGeom>
        </p:spPr>
      </p:pic>
    </p:spTree>
    <p:extLst>
      <p:ext uri="{BB962C8B-B14F-4D97-AF65-F5344CB8AC3E}">
        <p14:creationId xmlns:p14="http://schemas.microsoft.com/office/powerpoint/2010/main" val="1352074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3999" y="1169288"/>
            <a:ext cx="9369287" cy="731584"/>
          </a:xfrm>
        </p:spPr>
        <p:txBody>
          <a:bodyPr>
            <a:normAutofit/>
          </a:bodyPr>
          <a:lstStyle/>
          <a:p>
            <a:r>
              <a:rPr lang="en-GB" sz="2000" b="1" dirty="0">
                <a:solidFill>
                  <a:srgbClr val="0070C0"/>
                </a:solidFill>
                <a:latin typeface="Montserrat" panose="00000500000000000000" pitchFamily="50" charset="0"/>
              </a:rPr>
              <a:t>How do we identify children with SEN and ensure they make progress?</a:t>
            </a:r>
            <a:endParaRPr lang="en-GB" sz="20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3998" y="2209675"/>
            <a:ext cx="9369286" cy="3708970"/>
          </a:xfrm>
        </p:spPr>
        <p:txBody>
          <a:bodyPr>
            <a:normAutofit fontScale="92500" lnSpcReduction="20000"/>
          </a:bodyPr>
          <a:lstStyle/>
          <a:p>
            <a:r>
              <a:rPr lang="en-GB" sz="2400" b="1" dirty="0"/>
              <a:t>There is not one exact process to identify a learning need as each individual learner is unique.  Identification begins with observations and discussions by the class teacher, the parents and the SENDCO.  Some of the other methods we use are:  in-school diagnostic assessments for reading, maths, phonics, vocabulary, working memory, logic, and self-esteem. </a:t>
            </a:r>
          </a:p>
          <a:p>
            <a:r>
              <a:rPr lang="en-GB" sz="2400" b="1" dirty="0"/>
              <a:t>Professionals we have access to include, but are not exclusive to: private speech and language therapist, specialist learning support teachers, educational psychologist, schools and communities team, ASD and SEMH specialists. </a:t>
            </a:r>
          </a:p>
          <a:p>
            <a:r>
              <a:rPr lang="en-GB" sz="2400" b="1" dirty="0"/>
              <a:t>At Wells we are committed to ensuring that all learners have access to learning opportunities, and for those who are at risk of not learning, we will intervene.  Only those with a learning difficulty that requires special educational provision will be identified as having SEND.</a:t>
            </a:r>
          </a:p>
          <a:p>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8</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Tree>
    <p:extLst>
      <p:ext uri="{BB962C8B-B14F-4D97-AF65-F5344CB8AC3E}">
        <p14:creationId xmlns:p14="http://schemas.microsoft.com/office/powerpoint/2010/main" val="3809748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2109716"/>
            <a:ext cx="9144000" cy="3668232"/>
          </a:xfrm>
        </p:spPr>
        <p:txBody>
          <a:bodyPr>
            <a:normAutofit fontScale="90000"/>
          </a:bodyPr>
          <a:lstStyle/>
          <a:p>
            <a:pPr>
              <a:spcBef>
                <a:spcPts val="0"/>
              </a:spcBef>
            </a:pPr>
            <a:r>
              <a:rPr lang="en-GB" sz="2700" b="1" dirty="0">
                <a:solidFill>
                  <a:schemeClr val="dk1"/>
                </a:solidFill>
                <a:latin typeface="Calibri" panose="020F0502020204030204" pitchFamily="34" charset="0"/>
                <a:ea typeface="Century Gothic"/>
                <a:cs typeface="Calibri" panose="020F0502020204030204" pitchFamily="34" charset="0"/>
                <a:sym typeface="Century Gothic"/>
              </a:rPr>
              <a:t>If a child is identified as having SEN we will with their family identify areas of strength and areas for development using the 7c’s language</a:t>
            </a:r>
            <a:br>
              <a:rPr lang="en-GB" sz="2700" b="1" dirty="0">
                <a:latin typeface="Calibri" panose="020F0502020204030204" pitchFamily="34" charset="0"/>
                <a:cs typeface="Calibri" panose="020F0502020204030204" pitchFamily="34" charset="0"/>
              </a:rPr>
            </a:br>
            <a:br>
              <a:rPr lang="en-GB" sz="2700" b="1" dirty="0">
                <a:solidFill>
                  <a:schemeClr val="dk1"/>
                </a:solidFill>
                <a:latin typeface="Calibri" panose="020F0502020204030204" pitchFamily="34" charset="0"/>
                <a:ea typeface="Century Gothic"/>
                <a:cs typeface="Calibri" panose="020F0502020204030204" pitchFamily="34" charset="0"/>
                <a:sym typeface="Century Gothic"/>
              </a:rPr>
            </a:br>
            <a:r>
              <a:rPr lang="en-GB" sz="2700" b="1" dirty="0">
                <a:solidFill>
                  <a:schemeClr val="dk1"/>
                </a:solidFill>
                <a:latin typeface="Calibri" panose="020F0502020204030204" pitchFamily="34" charset="0"/>
                <a:ea typeface="Century Gothic"/>
                <a:cs typeface="Calibri" panose="020F0502020204030204" pitchFamily="34" charset="0"/>
                <a:sym typeface="Century Gothic"/>
              </a:rPr>
              <a:t>Teachers use this information to decide upon teaching adjustments, necessary interventions and write a learning support plan which follows the </a:t>
            </a:r>
            <a:r>
              <a:rPr lang="en-GB" sz="2700" b="1" dirty="0">
                <a:solidFill>
                  <a:schemeClr val="dk1"/>
                </a:solidFill>
                <a:latin typeface="Calibri" panose="020F0502020204030204" pitchFamily="34" charset="0"/>
                <a:ea typeface="Century Gothic"/>
                <a:cs typeface="Calibri" panose="020F0502020204030204" pitchFamily="34" charset="0"/>
                <a:sym typeface="Century Gothic"/>
                <a:hlinkClick r:id="rId2"/>
              </a:rPr>
              <a:t>graduated approach of Assess, Plan, Do, Review</a:t>
            </a:r>
            <a:br>
              <a:rPr lang="en-GB" sz="2700" b="1" dirty="0">
                <a:latin typeface="Calibri" panose="020F0502020204030204" pitchFamily="34" charset="0"/>
                <a:cs typeface="Calibri" panose="020F0502020204030204" pitchFamily="34" charset="0"/>
              </a:rPr>
            </a:br>
            <a:br>
              <a:rPr lang="en-GB" sz="2700" b="1" dirty="0">
                <a:solidFill>
                  <a:schemeClr val="dk1"/>
                </a:solidFill>
                <a:latin typeface="Calibri" panose="020F0502020204030204" pitchFamily="34" charset="0"/>
                <a:ea typeface="Century Gothic"/>
                <a:cs typeface="Calibri" panose="020F0502020204030204" pitchFamily="34" charset="0"/>
                <a:sym typeface="Century Gothic"/>
              </a:rPr>
            </a:br>
            <a:r>
              <a:rPr lang="en-GB" sz="2700" b="1" dirty="0">
                <a:solidFill>
                  <a:schemeClr val="dk1"/>
                </a:solidFill>
                <a:latin typeface="Calibri" panose="020F0502020204030204" pitchFamily="34" charset="0"/>
                <a:ea typeface="Century Gothic"/>
                <a:cs typeface="Calibri" panose="020F0502020204030204" pitchFamily="34" charset="0"/>
                <a:sym typeface="Century Gothic"/>
              </a:rPr>
              <a:t>All information is shared termly with families either via email/phone or in person dependant on individual preference </a:t>
            </a:r>
            <a:br>
              <a:rPr lang="en-GB" sz="6000" b="1"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9</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3"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4"/>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5"/>
          <a:stretch>
            <a:fillRect/>
          </a:stretch>
        </p:blipFill>
        <p:spPr>
          <a:xfrm>
            <a:off x="0" y="18636"/>
            <a:ext cx="1664352" cy="1475360"/>
          </a:xfrm>
          <a:prstGeom prst="rect">
            <a:avLst/>
          </a:prstGeom>
        </p:spPr>
      </p:pic>
      <p:sp>
        <p:nvSpPr>
          <p:cNvPr id="10" name="TextBox 9">
            <a:extLst>
              <a:ext uri="{FF2B5EF4-FFF2-40B4-BE49-F238E27FC236}">
                <a16:creationId xmlns:a16="http://schemas.microsoft.com/office/drawing/2014/main" id="{CE2EB08F-7230-4BD4-9949-BCEF58F9D93E}"/>
              </a:ext>
            </a:extLst>
          </p:cNvPr>
          <p:cNvSpPr txBox="1"/>
          <p:nvPr/>
        </p:nvSpPr>
        <p:spPr>
          <a:xfrm>
            <a:off x="2299252" y="832360"/>
            <a:ext cx="7593496" cy="830997"/>
          </a:xfrm>
          <a:prstGeom prst="rect">
            <a:avLst/>
          </a:prstGeom>
          <a:noFill/>
        </p:spPr>
        <p:txBody>
          <a:bodyPr wrap="square">
            <a:spAutoFit/>
          </a:bodyPr>
          <a:lstStyle/>
          <a:p>
            <a:pPr algn="ctr"/>
            <a:r>
              <a:rPr lang="en-GB" sz="2400" b="1" dirty="0">
                <a:solidFill>
                  <a:srgbClr val="0070C0"/>
                </a:solidFill>
                <a:latin typeface="Montserrat" panose="00000500000000000000" pitchFamily="50" charset="0"/>
              </a:rPr>
              <a:t>How do we identify children with SEN and ensure they make progress?</a:t>
            </a:r>
            <a:endParaRPr lang="en-GB" sz="2400" dirty="0"/>
          </a:p>
        </p:txBody>
      </p:sp>
    </p:spTree>
    <p:extLst>
      <p:ext uri="{BB962C8B-B14F-4D97-AF65-F5344CB8AC3E}">
        <p14:creationId xmlns:p14="http://schemas.microsoft.com/office/powerpoint/2010/main" val="2298328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731583"/>
          </a:xfrm>
        </p:spPr>
        <p:txBody>
          <a:bodyPr>
            <a:normAutofit/>
          </a:bodyPr>
          <a:lstStyle/>
          <a:p>
            <a:r>
              <a:rPr lang="en-GB" sz="3600" b="1" dirty="0">
                <a:solidFill>
                  <a:srgbClr val="0070C0"/>
                </a:solidFill>
                <a:latin typeface="Montserrat" panose="00000500000000000000" pitchFamily="50" charset="0"/>
              </a:rPr>
              <a:t>Education, Health Care Plan (EHCP)</a:t>
            </a:r>
            <a:endParaRPr lang="en-GB" sz="36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1884775"/>
            <a:ext cx="9144000" cy="3802821"/>
          </a:xfrm>
        </p:spPr>
        <p:txBody>
          <a:bodyPr>
            <a:normAutofit fontScale="70000" lnSpcReduction="20000"/>
          </a:bodyPr>
          <a:lstStyle/>
          <a:p>
            <a:pPr algn="l">
              <a:buSzPct val="79999"/>
            </a:pPr>
            <a:r>
              <a:rPr lang="en-GB" b="1" dirty="0"/>
              <a:t>In some cases a child’s needs cannot be met through reasonable adjustments and the core provision given to all. In these circumstances we would work with families to decide upon the best course of action and may request an Education, Health Care needs assessment. We support families throughout the entire process. </a:t>
            </a:r>
            <a:endParaRPr lang="en-GB" dirty="0"/>
          </a:p>
          <a:p>
            <a:pPr algn="l">
              <a:buSzPct val="79999"/>
            </a:pPr>
            <a:endParaRPr lang="en-GB" b="1" dirty="0"/>
          </a:p>
          <a:p>
            <a:pPr algn="l">
              <a:buSzPct val="79999"/>
            </a:pPr>
            <a:r>
              <a:rPr lang="en-GB" b="1" dirty="0"/>
              <a:t>If a child already has an EHCP when they come to us, we ensure all staff working with the child are aware of needs and all requirements laid out in the plan. An annual review will be held at the school with the child and family at the forefront to review progress and required provision.</a:t>
            </a:r>
          </a:p>
          <a:p>
            <a:pPr marL="0" lvl="0" indent="0" algn="l">
              <a:buSzPct val="79999"/>
              <a:buNone/>
            </a:pPr>
            <a:endParaRPr lang="en-GB" b="1" dirty="0"/>
          </a:p>
          <a:p>
            <a:pPr marL="0" lvl="0" indent="0" algn="l">
              <a:buSzPct val="79999"/>
              <a:buNone/>
            </a:pPr>
            <a:r>
              <a:rPr lang="en-GB" b="1" dirty="0"/>
              <a:t>Click here for information on the EHCP process in Norfolk:  </a:t>
            </a:r>
            <a:r>
              <a:rPr lang="en-GB" b="1" dirty="0">
                <a:solidFill>
                  <a:srgbClr val="0070C0"/>
                </a:solidFill>
                <a:hlinkClick r:id="rId2">
                  <a:extLst>
                    <a:ext uri="{A12FA001-AC4F-418D-AE19-62706E023703}">
                      <ahyp:hlinkClr xmlns:ahyp="http://schemas.microsoft.com/office/drawing/2018/hyperlinkcolor" val="tx"/>
                    </a:ext>
                  </a:extLst>
                </a:hlinkClick>
              </a:rPr>
              <a:t>EHCP Norfolk</a:t>
            </a:r>
            <a:endParaRPr lang="en-GB" dirty="0">
              <a:solidFill>
                <a:srgbClr val="0070C0"/>
              </a:solidFill>
            </a:endParaRPr>
          </a:p>
          <a:p>
            <a:pPr marL="0" lvl="0" indent="0" algn="l">
              <a:buSzPct val="79999"/>
              <a:buNone/>
            </a:pPr>
            <a:endParaRPr lang="en-GB" b="1" dirty="0"/>
          </a:p>
          <a:p>
            <a:pPr marL="0" lvl="0" indent="0" algn="l">
              <a:buSzPct val="79999"/>
              <a:buNone/>
            </a:pPr>
            <a:r>
              <a:rPr lang="en-GB" b="1" dirty="0"/>
              <a:t>Click here for information on support and advice available in Norfolk:  </a:t>
            </a:r>
            <a:r>
              <a:rPr lang="en-GB" b="1" dirty="0">
                <a:solidFill>
                  <a:srgbClr val="0070C0"/>
                </a:solidFill>
                <a:hlinkClick r:id="rId3">
                  <a:extLst>
                    <a:ext uri="{A12FA001-AC4F-418D-AE19-62706E023703}">
                      <ahyp:hlinkClr xmlns:ahyp="http://schemas.microsoft.com/office/drawing/2018/hyperlinkcolor" val="tx"/>
                    </a:ext>
                  </a:extLst>
                </a:hlinkClick>
              </a:rPr>
              <a:t>Norfolk SENDIASS</a:t>
            </a:r>
            <a:endParaRPr lang="en-GB" b="1" dirty="0">
              <a:solidFill>
                <a:srgbClr val="0070C0"/>
              </a:solidFill>
            </a:endParaRPr>
          </a:p>
          <a:p>
            <a:pPr marL="0" lvl="0" indent="0" algn="l">
              <a:buSzPct val="79999"/>
              <a:buNone/>
            </a:pPr>
            <a:endParaRPr lang="en-GB" b="1" dirty="0"/>
          </a:p>
          <a:p>
            <a:pPr marL="0" lvl="0" indent="0" algn="l">
              <a:buSzPct val="79999"/>
              <a:buNone/>
            </a:pPr>
            <a:r>
              <a:rPr lang="en-GB" b="1" dirty="0">
                <a:solidFill>
                  <a:srgbClr val="7030A0"/>
                </a:solidFill>
              </a:rPr>
              <a:t>Norfolk EHCP Family advice line: 01603 679 183</a:t>
            </a:r>
            <a:endParaRPr lang="en-GB" dirty="0"/>
          </a:p>
          <a:p>
            <a:pPr algn="l"/>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10</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4"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5"/>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6"/>
          <a:stretch>
            <a:fillRect/>
          </a:stretch>
        </p:blipFill>
        <p:spPr>
          <a:xfrm>
            <a:off x="0" y="18636"/>
            <a:ext cx="1664352" cy="1475360"/>
          </a:xfrm>
          <a:prstGeom prst="rect">
            <a:avLst/>
          </a:prstGeom>
        </p:spPr>
      </p:pic>
    </p:spTree>
    <p:extLst>
      <p:ext uri="{BB962C8B-B14F-4D97-AF65-F5344CB8AC3E}">
        <p14:creationId xmlns:p14="http://schemas.microsoft.com/office/powerpoint/2010/main" val="3958263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4"/>
            <a:ext cx="9144000" cy="905220"/>
          </a:xfrm>
        </p:spPr>
        <p:txBody>
          <a:bodyPr>
            <a:normAutofit/>
          </a:bodyPr>
          <a:lstStyle/>
          <a:p>
            <a:r>
              <a:rPr lang="en-GB" sz="2800" b="1" dirty="0">
                <a:solidFill>
                  <a:srgbClr val="0070C0"/>
                </a:solidFill>
                <a:latin typeface="Montserrat" panose="00000500000000000000" pitchFamily="50" charset="0"/>
              </a:rPr>
              <a:t>How do we ensure our teaching and curriculum is inclusive and accessible to all?</a:t>
            </a:r>
            <a:endParaRPr lang="en-GB" sz="28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2027584"/>
            <a:ext cx="9144000" cy="3708052"/>
          </a:xfrm>
        </p:spPr>
        <p:txBody>
          <a:bodyPr>
            <a:normAutofit fontScale="85000" lnSpcReduction="20000"/>
          </a:bodyPr>
          <a:lstStyle/>
          <a:p>
            <a:pPr marL="342900" indent="-342900" algn="l">
              <a:buFont typeface="Arial" panose="020B0604020202020204" pitchFamily="34" charset="0"/>
              <a:buChar char="•"/>
            </a:pPr>
            <a:r>
              <a:rPr lang="en-GB" sz="2400" b="1" dirty="0"/>
              <a:t>Adaptive teaching – high quality teaching ensuring SEN support is delivered in all classrooms.</a:t>
            </a:r>
          </a:p>
          <a:p>
            <a:pPr marL="342900" indent="-342900" algn="l">
              <a:buFont typeface="Arial" panose="020B0604020202020204" pitchFamily="34" charset="0"/>
              <a:buChar char="•"/>
            </a:pPr>
            <a:r>
              <a:rPr lang="en-GB" sz="2400" b="1" dirty="0"/>
              <a:t>Extra support for children that need something additional or extra. </a:t>
            </a:r>
          </a:p>
          <a:p>
            <a:pPr marL="342900" indent="-342900" algn="l">
              <a:buFont typeface="Arial" panose="020B0604020202020204" pitchFamily="34" charset="0"/>
              <a:buChar char="•"/>
            </a:pPr>
            <a:r>
              <a:rPr lang="en-GB" sz="2400" b="1" dirty="0"/>
              <a:t>SEN support plans in place for all children on our SEN register – they are reviewed termly in conjunction with class teachers and parents</a:t>
            </a:r>
          </a:p>
          <a:p>
            <a:pPr marL="342900" indent="-342900" algn="l">
              <a:buFont typeface="Arial" panose="020B0604020202020204" pitchFamily="34" charset="0"/>
              <a:buChar char="•"/>
            </a:pPr>
            <a:r>
              <a:rPr lang="en-GB" sz="2400" b="1" dirty="0"/>
              <a:t>EHCPs are in place where necessary to outline the support a child requires.</a:t>
            </a:r>
          </a:p>
          <a:p>
            <a:pPr marL="342900" indent="-342900" algn="l">
              <a:buFont typeface="Arial" panose="020B0604020202020204" pitchFamily="34" charset="0"/>
              <a:buChar char="•"/>
            </a:pPr>
            <a:r>
              <a:rPr lang="en-GB" sz="2400" b="1" dirty="0"/>
              <a:t>External services – </a:t>
            </a:r>
            <a:r>
              <a:rPr lang="en-GB" sz="2400" b="1" dirty="0" err="1"/>
              <a:t>eg</a:t>
            </a:r>
            <a:r>
              <a:rPr lang="en-GB" sz="2400" b="1" dirty="0"/>
              <a:t> Speech and language, Educational Psychologists, Social and Emotional support teachers</a:t>
            </a:r>
          </a:p>
          <a:p>
            <a:pPr marL="342900" indent="-342900" algn="l">
              <a:buFont typeface="Arial" panose="020B0604020202020204" pitchFamily="34" charset="0"/>
              <a:buChar char="•"/>
            </a:pPr>
            <a:r>
              <a:rPr lang="en-GB" sz="2400" b="1" dirty="0"/>
              <a:t>Educational and Pastoral Assistants employed to support children where necessary</a:t>
            </a:r>
          </a:p>
          <a:p>
            <a:pPr marL="342900" indent="-342900" algn="l">
              <a:buFont typeface="Arial" panose="020B0604020202020204" pitchFamily="34" charset="0"/>
              <a:buChar char="•"/>
            </a:pPr>
            <a:r>
              <a:rPr lang="en-GB" b="1" dirty="0"/>
              <a:t>We have two Enhanced SEN Provisions within our school ‘ Ebb and Flow’ our cognition and learning KS2 base and ‘Starfish’ our EYFS/KS1 complex needs base.  More intensive and tailored support can be offered within these classes.</a:t>
            </a:r>
            <a:endParaRPr lang="en-GB" sz="2400" b="1"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11</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pic>
        <p:nvPicPr>
          <p:cNvPr id="9" name="Picture 8">
            <a:extLst>
              <a:ext uri="{FF2B5EF4-FFF2-40B4-BE49-F238E27FC236}">
                <a16:creationId xmlns:a16="http://schemas.microsoft.com/office/drawing/2014/main" id="{C6F52AFB-175A-4AEE-AEE2-BAD7692C0FD2}"/>
              </a:ext>
            </a:extLst>
          </p:cNvPr>
          <p:cNvPicPr>
            <a:picLocks noChangeAspect="1"/>
          </p:cNvPicPr>
          <p:nvPr/>
        </p:nvPicPr>
        <p:blipFill>
          <a:blip r:embed="rId5"/>
          <a:stretch>
            <a:fillRect/>
          </a:stretch>
        </p:blipFill>
        <p:spPr>
          <a:xfrm rot="1542793">
            <a:off x="10521684" y="4697490"/>
            <a:ext cx="1408244" cy="1279284"/>
          </a:xfrm>
          <a:prstGeom prst="rect">
            <a:avLst/>
          </a:prstGeom>
        </p:spPr>
      </p:pic>
      <p:pic>
        <p:nvPicPr>
          <p:cNvPr id="10" name="Picture 9">
            <a:extLst>
              <a:ext uri="{FF2B5EF4-FFF2-40B4-BE49-F238E27FC236}">
                <a16:creationId xmlns:a16="http://schemas.microsoft.com/office/drawing/2014/main" id="{7715FBB5-7585-470A-8E8C-D920976AF222}"/>
              </a:ext>
            </a:extLst>
          </p:cNvPr>
          <p:cNvPicPr>
            <a:picLocks noChangeAspect="1"/>
          </p:cNvPicPr>
          <p:nvPr/>
        </p:nvPicPr>
        <p:blipFill>
          <a:blip r:embed="rId6"/>
          <a:stretch>
            <a:fillRect/>
          </a:stretch>
        </p:blipFill>
        <p:spPr>
          <a:xfrm rot="20470593">
            <a:off x="185203" y="4555439"/>
            <a:ext cx="1472003" cy="1392003"/>
          </a:xfrm>
          <a:prstGeom prst="rect">
            <a:avLst/>
          </a:prstGeom>
        </p:spPr>
      </p:pic>
    </p:spTree>
    <p:extLst>
      <p:ext uri="{BB962C8B-B14F-4D97-AF65-F5344CB8AC3E}">
        <p14:creationId xmlns:p14="http://schemas.microsoft.com/office/powerpoint/2010/main" val="1796608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731583"/>
          </a:xfrm>
        </p:spPr>
        <p:txBody>
          <a:bodyPr>
            <a:normAutofit/>
          </a:bodyPr>
          <a:lstStyle/>
          <a:p>
            <a:r>
              <a:rPr lang="en-GB" sz="4000" b="1" dirty="0">
                <a:solidFill>
                  <a:srgbClr val="0070C0"/>
                </a:solidFill>
                <a:latin typeface="Montserrat" panose="00000500000000000000" pitchFamily="50" charset="0"/>
              </a:rPr>
              <a:t>Our expertise and training</a:t>
            </a:r>
            <a:endParaRPr lang="en-GB" sz="40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2162749"/>
            <a:ext cx="9144000" cy="3373024"/>
          </a:xfrm>
        </p:spPr>
        <p:txBody>
          <a:bodyPr>
            <a:normAutofit fontScale="85000" lnSpcReduction="20000"/>
          </a:bodyPr>
          <a:lstStyle/>
          <a:p>
            <a:pPr marL="342900" lvl="0" indent="-329971" algn="l">
              <a:spcBef>
                <a:spcPts val="0"/>
              </a:spcBef>
              <a:buSzPct val="80000"/>
              <a:buChar char="►"/>
            </a:pPr>
            <a:r>
              <a:rPr lang="en-GB" sz="2400" b="1" dirty="0"/>
              <a:t>Our School SENDCO holds the National Professional Qualification for </a:t>
            </a:r>
            <a:r>
              <a:rPr lang="en-GB" sz="2400" b="1" dirty="0" err="1"/>
              <a:t>Senco’s</a:t>
            </a:r>
            <a:endParaRPr lang="en-GB" sz="2400" dirty="0"/>
          </a:p>
          <a:p>
            <a:pPr marL="342900" lvl="0" indent="-329971" algn="l">
              <a:buSzPct val="80000"/>
              <a:buChar char="►"/>
            </a:pPr>
            <a:r>
              <a:rPr lang="en-GB" sz="2400" b="1" dirty="0"/>
              <a:t>They also attend half-termly network meetings with Wensum Trust colleagues led by Rachel Wilson who is the trust Educational Psychologist. </a:t>
            </a:r>
            <a:endParaRPr lang="en-GB" sz="2400" dirty="0"/>
          </a:p>
          <a:p>
            <a:pPr marL="342900" lvl="0" indent="-329971" algn="l">
              <a:buSzPct val="80000"/>
              <a:buChar char="►"/>
            </a:pPr>
            <a:r>
              <a:rPr lang="en-GB" sz="2400" b="1" dirty="0"/>
              <a:t>In addition to all of the above our SENCO also attends many training sessions provided by The Learning and SEND Inclusion team at Norfolk County Council. </a:t>
            </a:r>
            <a:endParaRPr lang="en-GB" sz="2400" dirty="0"/>
          </a:p>
          <a:p>
            <a:pPr marL="342900" lvl="0" indent="-329971" algn="l">
              <a:buSzPct val="80000"/>
              <a:buChar char="►"/>
            </a:pPr>
            <a:r>
              <a:rPr lang="en-GB" sz="2400" b="1" dirty="0"/>
              <a:t>Teachers and Education</a:t>
            </a:r>
            <a:r>
              <a:rPr lang="en-GB" b="1" dirty="0"/>
              <a:t>al &amp; Pastoral Leads/Assistants </a:t>
            </a:r>
            <a:r>
              <a:rPr lang="en-GB" sz="2400" b="1" dirty="0"/>
              <a:t>attend regular training sessions around successful provision for SEND pupils </a:t>
            </a:r>
            <a:endParaRPr lang="en-GB" sz="2400" dirty="0"/>
          </a:p>
          <a:p>
            <a:pPr marL="342900" lvl="0" indent="-329971" algn="l">
              <a:buSzPct val="80000"/>
              <a:buChar char="►"/>
            </a:pPr>
            <a:r>
              <a:rPr lang="en-GB" sz="2400" b="1" dirty="0"/>
              <a:t>Teachers Education</a:t>
            </a:r>
            <a:r>
              <a:rPr lang="en-GB" b="1" dirty="0"/>
              <a:t>al &amp; Pastoral Leads/Assistants </a:t>
            </a:r>
            <a:r>
              <a:rPr lang="en-GB" sz="2400" b="1" dirty="0"/>
              <a:t>attend external professional development training regularly </a:t>
            </a:r>
            <a:endParaRPr lang="en-GB" sz="2400" dirty="0"/>
          </a:p>
          <a:p>
            <a:pPr marL="342900" lvl="0" indent="-329971" algn="l">
              <a:buSzPct val="80000"/>
              <a:buChar char="►"/>
            </a:pPr>
            <a:r>
              <a:rPr lang="en-GB" sz="2400" b="1" dirty="0"/>
              <a:t>2024/5 teacher and EPL/A training thus far: Wise about Words, 7C’s, </a:t>
            </a:r>
            <a:r>
              <a:rPr lang="en-GB" sz="2400" b="1" dirty="0" err="1"/>
              <a:t>PEaSS</a:t>
            </a:r>
            <a:r>
              <a:rPr lang="en-GB" sz="2400" b="1" dirty="0"/>
              <a:t>; making reasonable adjustments, Attachment Trauma, Targeted outcomes</a:t>
            </a:r>
            <a:endParaRPr lang="en-GB" sz="2400" dirty="0"/>
          </a:p>
          <a:p>
            <a:pPr algn="l"/>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12</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Tree>
    <p:extLst>
      <p:ext uri="{BB962C8B-B14F-4D97-AF65-F5344CB8AC3E}">
        <p14:creationId xmlns:p14="http://schemas.microsoft.com/office/powerpoint/2010/main" val="204436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731583"/>
          </a:xfrm>
        </p:spPr>
        <p:txBody>
          <a:bodyPr>
            <a:normAutofit/>
          </a:bodyPr>
          <a:lstStyle/>
          <a:p>
            <a:r>
              <a:rPr lang="en-GB" sz="3200" b="1" dirty="0">
                <a:solidFill>
                  <a:srgbClr val="0070C0"/>
                </a:solidFill>
                <a:latin typeface="Montserrat" panose="00000500000000000000" pitchFamily="50" charset="0"/>
              </a:rPr>
              <a:t>How we spend SEND funding</a:t>
            </a:r>
            <a:endParaRPr lang="en-GB" sz="3200" dirty="0">
              <a:solidFill>
                <a:srgbClr val="0070C0"/>
              </a:solidFill>
            </a:endParaRPr>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13</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
        <p:nvSpPr>
          <p:cNvPr id="9" name="Wave 8">
            <a:extLst>
              <a:ext uri="{FF2B5EF4-FFF2-40B4-BE49-F238E27FC236}">
                <a16:creationId xmlns:a16="http://schemas.microsoft.com/office/drawing/2014/main" id="{4774CC9A-9095-4014-9D48-8961370611E3}"/>
              </a:ext>
            </a:extLst>
          </p:cNvPr>
          <p:cNvSpPr/>
          <p:nvPr/>
        </p:nvSpPr>
        <p:spPr>
          <a:xfrm>
            <a:off x="967409" y="2074287"/>
            <a:ext cx="2637183" cy="131527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Additional Adult Support</a:t>
            </a:r>
          </a:p>
        </p:txBody>
      </p:sp>
      <p:sp>
        <p:nvSpPr>
          <p:cNvPr id="15" name="Wave 14">
            <a:extLst>
              <a:ext uri="{FF2B5EF4-FFF2-40B4-BE49-F238E27FC236}">
                <a16:creationId xmlns:a16="http://schemas.microsoft.com/office/drawing/2014/main" id="{55E2A927-9BA5-4E5D-9216-EF264F66A1BD}"/>
              </a:ext>
            </a:extLst>
          </p:cNvPr>
          <p:cNvSpPr/>
          <p:nvPr/>
        </p:nvSpPr>
        <p:spPr>
          <a:xfrm>
            <a:off x="4625008" y="2074287"/>
            <a:ext cx="2637183" cy="1315277"/>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Enhanced SEN Provision:</a:t>
            </a:r>
          </a:p>
          <a:p>
            <a:pPr algn="ctr"/>
            <a:r>
              <a:rPr lang="en-GB" dirty="0"/>
              <a:t>Ebb &amp; Flow/Starfish</a:t>
            </a:r>
          </a:p>
        </p:txBody>
      </p:sp>
      <p:sp>
        <p:nvSpPr>
          <p:cNvPr id="16" name="Wave 15">
            <a:extLst>
              <a:ext uri="{FF2B5EF4-FFF2-40B4-BE49-F238E27FC236}">
                <a16:creationId xmlns:a16="http://schemas.microsoft.com/office/drawing/2014/main" id="{180464EE-359A-4832-BD0D-BA3B818066C2}"/>
              </a:ext>
            </a:extLst>
          </p:cNvPr>
          <p:cNvSpPr/>
          <p:nvPr/>
        </p:nvSpPr>
        <p:spPr>
          <a:xfrm>
            <a:off x="8481391" y="2052891"/>
            <a:ext cx="2438400" cy="1359865"/>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Training</a:t>
            </a:r>
          </a:p>
        </p:txBody>
      </p:sp>
      <p:sp>
        <p:nvSpPr>
          <p:cNvPr id="17" name="Wave 16">
            <a:extLst>
              <a:ext uri="{FF2B5EF4-FFF2-40B4-BE49-F238E27FC236}">
                <a16:creationId xmlns:a16="http://schemas.microsoft.com/office/drawing/2014/main" id="{E896C841-280E-4CB5-B994-518B4D1022B7}"/>
              </a:ext>
            </a:extLst>
          </p:cNvPr>
          <p:cNvSpPr/>
          <p:nvPr/>
        </p:nvSpPr>
        <p:spPr>
          <a:xfrm>
            <a:off x="311425" y="3609906"/>
            <a:ext cx="2511288" cy="1306651"/>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Resources &amp; equipment</a:t>
            </a:r>
          </a:p>
        </p:txBody>
      </p:sp>
      <p:sp>
        <p:nvSpPr>
          <p:cNvPr id="18" name="Wave 17">
            <a:extLst>
              <a:ext uri="{FF2B5EF4-FFF2-40B4-BE49-F238E27FC236}">
                <a16:creationId xmlns:a16="http://schemas.microsoft.com/office/drawing/2014/main" id="{09991040-1D7E-4A90-AECA-8A24763B05A8}"/>
              </a:ext>
            </a:extLst>
          </p:cNvPr>
          <p:cNvSpPr/>
          <p:nvPr/>
        </p:nvSpPr>
        <p:spPr>
          <a:xfrm>
            <a:off x="4144616" y="3588169"/>
            <a:ext cx="2511288" cy="1262589"/>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Educational Psychologist &amp; specialist teachers</a:t>
            </a:r>
          </a:p>
        </p:txBody>
      </p:sp>
      <p:sp>
        <p:nvSpPr>
          <p:cNvPr id="19" name="Wave 18">
            <a:extLst>
              <a:ext uri="{FF2B5EF4-FFF2-40B4-BE49-F238E27FC236}">
                <a16:creationId xmlns:a16="http://schemas.microsoft.com/office/drawing/2014/main" id="{17E08D86-01DF-4084-97B9-2A593F98AB2D}"/>
              </a:ext>
            </a:extLst>
          </p:cNvPr>
          <p:cNvSpPr/>
          <p:nvPr/>
        </p:nvSpPr>
        <p:spPr>
          <a:xfrm>
            <a:off x="7977808" y="3565321"/>
            <a:ext cx="2511288" cy="1359864"/>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Specialist support, Speech &amp; Language Therapist</a:t>
            </a:r>
          </a:p>
        </p:txBody>
      </p:sp>
    </p:spTree>
    <p:extLst>
      <p:ext uri="{BB962C8B-B14F-4D97-AF65-F5344CB8AC3E}">
        <p14:creationId xmlns:p14="http://schemas.microsoft.com/office/powerpoint/2010/main" val="3986815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1161380"/>
          </a:xfrm>
        </p:spPr>
        <p:txBody>
          <a:bodyPr>
            <a:normAutofit/>
          </a:bodyPr>
          <a:lstStyle/>
          <a:p>
            <a:r>
              <a:rPr lang="en-GB" sz="3600" b="1" dirty="0">
                <a:solidFill>
                  <a:srgbClr val="0070C0"/>
                </a:solidFill>
                <a:latin typeface="Montserrat" panose="00000500000000000000" pitchFamily="50" charset="0"/>
              </a:rPr>
              <a:t>Ensuring pupil and family voice is heard</a:t>
            </a:r>
            <a:endParaRPr lang="en-GB" sz="36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2592546"/>
            <a:ext cx="9144000" cy="2974057"/>
          </a:xfrm>
        </p:spPr>
        <p:txBody>
          <a:bodyPr>
            <a:normAutofit fontScale="85000" lnSpcReduction="20000"/>
          </a:bodyPr>
          <a:lstStyle/>
          <a:p>
            <a:pPr marL="285750" lvl="0" indent="-285750" algn="l">
              <a:spcBef>
                <a:spcPts val="0"/>
              </a:spcBef>
              <a:buClr>
                <a:schemeClr val="dk1"/>
              </a:buClr>
              <a:buSzPts val="1600"/>
              <a:buFont typeface="Noto Sans Symbols"/>
              <a:buChar char="⮚"/>
            </a:pPr>
            <a:r>
              <a:rPr lang="en-GB" sz="2400" b="1" dirty="0">
                <a:solidFill>
                  <a:schemeClr val="dk1"/>
                </a:solidFill>
                <a:ea typeface="Century Gothic"/>
                <a:cs typeface="Century Gothic"/>
                <a:sym typeface="Century Gothic"/>
              </a:rPr>
              <a:t>Our school knows the importance of working closely with children and their families in order to achieve the best possible outcomes and support for pupils</a:t>
            </a:r>
            <a:endParaRPr lang="en-GB" sz="2400" dirty="0"/>
          </a:p>
          <a:p>
            <a:pPr marL="285750" lvl="0" indent="-184150" algn="l">
              <a:spcBef>
                <a:spcPts val="0"/>
              </a:spcBef>
              <a:buClr>
                <a:schemeClr val="dk1"/>
              </a:buClr>
              <a:buSzPts val="1600"/>
              <a:buNone/>
            </a:pPr>
            <a:endParaRPr lang="en-GB" sz="2400" b="1" dirty="0">
              <a:solidFill>
                <a:schemeClr val="dk1"/>
              </a:solidFill>
              <a:ea typeface="Century Gothic"/>
              <a:cs typeface="Century Gothic"/>
              <a:sym typeface="Century Gothic"/>
            </a:endParaRPr>
          </a:p>
          <a:p>
            <a:pPr marL="285750" lvl="0" indent="-285750" algn="l">
              <a:spcBef>
                <a:spcPts val="0"/>
              </a:spcBef>
              <a:buClr>
                <a:schemeClr val="dk1"/>
              </a:buClr>
              <a:buSzPts val="1600"/>
              <a:buFont typeface="Noto Sans Symbols"/>
              <a:buChar char="⮚"/>
            </a:pPr>
            <a:r>
              <a:rPr lang="en-GB" sz="2400" b="1" dirty="0">
                <a:solidFill>
                  <a:schemeClr val="dk1"/>
                </a:solidFill>
                <a:ea typeface="Century Gothic"/>
                <a:cs typeface="Century Gothic"/>
                <a:sym typeface="Century Gothic"/>
              </a:rPr>
              <a:t>Families of children recorded as SEN have termly meetings </a:t>
            </a:r>
            <a:r>
              <a:rPr lang="en-GB" sz="2400" dirty="0">
                <a:solidFill>
                  <a:schemeClr val="dk1"/>
                </a:solidFill>
                <a:ea typeface="Century Gothic"/>
                <a:cs typeface="Century Gothic"/>
                <a:sym typeface="Century Gothic"/>
              </a:rPr>
              <a:t>(face to face or over phone depending on personal preference) </a:t>
            </a:r>
            <a:r>
              <a:rPr lang="en-GB" sz="2400" b="1" dirty="0">
                <a:solidFill>
                  <a:schemeClr val="dk1"/>
                </a:solidFill>
                <a:ea typeface="Century Gothic"/>
                <a:cs typeface="Century Gothic"/>
                <a:sym typeface="Century Gothic"/>
              </a:rPr>
              <a:t>with Class Teachers and the SENDCO</a:t>
            </a:r>
            <a:endParaRPr lang="en-GB" sz="2400" dirty="0"/>
          </a:p>
          <a:p>
            <a:pPr marL="285750" lvl="0" indent="-184150" algn="l">
              <a:spcBef>
                <a:spcPts val="0"/>
              </a:spcBef>
              <a:buClr>
                <a:schemeClr val="dk1"/>
              </a:buClr>
              <a:buSzPts val="1600"/>
              <a:buNone/>
            </a:pPr>
            <a:endParaRPr lang="en-GB" sz="2400" b="1" dirty="0">
              <a:solidFill>
                <a:schemeClr val="dk1"/>
              </a:solidFill>
              <a:ea typeface="Century Gothic"/>
              <a:cs typeface="Century Gothic"/>
              <a:sym typeface="Century Gothic"/>
            </a:endParaRPr>
          </a:p>
          <a:p>
            <a:pPr marL="285750" lvl="0" indent="-285750" algn="l">
              <a:spcBef>
                <a:spcPts val="0"/>
              </a:spcBef>
              <a:buClr>
                <a:schemeClr val="dk1"/>
              </a:buClr>
              <a:buSzPts val="1600"/>
              <a:buFont typeface="Noto Sans Symbols"/>
              <a:buChar char="⮚"/>
            </a:pPr>
            <a:r>
              <a:rPr lang="en-GB" sz="2400" b="1" dirty="0">
                <a:solidFill>
                  <a:schemeClr val="dk1"/>
                </a:solidFill>
                <a:ea typeface="Century Gothic"/>
                <a:cs typeface="Century Gothic"/>
                <a:sym typeface="Century Gothic"/>
              </a:rPr>
              <a:t>Pupils meet with their classroom teacher termly to discuss their thoughts, concerns and progress</a:t>
            </a:r>
            <a:endParaRPr lang="en-GB" sz="2400" dirty="0"/>
          </a:p>
          <a:p>
            <a:pPr marL="285750" lvl="0" indent="-184150" algn="l">
              <a:spcBef>
                <a:spcPts val="0"/>
              </a:spcBef>
              <a:buClr>
                <a:schemeClr val="dk1"/>
              </a:buClr>
              <a:buSzPts val="1600"/>
              <a:buNone/>
            </a:pPr>
            <a:endParaRPr lang="en-GB" sz="2400" b="1" dirty="0">
              <a:solidFill>
                <a:schemeClr val="dk1"/>
              </a:solidFill>
              <a:ea typeface="Century Gothic"/>
              <a:cs typeface="Century Gothic"/>
              <a:sym typeface="Century Gothic"/>
            </a:endParaRPr>
          </a:p>
          <a:p>
            <a:pPr marL="285750" lvl="0" indent="-285750" algn="l">
              <a:spcBef>
                <a:spcPts val="0"/>
              </a:spcBef>
              <a:buClr>
                <a:schemeClr val="dk1"/>
              </a:buClr>
              <a:buSzPts val="1600"/>
              <a:buFont typeface="Noto Sans Symbols"/>
              <a:buChar char="⮚"/>
            </a:pPr>
            <a:r>
              <a:rPr lang="en-GB" sz="2400" b="1" dirty="0">
                <a:solidFill>
                  <a:schemeClr val="dk1"/>
                </a:solidFill>
                <a:ea typeface="Century Gothic"/>
                <a:cs typeface="Century Gothic"/>
                <a:sym typeface="Century Gothic"/>
              </a:rPr>
              <a:t>All of the above is recorded on a pupils learning support plan</a:t>
            </a:r>
            <a:endParaRPr lang="en-GB" sz="2400" dirty="0"/>
          </a:p>
          <a:p>
            <a:pPr marL="285750" lvl="0" indent="-184150" algn="l">
              <a:spcBef>
                <a:spcPts val="0"/>
              </a:spcBef>
              <a:buClr>
                <a:schemeClr val="dk1"/>
              </a:buClr>
              <a:buSzPts val="1600"/>
              <a:buNone/>
            </a:pPr>
            <a:endParaRPr lang="en-GB" sz="2400" b="1" dirty="0">
              <a:solidFill>
                <a:schemeClr val="dk1"/>
              </a:solidFill>
              <a:ea typeface="Century Gothic"/>
              <a:cs typeface="Century Gothic"/>
              <a:sym typeface="Century Gothic"/>
            </a:endParaRPr>
          </a:p>
          <a:p>
            <a:pPr marL="285750" lvl="0" indent="-285750" algn="l">
              <a:spcBef>
                <a:spcPts val="0"/>
              </a:spcBef>
              <a:buClr>
                <a:schemeClr val="dk1"/>
              </a:buClr>
              <a:buSzPts val="1600"/>
              <a:buFont typeface="Noto Sans Symbols"/>
              <a:buChar char="⮚"/>
            </a:pPr>
            <a:r>
              <a:rPr lang="en-GB" sz="2400" b="1" dirty="0">
                <a:solidFill>
                  <a:schemeClr val="dk1"/>
                </a:solidFill>
                <a:ea typeface="Century Gothic"/>
                <a:cs typeface="Century Gothic"/>
                <a:sym typeface="Century Gothic"/>
              </a:rPr>
              <a:t>Classroom teachers are always ready to listen to family’s thoughts and can be spoken to at the end of any school day or via Class Dojo</a:t>
            </a:r>
            <a:endParaRPr lang="en-GB" sz="2400" dirty="0"/>
          </a:p>
          <a:p>
            <a:pPr algn="l"/>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14</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Tree>
    <p:extLst>
      <p:ext uri="{BB962C8B-B14F-4D97-AF65-F5344CB8AC3E}">
        <p14:creationId xmlns:p14="http://schemas.microsoft.com/office/powerpoint/2010/main" val="1579811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958228"/>
          </a:xfrm>
        </p:spPr>
        <p:txBody>
          <a:bodyPr>
            <a:normAutofit fontScale="90000"/>
          </a:bodyPr>
          <a:lstStyle/>
          <a:p>
            <a:r>
              <a:rPr lang="en-GB" sz="3200" b="1" dirty="0">
                <a:solidFill>
                  <a:srgbClr val="0070C0"/>
                </a:solidFill>
                <a:latin typeface="Montserrat" panose="00000500000000000000" pitchFamily="50" charset="0"/>
              </a:rPr>
              <a:t>What to do if you have concerns or a complaint</a:t>
            </a:r>
            <a:r>
              <a:rPr lang="en-GB" sz="3200" dirty="0">
                <a:solidFill>
                  <a:srgbClr val="0070C0"/>
                </a:solidFill>
                <a:latin typeface="Montserrat" panose="00000500000000000000" pitchFamily="50" charset="0"/>
              </a:rPr>
              <a:t> </a:t>
            </a:r>
            <a:endParaRPr lang="en-GB" sz="3200" b="1"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2279374"/>
            <a:ext cx="9144000" cy="2978426"/>
          </a:xfrm>
        </p:spPr>
        <p:txBody>
          <a:bodyPr>
            <a:normAutofit fontScale="92500" lnSpcReduction="20000"/>
          </a:bodyPr>
          <a:lstStyle/>
          <a:p>
            <a:pPr marL="0" lvl="0" indent="0">
              <a:spcBef>
                <a:spcPts val="0"/>
              </a:spcBef>
              <a:buSzPts val="1440"/>
              <a:buNone/>
            </a:pPr>
            <a:r>
              <a:rPr lang="en-GB" sz="2400" b="1" dirty="0"/>
              <a:t>If families are unhappy with any aspect of provision, we strongly encourage you to share this with your child’s class teacher and SENCO in the first instance. We will listen and work with you to try to reach a solution.</a:t>
            </a:r>
            <a:endParaRPr lang="en-GB" sz="2400" dirty="0"/>
          </a:p>
          <a:p>
            <a:pPr marL="0" lvl="0" indent="0">
              <a:buSzPts val="1440"/>
              <a:buNone/>
            </a:pPr>
            <a:r>
              <a:rPr lang="en-GB" sz="2400" b="1" dirty="0"/>
              <a:t>In the event you feel your concern has still not been resolved you may wish to speak to the headteacher:</a:t>
            </a:r>
          </a:p>
          <a:p>
            <a:pPr marL="0" lvl="0" indent="0">
              <a:buSzPts val="1440"/>
              <a:buNone/>
            </a:pPr>
            <a:r>
              <a:rPr lang="en-GB" sz="2400" b="1" dirty="0">
                <a:hlinkClick r:id="rId2"/>
              </a:rPr>
              <a:t>head@burnhammarket.norfolk.sch.uk</a:t>
            </a:r>
            <a:r>
              <a:rPr lang="en-GB" sz="2400" b="1" dirty="0"/>
              <a:t> </a:t>
            </a:r>
          </a:p>
          <a:p>
            <a:pPr marL="0" lvl="0" indent="0">
              <a:buSzPts val="1440"/>
              <a:buNone/>
            </a:pPr>
            <a:endParaRPr lang="en-GB" sz="2400" b="1" dirty="0"/>
          </a:p>
          <a:p>
            <a:pPr marL="0" lvl="0" indent="0">
              <a:buSzPts val="1440"/>
              <a:buNone/>
            </a:pPr>
            <a:r>
              <a:rPr lang="en-GB" sz="2400" b="1" dirty="0"/>
              <a:t>Should you wish to make a formal complaint please click on the </a:t>
            </a:r>
            <a:r>
              <a:rPr lang="en-GB" sz="2400" b="1" dirty="0">
                <a:hlinkClick r:id="rId3"/>
              </a:rPr>
              <a:t>policy</a:t>
            </a:r>
            <a:r>
              <a:rPr lang="en-GB" sz="2400" b="1" dirty="0"/>
              <a:t> attached</a:t>
            </a:r>
            <a:endParaRPr lang="en-GB" sz="2400" dirty="0"/>
          </a:p>
          <a:p>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15</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4"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5"/>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6"/>
          <a:stretch>
            <a:fillRect/>
          </a:stretch>
        </p:blipFill>
        <p:spPr>
          <a:xfrm>
            <a:off x="0" y="18636"/>
            <a:ext cx="1664352" cy="1475360"/>
          </a:xfrm>
          <a:prstGeom prst="rect">
            <a:avLst/>
          </a:prstGeom>
        </p:spPr>
      </p:pic>
    </p:spTree>
    <p:extLst>
      <p:ext uri="{BB962C8B-B14F-4D97-AF65-F5344CB8AC3E}">
        <p14:creationId xmlns:p14="http://schemas.microsoft.com/office/powerpoint/2010/main" val="963614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958228"/>
          </a:xfrm>
        </p:spPr>
        <p:txBody>
          <a:bodyPr>
            <a:normAutofit fontScale="90000"/>
          </a:bodyPr>
          <a:lstStyle/>
          <a:p>
            <a:r>
              <a:rPr lang="en-GB" sz="3200" b="1" dirty="0">
                <a:solidFill>
                  <a:srgbClr val="0070C0"/>
                </a:solidFill>
                <a:latin typeface="Montserrat" panose="00000500000000000000" pitchFamily="50" charset="0"/>
              </a:rPr>
              <a:t>Support services for families of children with SEND</a:t>
            </a:r>
            <a:endParaRPr lang="en-GB" sz="32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3273286" y="2080591"/>
            <a:ext cx="7394713" cy="3655046"/>
          </a:xfrm>
        </p:spPr>
        <p:txBody>
          <a:bodyPr>
            <a:normAutofit fontScale="55000" lnSpcReduction="20000"/>
          </a:bodyPr>
          <a:lstStyle/>
          <a:p>
            <a:pPr lvl="0" algn="l"/>
            <a:r>
              <a:rPr lang="en-GB" sz="2400" b="1" dirty="0">
                <a:solidFill>
                  <a:schemeClr val="dk1"/>
                </a:solidFill>
                <a:latin typeface="Century Gothic"/>
                <a:ea typeface="Century Gothic"/>
                <a:cs typeface="Century Gothic"/>
                <a:sym typeface="Century Gothic"/>
              </a:rPr>
              <a:t>Just one Norfolk website has a wealth of information for families and a friendly voice at the end of the line to direct you to the right help. There are also lots of online learning courses if you are interested.</a:t>
            </a:r>
            <a:endParaRPr lang="en-GB" sz="2400" dirty="0"/>
          </a:p>
          <a:p>
            <a:pPr lvl="0" algn="l"/>
            <a:r>
              <a:rPr lang="en-GB" sz="2400" b="1" dirty="0">
                <a:solidFill>
                  <a:schemeClr val="dk1"/>
                </a:solidFill>
                <a:latin typeface="Century Gothic"/>
                <a:ea typeface="Century Gothic"/>
                <a:cs typeface="Century Gothic"/>
                <a:sym typeface="Century Gothic"/>
              </a:rPr>
              <a:t>             Click on this icon and take a peek!</a:t>
            </a:r>
            <a:endParaRPr lang="en-GB" sz="2400" dirty="0"/>
          </a:p>
          <a:p>
            <a:pPr lvl="0" algn="l"/>
            <a:endParaRPr lang="en-GB" sz="2400" b="1" dirty="0">
              <a:solidFill>
                <a:schemeClr val="dk1"/>
              </a:solidFill>
              <a:latin typeface="Century Gothic"/>
              <a:ea typeface="Century Gothic"/>
              <a:cs typeface="Century Gothic"/>
              <a:sym typeface="Century Gothic"/>
            </a:endParaRPr>
          </a:p>
          <a:p>
            <a:pPr lvl="0" algn="l"/>
            <a:r>
              <a:rPr lang="en-GB" sz="2400" b="1" dirty="0">
                <a:solidFill>
                  <a:schemeClr val="dk1"/>
                </a:solidFill>
                <a:latin typeface="Century Gothic"/>
                <a:ea typeface="Century Gothic"/>
                <a:cs typeface="Century Gothic"/>
                <a:sym typeface="Century Gothic"/>
              </a:rPr>
              <a:t>Norfolk SEND information and advice support service also offer impartial information and advice </a:t>
            </a:r>
            <a:endParaRPr lang="en-GB" sz="2400" dirty="0"/>
          </a:p>
          <a:p>
            <a:pPr lvl="0" algn="l"/>
            <a:r>
              <a:rPr lang="en-GB" sz="2400" b="1" dirty="0">
                <a:solidFill>
                  <a:schemeClr val="dk1"/>
                </a:solidFill>
                <a:latin typeface="Century Gothic"/>
                <a:ea typeface="Century Gothic"/>
                <a:cs typeface="Century Gothic"/>
                <a:sym typeface="Century Gothic"/>
              </a:rPr>
              <a:t>              Click here!</a:t>
            </a:r>
            <a:endParaRPr lang="en-GB" sz="2400" dirty="0"/>
          </a:p>
          <a:p>
            <a:pPr lvl="0" algn="l"/>
            <a:endParaRPr lang="en-GB" sz="2400" b="1" dirty="0">
              <a:solidFill>
                <a:schemeClr val="dk1"/>
              </a:solidFill>
              <a:latin typeface="Century Gothic"/>
              <a:ea typeface="Century Gothic"/>
              <a:cs typeface="Century Gothic"/>
              <a:sym typeface="Century Gothic"/>
            </a:endParaRPr>
          </a:p>
          <a:p>
            <a:pPr lvl="0" algn="l"/>
            <a:r>
              <a:rPr lang="en-GB" sz="2400" b="1" dirty="0">
                <a:solidFill>
                  <a:srgbClr val="28282C"/>
                </a:solidFill>
                <a:latin typeface="Century Gothic"/>
                <a:ea typeface="Century Gothic"/>
                <a:cs typeface="Century Gothic"/>
                <a:sym typeface="Century Gothic"/>
              </a:rPr>
              <a:t>Norfolk Community Directory contains activities, services and groups to help all Norfolk residents live healthy, active and fulfilling lives.</a:t>
            </a:r>
            <a:endParaRPr lang="en-GB" sz="2400" dirty="0"/>
          </a:p>
          <a:p>
            <a:pPr lvl="0" algn="l"/>
            <a:r>
              <a:rPr lang="en-GB" sz="2400" b="1" dirty="0">
                <a:solidFill>
                  <a:srgbClr val="28282C"/>
                </a:solidFill>
                <a:latin typeface="Century Gothic"/>
                <a:ea typeface="Century Gothic"/>
                <a:cs typeface="Century Gothic"/>
                <a:sym typeface="Century Gothic"/>
              </a:rPr>
              <a:t>              Click here to find out more!</a:t>
            </a:r>
            <a:endParaRPr lang="en-GB" sz="2400" dirty="0"/>
          </a:p>
          <a:p>
            <a:pPr lvl="0" algn="l"/>
            <a:endParaRPr lang="en-GB" sz="2400" b="1" dirty="0">
              <a:solidFill>
                <a:srgbClr val="28282C"/>
              </a:solidFill>
              <a:latin typeface="Century Gothic"/>
              <a:ea typeface="Century Gothic"/>
              <a:cs typeface="Century Gothic"/>
              <a:sym typeface="Century Gothic"/>
            </a:endParaRPr>
          </a:p>
          <a:p>
            <a:pPr lvl="0" algn="l"/>
            <a:r>
              <a:rPr lang="en-GB" sz="2400" b="1" dirty="0">
                <a:solidFill>
                  <a:srgbClr val="28282C"/>
                </a:solidFill>
                <a:latin typeface="Century Gothic"/>
                <a:ea typeface="Century Gothic"/>
                <a:cs typeface="Century Gothic"/>
                <a:sym typeface="Century Gothic"/>
              </a:rPr>
              <a:t>SEND Norfolk Local offer also has lots of information for young people with SEND aged 0-25yrs and their families </a:t>
            </a:r>
            <a:endParaRPr lang="en-GB" sz="2400" dirty="0"/>
          </a:p>
          <a:p>
            <a:pPr lvl="0" algn="l"/>
            <a:r>
              <a:rPr lang="en-GB" sz="2400" b="1" dirty="0">
                <a:solidFill>
                  <a:srgbClr val="28282C"/>
                </a:solidFill>
                <a:latin typeface="Century Gothic"/>
                <a:ea typeface="Century Gothic"/>
                <a:cs typeface="Century Gothic"/>
                <a:sym typeface="Century Gothic"/>
              </a:rPr>
              <a:t>               Click to take a look!</a:t>
            </a:r>
            <a:endParaRPr lang="en-GB" sz="2400" dirty="0"/>
          </a:p>
          <a:p>
            <a:pPr algn="l"/>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16</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pic>
        <p:nvPicPr>
          <p:cNvPr id="9" name="Picture 8">
            <a:hlinkClick r:id="rId5"/>
            <a:extLst>
              <a:ext uri="{FF2B5EF4-FFF2-40B4-BE49-F238E27FC236}">
                <a16:creationId xmlns:a16="http://schemas.microsoft.com/office/drawing/2014/main" id="{9CE1F0D2-F23E-4628-A9DC-6D2208875875}"/>
              </a:ext>
            </a:extLst>
          </p:cNvPr>
          <p:cNvPicPr>
            <a:picLocks noChangeAspect="1"/>
          </p:cNvPicPr>
          <p:nvPr/>
        </p:nvPicPr>
        <p:blipFill>
          <a:blip r:embed="rId6"/>
          <a:stretch>
            <a:fillRect/>
          </a:stretch>
        </p:blipFill>
        <p:spPr>
          <a:xfrm>
            <a:off x="1560161" y="2020699"/>
            <a:ext cx="1713124" cy="1018120"/>
          </a:xfrm>
          <a:prstGeom prst="rect">
            <a:avLst/>
          </a:prstGeom>
        </p:spPr>
      </p:pic>
      <p:pic>
        <p:nvPicPr>
          <p:cNvPr id="10" name="Picture 9">
            <a:hlinkClick r:id="rId7"/>
            <a:extLst>
              <a:ext uri="{FF2B5EF4-FFF2-40B4-BE49-F238E27FC236}">
                <a16:creationId xmlns:a16="http://schemas.microsoft.com/office/drawing/2014/main" id="{DBFF1370-2551-409C-88EF-8B44E6073F26}"/>
              </a:ext>
            </a:extLst>
          </p:cNvPr>
          <p:cNvPicPr>
            <a:picLocks noChangeAspect="1"/>
          </p:cNvPicPr>
          <p:nvPr/>
        </p:nvPicPr>
        <p:blipFill>
          <a:blip r:embed="rId8"/>
          <a:stretch>
            <a:fillRect/>
          </a:stretch>
        </p:blipFill>
        <p:spPr>
          <a:xfrm>
            <a:off x="1524000" y="3057357"/>
            <a:ext cx="1774090" cy="908383"/>
          </a:xfrm>
          <a:prstGeom prst="rect">
            <a:avLst/>
          </a:prstGeom>
        </p:spPr>
      </p:pic>
      <p:pic>
        <p:nvPicPr>
          <p:cNvPr id="11" name="Picture 10">
            <a:hlinkClick r:id="rId9"/>
            <a:extLst>
              <a:ext uri="{FF2B5EF4-FFF2-40B4-BE49-F238E27FC236}">
                <a16:creationId xmlns:a16="http://schemas.microsoft.com/office/drawing/2014/main" id="{0960BF9F-0AEE-48E1-B9FD-DB53D914C05F}"/>
              </a:ext>
            </a:extLst>
          </p:cNvPr>
          <p:cNvPicPr>
            <a:picLocks noChangeAspect="1"/>
          </p:cNvPicPr>
          <p:nvPr/>
        </p:nvPicPr>
        <p:blipFill>
          <a:blip r:embed="rId10"/>
          <a:stretch>
            <a:fillRect/>
          </a:stretch>
        </p:blipFill>
        <p:spPr>
          <a:xfrm>
            <a:off x="1682092" y="4001326"/>
            <a:ext cx="1591194" cy="804742"/>
          </a:xfrm>
          <a:prstGeom prst="rect">
            <a:avLst/>
          </a:prstGeom>
        </p:spPr>
      </p:pic>
      <p:pic>
        <p:nvPicPr>
          <p:cNvPr id="12" name="Picture 11">
            <a:hlinkClick r:id="rId11"/>
            <a:extLst>
              <a:ext uri="{FF2B5EF4-FFF2-40B4-BE49-F238E27FC236}">
                <a16:creationId xmlns:a16="http://schemas.microsoft.com/office/drawing/2014/main" id="{B3711379-3782-49BD-BD93-37E622AF6776}"/>
              </a:ext>
            </a:extLst>
          </p:cNvPr>
          <p:cNvPicPr>
            <a:picLocks noChangeAspect="1"/>
          </p:cNvPicPr>
          <p:nvPr/>
        </p:nvPicPr>
        <p:blipFill>
          <a:blip r:embed="rId12"/>
          <a:stretch>
            <a:fillRect/>
          </a:stretch>
        </p:blipFill>
        <p:spPr>
          <a:xfrm>
            <a:off x="1936366" y="4853734"/>
            <a:ext cx="951058" cy="1146147"/>
          </a:xfrm>
          <a:prstGeom prst="rect">
            <a:avLst/>
          </a:prstGeom>
        </p:spPr>
      </p:pic>
      <p:sp>
        <p:nvSpPr>
          <p:cNvPr id="13" name="Arrow: Left 12">
            <a:extLst>
              <a:ext uri="{FF2B5EF4-FFF2-40B4-BE49-F238E27FC236}">
                <a16:creationId xmlns:a16="http://schemas.microsoft.com/office/drawing/2014/main" id="{7C6D989C-C473-463B-8EB8-FB386C3873AD}"/>
              </a:ext>
            </a:extLst>
          </p:cNvPr>
          <p:cNvSpPr/>
          <p:nvPr/>
        </p:nvSpPr>
        <p:spPr>
          <a:xfrm>
            <a:off x="3273285" y="2667088"/>
            <a:ext cx="530089" cy="15562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Left 13">
            <a:extLst>
              <a:ext uri="{FF2B5EF4-FFF2-40B4-BE49-F238E27FC236}">
                <a16:creationId xmlns:a16="http://schemas.microsoft.com/office/drawing/2014/main" id="{C3EBD462-7DD7-452F-94CF-E5A08419ACD8}"/>
              </a:ext>
            </a:extLst>
          </p:cNvPr>
          <p:cNvSpPr/>
          <p:nvPr/>
        </p:nvSpPr>
        <p:spPr>
          <a:xfrm>
            <a:off x="3298090" y="3565522"/>
            <a:ext cx="505284" cy="15562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Left 14">
            <a:extLst>
              <a:ext uri="{FF2B5EF4-FFF2-40B4-BE49-F238E27FC236}">
                <a16:creationId xmlns:a16="http://schemas.microsoft.com/office/drawing/2014/main" id="{A5DD97A8-E84F-4B2F-9D37-F9C71A3FDE02}"/>
              </a:ext>
            </a:extLst>
          </p:cNvPr>
          <p:cNvSpPr/>
          <p:nvPr/>
        </p:nvSpPr>
        <p:spPr>
          <a:xfrm>
            <a:off x="3298090" y="4589490"/>
            <a:ext cx="505284" cy="15562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Left 15">
            <a:extLst>
              <a:ext uri="{FF2B5EF4-FFF2-40B4-BE49-F238E27FC236}">
                <a16:creationId xmlns:a16="http://schemas.microsoft.com/office/drawing/2014/main" id="{32627638-BFDC-4D29-ADD1-44ABFD0A643A}"/>
              </a:ext>
            </a:extLst>
          </p:cNvPr>
          <p:cNvSpPr/>
          <p:nvPr/>
        </p:nvSpPr>
        <p:spPr>
          <a:xfrm>
            <a:off x="3273285" y="5486400"/>
            <a:ext cx="530089" cy="15562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7653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073426" y="2017041"/>
            <a:ext cx="10280374" cy="3942434"/>
          </a:xfrm>
        </p:spPr>
        <p:txBody>
          <a:bodyPr/>
          <a:lstStyle/>
          <a:p>
            <a:pPr marL="0" indent="0" algn="l">
              <a:buNone/>
            </a:pPr>
            <a:r>
              <a:rPr lang="en-GB" dirty="0"/>
              <a:t> 	  Health </a:t>
            </a:r>
            <a:r>
              <a:rPr lang="en-GB" sz="2400" dirty="0"/>
              <a:t>– Just One Norfolk, Neuro development service,                                                              </a:t>
            </a:r>
          </a:p>
          <a:p>
            <a:pPr marL="0" indent="0" algn="l">
              <a:buNone/>
            </a:pPr>
            <a:r>
              <a:rPr lang="en-GB" sz="2400" dirty="0"/>
              <a:t>	  speech and language services, occupational therapy</a:t>
            </a:r>
          </a:p>
          <a:p>
            <a:pPr marL="0" indent="0" algn="l">
              <a:buNone/>
            </a:pPr>
            <a:endParaRPr lang="en-GB" sz="2400" dirty="0"/>
          </a:p>
          <a:p>
            <a:pPr marL="0" indent="0" algn="l">
              <a:buNone/>
            </a:pPr>
            <a:r>
              <a:rPr lang="en-GB" dirty="0"/>
              <a:t>                 Education – </a:t>
            </a:r>
            <a:r>
              <a:rPr lang="en-GB" sz="2400" dirty="0"/>
              <a:t>virtual sensory support, educational psychologist,</a:t>
            </a:r>
          </a:p>
          <a:p>
            <a:pPr marL="0" indent="0" algn="l">
              <a:buNone/>
            </a:pPr>
            <a:r>
              <a:rPr lang="en-GB" dirty="0"/>
              <a:t>	    </a:t>
            </a:r>
            <a:r>
              <a:rPr lang="en-GB" sz="2400" dirty="0"/>
              <a:t>dyslexia outreach, specialist teachers, inclusion and SEND team</a:t>
            </a:r>
          </a:p>
          <a:p>
            <a:pPr marL="0" indent="0" algn="l">
              <a:buNone/>
            </a:pPr>
            <a:r>
              <a:rPr lang="en-GB" dirty="0"/>
              <a:t>                 </a:t>
            </a:r>
          </a:p>
          <a:p>
            <a:pPr marL="0" indent="0" algn="l">
              <a:buNone/>
            </a:pPr>
            <a:r>
              <a:rPr lang="en-GB" dirty="0"/>
              <a:t>                  Care – </a:t>
            </a:r>
            <a:r>
              <a:rPr lang="en-GB" sz="2400" dirty="0"/>
              <a:t>Early help, School and Community Team, Nelsons Journey</a:t>
            </a:r>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17</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
        <p:nvSpPr>
          <p:cNvPr id="15" name="TextBox 14">
            <a:extLst>
              <a:ext uri="{FF2B5EF4-FFF2-40B4-BE49-F238E27FC236}">
                <a16:creationId xmlns:a16="http://schemas.microsoft.com/office/drawing/2014/main" id="{41513CE3-9BF7-4F83-9F6E-2498C104E4A4}"/>
              </a:ext>
            </a:extLst>
          </p:cNvPr>
          <p:cNvSpPr txBox="1"/>
          <p:nvPr/>
        </p:nvSpPr>
        <p:spPr>
          <a:xfrm>
            <a:off x="1524000" y="1304094"/>
            <a:ext cx="9563837" cy="584775"/>
          </a:xfrm>
          <a:prstGeom prst="rect">
            <a:avLst/>
          </a:prstGeom>
          <a:noFill/>
        </p:spPr>
        <p:txBody>
          <a:bodyPr wrap="none" rtlCol="0">
            <a:spAutoFit/>
          </a:bodyPr>
          <a:lstStyle/>
          <a:p>
            <a:r>
              <a:rPr lang="en-GB" sz="3200" b="1" dirty="0">
                <a:solidFill>
                  <a:srgbClr val="0070C0"/>
                </a:solidFill>
                <a:latin typeface="Montserrat" panose="00000500000000000000" pitchFamily="50" charset="0"/>
              </a:rPr>
              <a:t>Professional support services we work with</a:t>
            </a:r>
          </a:p>
        </p:txBody>
      </p:sp>
      <p:pic>
        <p:nvPicPr>
          <p:cNvPr id="16" name="Picture 15">
            <a:extLst>
              <a:ext uri="{FF2B5EF4-FFF2-40B4-BE49-F238E27FC236}">
                <a16:creationId xmlns:a16="http://schemas.microsoft.com/office/drawing/2014/main" id="{67069439-9B05-4AC2-AB64-F2C505E21A94}"/>
              </a:ext>
            </a:extLst>
          </p:cNvPr>
          <p:cNvPicPr>
            <a:picLocks noChangeAspect="1"/>
          </p:cNvPicPr>
          <p:nvPr/>
        </p:nvPicPr>
        <p:blipFill>
          <a:blip r:embed="rId5"/>
          <a:stretch>
            <a:fillRect/>
          </a:stretch>
        </p:blipFill>
        <p:spPr>
          <a:xfrm>
            <a:off x="1268077" y="2066507"/>
            <a:ext cx="792549" cy="798645"/>
          </a:xfrm>
          <a:prstGeom prst="rect">
            <a:avLst/>
          </a:prstGeom>
        </p:spPr>
      </p:pic>
      <p:pic>
        <p:nvPicPr>
          <p:cNvPr id="17" name="Picture 16">
            <a:extLst>
              <a:ext uri="{FF2B5EF4-FFF2-40B4-BE49-F238E27FC236}">
                <a16:creationId xmlns:a16="http://schemas.microsoft.com/office/drawing/2014/main" id="{11ECB3F1-DD1A-47D6-9F88-E1BCAD6B2C7C}"/>
              </a:ext>
            </a:extLst>
          </p:cNvPr>
          <p:cNvPicPr>
            <a:picLocks noChangeAspect="1"/>
          </p:cNvPicPr>
          <p:nvPr/>
        </p:nvPicPr>
        <p:blipFill>
          <a:blip r:embed="rId6"/>
          <a:stretch>
            <a:fillRect/>
          </a:stretch>
        </p:blipFill>
        <p:spPr>
          <a:xfrm>
            <a:off x="1268077" y="3429000"/>
            <a:ext cx="792549" cy="792549"/>
          </a:xfrm>
          <a:prstGeom prst="rect">
            <a:avLst/>
          </a:prstGeom>
        </p:spPr>
      </p:pic>
      <p:pic>
        <p:nvPicPr>
          <p:cNvPr id="18" name="Picture 17">
            <a:extLst>
              <a:ext uri="{FF2B5EF4-FFF2-40B4-BE49-F238E27FC236}">
                <a16:creationId xmlns:a16="http://schemas.microsoft.com/office/drawing/2014/main" id="{81367D72-635E-43E0-837D-C69A83D03B05}"/>
              </a:ext>
            </a:extLst>
          </p:cNvPr>
          <p:cNvPicPr>
            <a:picLocks noChangeAspect="1"/>
          </p:cNvPicPr>
          <p:nvPr/>
        </p:nvPicPr>
        <p:blipFill>
          <a:blip r:embed="rId7"/>
          <a:stretch>
            <a:fillRect/>
          </a:stretch>
        </p:blipFill>
        <p:spPr>
          <a:xfrm>
            <a:off x="1268076" y="4621615"/>
            <a:ext cx="792549" cy="798645"/>
          </a:xfrm>
          <a:prstGeom prst="rect">
            <a:avLst/>
          </a:prstGeom>
        </p:spPr>
      </p:pic>
    </p:spTree>
    <p:extLst>
      <p:ext uri="{BB962C8B-B14F-4D97-AF65-F5344CB8AC3E}">
        <p14:creationId xmlns:p14="http://schemas.microsoft.com/office/powerpoint/2010/main" val="4782818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1161380"/>
          </a:xfrm>
        </p:spPr>
        <p:txBody>
          <a:bodyPr>
            <a:normAutofit fontScale="90000"/>
          </a:bodyPr>
          <a:lstStyle/>
          <a:p>
            <a:r>
              <a:rPr lang="en-GB" sz="4000" b="1" dirty="0">
                <a:solidFill>
                  <a:srgbClr val="0070C0"/>
                </a:solidFill>
                <a:latin typeface="Montserrat" panose="00000500000000000000" pitchFamily="50" charset="0"/>
              </a:rPr>
              <a:t>How we support school to school transitions </a:t>
            </a:r>
            <a:endParaRPr lang="en-GB" sz="40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2534330"/>
            <a:ext cx="9144000" cy="3451894"/>
          </a:xfrm>
        </p:spPr>
        <p:txBody>
          <a:bodyPr>
            <a:normAutofit fontScale="62500" lnSpcReduction="20000"/>
          </a:bodyPr>
          <a:lstStyle/>
          <a:p>
            <a:pPr marL="342900" lvl="0" indent="-342900" algn="l">
              <a:spcBef>
                <a:spcPts val="0"/>
              </a:spcBef>
              <a:buSzPts val="1120"/>
              <a:buFont typeface="Wingdings" panose="05000000000000000000" pitchFamily="2" charset="2"/>
              <a:buChar char="Ø"/>
            </a:pPr>
            <a:r>
              <a:rPr lang="en-GB" b="1" dirty="0"/>
              <a:t>We are very aware that moving on to another school can be very daunting for all children but especially for many with SEND</a:t>
            </a:r>
            <a:endParaRPr lang="en-GB" dirty="0"/>
          </a:p>
          <a:p>
            <a:pPr marL="342900" lvl="0" indent="-342900" algn="l">
              <a:buSzPts val="1120"/>
              <a:buFont typeface="Wingdings" panose="05000000000000000000" pitchFamily="2" charset="2"/>
              <a:buChar char="Ø"/>
            </a:pPr>
            <a:r>
              <a:rPr lang="en-GB" b="1" dirty="0"/>
              <a:t>We will work closely with whichever school you choose for you child when they move on from Y6. This usually starts around Easter but again is dependant on individual need</a:t>
            </a:r>
            <a:endParaRPr lang="en-GB" dirty="0"/>
          </a:p>
          <a:p>
            <a:pPr marL="342900" lvl="0" indent="-342900" algn="l">
              <a:buSzPts val="1120"/>
              <a:buFont typeface="Wingdings" panose="05000000000000000000" pitchFamily="2" charset="2"/>
              <a:buChar char="Ø"/>
            </a:pPr>
            <a:r>
              <a:rPr lang="en-GB" b="1" dirty="0"/>
              <a:t>We tailor our transition strategy to best fit the needs of the individual child. This may include extra visits to the new school for familiarisation and orientation</a:t>
            </a:r>
            <a:endParaRPr lang="en-GB" dirty="0"/>
          </a:p>
          <a:p>
            <a:pPr marL="342900" lvl="0" indent="-342900" algn="l">
              <a:buSzPts val="1120"/>
              <a:buFont typeface="Wingdings" panose="05000000000000000000" pitchFamily="2" charset="2"/>
              <a:buChar char="Ø"/>
            </a:pPr>
            <a:r>
              <a:rPr lang="en-GB" b="1" dirty="0"/>
              <a:t>We do lots of work in school to prepare children for their next steps and always ensure the next school has all of the detailed information they need in order to continue to support your child </a:t>
            </a:r>
            <a:endParaRPr lang="en-GB" dirty="0"/>
          </a:p>
          <a:p>
            <a:pPr marL="342900" lvl="0" indent="-342900" algn="l">
              <a:buSzPts val="1120"/>
              <a:buFont typeface="Wingdings" panose="05000000000000000000" pitchFamily="2" charset="2"/>
              <a:buChar char="Ø"/>
            </a:pPr>
            <a:r>
              <a:rPr lang="en-GB" b="1" dirty="0"/>
              <a:t>We also always listen to families ideas as to how to make this transition as smooth as possible for their child</a:t>
            </a:r>
            <a:endParaRPr lang="en-GB" dirty="0"/>
          </a:p>
          <a:p>
            <a:pPr marL="342900" lvl="0" indent="-342900" algn="l">
              <a:buSzPts val="1120"/>
              <a:buFont typeface="Wingdings" panose="05000000000000000000" pitchFamily="2" charset="2"/>
              <a:buChar char="Ø"/>
            </a:pPr>
            <a:r>
              <a:rPr lang="en-GB" b="1" dirty="0"/>
              <a:t>For children who are new to us, we work closely with their previous school to ensure we have all the information we need to support the child. We offer as many orientation/familiarisation visits as the family would like. This could be led by a peer/peers, or member of staff. We also offer new children with SEND a staggered integration timetable if this is appropriate and supported by their family</a:t>
            </a:r>
            <a:endParaRPr lang="en-GB" dirty="0"/>
          </a:p>
          <a:p>
            <a:pPr marL="342900" lvl="0" indent="-342900" algn="l">
              <a:buSzPts val="1120"/>
              <a:buFont typeface="Wingdings" panose="05000000000000000000" pitchFamily="2" charset="2"/>
              <a:buChar char="Ø"/>
            </a:pPr>
            <a:r>
              <a:rPr lang="en-GB" b="1" dirty="0"/>
              <a:t>Due to the fact that our transition strategy is bespoke, it is under constant review</a:t>
            </a:r>
            <a:endParaRPr lang="en-GB" dirty="0"/>
          </a:p>
          <a:p>
            <a:pPr algn="l"/>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18</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Tree>
    <p:extLst>
      <p:ext uri="{BB962C8B-B14F-4D97-AF65-F5344CB8AC3E}">
        <p14:creationId xmlns:p14="http://schemas.microsoft.com/office/powerpoint/2010/main" val="21171702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731583"/>
          </a:xfrm>
        </p:spPr>
        <p:txBody>
          <a:bodyPr>
            <a:normAutofit/>
          </a:bodyPr>
          <a:lstStyle/>
          <a:p>
            <a:r>
              <a:rPr lang="en-GB" sz="4000" b="1" dirty="0">
                <a:solidFill>
                  <a:srgbClr val="0070C0"/>
                </a:solidFill>
                <a:latin typeface="Montserrat" panose="00000500000000000000" pitchFamily="50" charset="0"/>
              </a:rPr>
              <a:t>Policies</a:t>
            </a:r>
            <a:endParaRPr lang="en-GB" sz="4000" dirty="0">
              <a:solidFill>
                <a:srgbClr val="0070C0"/>
              </a:solidFill>
            </a:endParaRPr>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1884775"/>
            <a:ext cx="9144000" cy="3802821"/>
          </a:xfrm>
        </p:spPr>
        <p:txBody>
          <a:bodyPr/>
          <a:lstStyle/>
          <a:p>
            <a:pPr marL="342900" indent="-342900" algn="l">
              <a:buFont typeface="Arial" panose="020B0604020202020204" pitchFamily="34" charset="0"/>
              <a:buChar char="•"/>
            </a:pPr>
            <a:r>
              <a:rPr lang="en-GB" dirty="0">
                <a:hlinkClick r:id="rId2"/>
              </a:rPr>
              <a:t>Admissions policy</a:t>
            </a:r>
          </a:p>
          <a:p>
            <a:pPr marL="342900" indent="-342900" algn="l">
              <a:buFont typeface="Arial" panose="020B0604020202020204" pitchFamily="34" charset="0"/>
              <a:buChar char="•"/>
            </a:pPr>
            <a:r>
              <a:rPr lang="en-GB" dirty="0">
                <a:hlinkClick r:id="rId2"/>
              </a:rPr>
              <a:t>Attendance Policy</a:t>
            </a:r>
          </a:p>
          <a:p>
            <a:pPr marL="342900" indent="-342900" algn="l">
              <a:buFont typeface="Arial" panose="020B0604020202020204" pitchFamily="34" charset="0"/>
              <a:buChar char="•"/>
            </a:pPr>
            <a:r>
              <a:rPr lang="en-GB" dirty="0">
                <a:hlinkClick r:id="rId2"/>
              </a:rPr>
              <a:t>Behaviour and regulation Policy</a:t>
            </a:r>
          </a:p>
          <a:p>
            <a:pPr marL="342900" indent="-342900" algn="l">
              <a:buFont typeface="Arial" panose="020B0604020202020204" pitchFamily="34" charset="0"/>
              <a:buChar char="•"/>
            </a:pPr>
            <a:r>
              <a:rPr lang="en-GB" dirty="0">
                <a:hlinkClick r:id="rId2"/>
              </a:rPr>
              <a:t>Complaints Policy</a:t>
            </a:r>
          </a:p>
          <a:p>
            <a:pPr marL="342900" indent="-342900" algn="l">
              <a:buFont typeface="Arial" panose="020B0604020202020204" pitchFamily="34" charset="0"/>
              <a:buChar char="•"/>
            </a:pPr>
            <a:r>
              <a:rPr lang="en-GB" dirty="0">
                <a:hlinkClick r:id="rId2"/>
              </a:rPr>
              <a:t>Equality Policy</a:t>
            </a:r>
          </a:p>
          <a:p>
            <a:pPr marL="342900" indent="-342900" algn="l">
              <a:buFont typeface="Arial" panose="020B0604020202020204" pitchFamily="34" charset="0"/>
              <a:buChar char="•"/>
            </a:pPr>
            <a:r>
              <a:rPr lang="en-GB" dirty="0">
                <a:hlinkClick r:id="rId2"/>
              </a:rPr>
              <a:t>Medical conditions Policy</a:t>
            </a:r>
          </a:p>
          <a:p>
            <a:pPr marL="342900" indent="-342900" algn="l">
              <a:buFont typeface="Arial" panose="020B0604020202020204" pitchFamily="34" charset="0"/>
              <a:buChar char="•"/>
            </a:pPr>
            <a:r>
              <a:rPr lang="en-GB" dirty="0">
                <a:hlinkClick r:id="rId2"/>
              </a:rPr>
              <a:t>Safeguarding Policy</a:t>
            </a:r>
          </a:p>
          <a:p>
            <a:pPr marL="342900" indent="-342900" algn="l">
              <a:buFont typeface="Arial" panose="020B0604020202020204" pitchFamily="34" charset="0"/>
              <a:buChar char="•"/>
            </a:pPr>
            <a:r>
              <a:rPr lang="en-GB" dirty="0">
                <a:hlinkClick r:id="rId2"/>
              </a:rPr>
              <a:t>SEND Policy</a:t>
            </a:r>
            <a:endParaRPr lang="en-GB" dirty="0"/>
          </a:p>
          <a:p>
            <a:pPr marL="342900" indent="-342900" algn="l">
              <a:buFont typeface="Arial" panose="020B0604020202020204" pitchFamily="34" charset="0"/>
              <a:buChar char="•"/>
            </a:pPr>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19</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3"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4"/>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5"/>
          <a:stretch>
            <a:fillRect/>
          </a:stretch>
        </p:blipFill>
        <p:spPr>
          <a:xfrm>
            <a:off x="0" y="18636"/>
            <a:ext cx="1664352" cy="1475360"/>
          </a:xfrm>
          <a:prstGeom prst="rect">
            <a:avLst/>
          </a:prstGeom>
        </p:spPr>
      </p:pic>
    </p:spTree>
    <p:extLst>
      <p:ext uri="{BB962C8B-B14F-4D97-AF65-F5344CB8AC3E}">
        <p14:creationId xmlns:p14="http://schemas.microsoft.com/office/powerpoint/2010/main" val="17051704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5963-DF48-4FC8-969A-2402FDF17630}"/>
              </a:ext>
            </a:extLst>
          </p:cNvPr>
          <p:cNvSpPr>
            <a:spLocks noGrp="1"/>
          </p:cNvSpPr>
          <p:nvPr>
            <p:ph type="ctrTitle"/>
          </p:nvPr>
        </p:nvSpPr>
        <p:spPr>
          <a:xfrm>
            <a:off x="1524000" y="1122363"/>
            <a:ext cx="9144000" cy="731583"/>
          </a:xfrm>
        </p:spPr>
        <p:txBody>
          <a:bodyPr>
            <a:normAutofit/>
          </a:bodyPr>
          <a:lstStyle/>
          <a:p>
            <a:r>
              <a:rPr lang="en-GB" sz="4400" b="1" dirty="0">
                <a:solidFill>
                  <a:srgbClr val="0070C0"/>
                </a:solidFill>
                <a:latin typeface="Montserrat" panose="00000500000000000000" pitchFamily="50" charset="0"/>
              </a:rPr>
              <a:t>Key Adults regarding SEND</a:t>
            </a:r>
            <a:endParaRPr lang="en-GB" sz="4400" dirty="0"/>
          </a:p>
        </p:txBody>
      </p:sp>
      <p:sp>
        <p:nvSpPr>
          <p:cNvPr id="3" name="Subtitle 2">
            <a:extLst>
              <a:ext uri="{FF2B5EF4-FFF2-40B4-BE49-F238E27FC236}">
                <a16:creationId xmlns:a16="http://schemas.microsoft.com/office/drawing/2014/main" id="{4A7C1960-81A6-4837-8BBF-179D9B6A1BED}"/>
              </a:ext>
            </a:extLst>
          </p:cNvPr>
          <p:cNvSpPr>
            <a:spLocks noGrp="1"/>
          </p:cNvSpPr>
          <p:nvPr>
            <p:ph type="subTitle" idx="1"/>
          </p:nvPr>
        </p:nvSpPr>
        <p:spPr>
          <a:xfrm>
            <a:off x="1524000" y="2391709"/>
            <a:ext cx="9144000" cy="2533475"/>
          </a:xfrm>
        </p:spPr>
        <p:txBody>
          <a:bodyPr/>
          <a:lstStyle/>
          <a:p>
            <a:pPr marL="342900" indent="-342900" algn="l">
              <a:buFont typeface="Wingdings" panose="05000000000000000000" pitchFamily="2" charset="2"/>
              <a:buChar char="v"/>
            </a:pPr>
            <a:r>
              <a:rPr lang="en-GB" dirty="0"/>
              <a:t>Class Teachers</a:t>
            </a:r>
          </a:p>
          <a:p>
            <a:pPr marL="342900" indent="-342900" algn="l">
              <a:buFont typeface="Wingdings" panose="05000000000000000000" pitchFamily="2" charset="2"/>
              <a:buChar char="v"/>
            </a:pPr>
            <a:r>
              <a:rPr lang="en-GB" dirty="0"/>
              <a:t>SENDCO:  Mrs Emma Beck</a:t>
            </a:r>
          </a:p>
          <a:p>
            <a:pPr marL="342900" indent="-342900" algn="l">
              <a:buFont typeface="Wingdings" panose="05000000000000000000" pitchFamily="2" charset="2"/>
              <a:buChar char="v"/>
            </a:pPr>
            <a:r>
              <a:rPr lang="en-GB" dirty="0"/>
              <a:t>Headteacher:  Mrs Rachel </a:t>
            </a:r>
            <a:r>
              <a:rPr lang="en-GB" dirty="0" err="1"/>
              <a:t>Stroulger</a:t>
            </a:r>
            <a:endParaRPr lang="en-GB" dirty="0"/>
          </a:p>
          <a:p>
            <a:pPr marL="342900" indent="-342900" algn="l">
              <a:buFont typeface="Wingdings" panose="05000000000000000000" pitchFamily="2" charset="2"/>
              <a:buChar char="v"/>
            </a:pPr>
            <a:r>
              <a:rPr lang="en-GB" dirty="0"/>
              <a:t>SEND Governor: Mrs Kelly </a:t>
            </a:r>
            <a:r>
              <a:rPr lang="en-GB" dirty="0" err="1"/>
              <a:t>Cawston</a:t>
            </a:r>
            <a:endParaRPr lang="en-GB" dirty="0"/>
          </a:p>
          <a:p>
            <a:pPr marL="342900" indent="-342900" algn="l">
              <a:buFont typeface="Wingdings" panose="05000000000000000000" pitchFamily="2" charset="2"/>
              <a:buChar char="v"/>
            </a:pPr>
            <a:r>
              <a:rPr lang="en-GB" dirty="0"/>
              <a:t>Chair of Governors:  Mr Sam </a:t>
            </a:r>
            <a:r>
              <a:rPr lang="en-GB" dirty="0" err="1"/>
              <a:t>Dack</a:t>
            </a:r>
            <a:endParaRPr lang="en-GB" dirty="0"/>
          </a:p>
        </p:txBody>
      </p:sp>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20</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Tree>
    <p:extLst>
      <p:ext uri="{BB962C8B-B14F-4D97-AF65-F5344CB8AC3E}">
        <p14:creationId xmlns:p14="http://schemas.microsoft.com/office/powerpoint/2010/main" val="3837198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F3ADF241-9070-420F-8FD8-7715E762E81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595CB6-C3C5-4F6A-8FE2-A7F8EA796376}"/>
              </a:ext>
            </a:extLst>
          </p:cNvPr>
          <p:cNvSpPr>
            <a:spLocks noGrp="1"/>
          </p:cNvSpPr>
          <p:nvPr>
            <p:ph type="sldNum" sz="quarter" idx="12"/>
          </p:nvPr>
        </p:nvSpPr>
        <p:spPr/>
        <p:txBody>
          <a:bodyPr/>
          <a:lstStyle/>
          <a:p>
            <a:fld id="{26EFA94B-5CCC-43C5-93C9-E352259D8E44}" type="slidenum">
              <a:rPr lang="en-GB" smtClean="0"/>
              <a:t>21</a:t>
            </a:fld>
            <a:endParaRPr lang="en-GB"/>
          </a:p>
        </p:txBody>
      </p:sp>
      <p:pic>
        <p:nvPicPr>
          <p:cNvPr id="6" name="Picture 5">
            <a:extLst>
              <a:ext uri="{FF2B5EF4-FFF2-40B4-BE49-F238E27FC236}">
                <a16:creationId xmlns:a16="http://schemas.microsoft.com/office/drawing/2014/main" id="{4F7953D0-E84A-497F-B66C-6276817F206D}"/>
              </a:ext>
            </a:extLst>
          </p:cNvPr>
          <p:cNvPicPr/>
          <p:nvPr/>
        </p:nvPicPr>
        <p:blipFill rotWithShape="1">
          <a:blip r:embed="rId2" cstate="print">
            <a:extLst>
              <a:ext uri="{28A0092B-C50C-407E-A947-70E740481C1C}">
                <a14:useLocalDpi xmlns:a14="http://schemas.microsoft.com/office/drawing/2010/main" val="0"/>
              </a:ext>
            </a:extLst>
          </a:blip>
          <a:srcRect b="46735"/>
          <a:stretch/>
        </p:blipFill>
        <p:spPr>
          <a:xfrm>
            <a:off x="677545" y="6047547"/>
            <a:ext cx="10676255" cy="762000"/>
          </a:xfrm>
          <a:prstGeom prst="rect">
            <a:avLst/>
          </a:prstGeom>
        </p:spPr>
      </p:pic>
      <p:pic>
        <p:nvPicPr>
          <p:cNvPr id="7" name="Picture 6">
            <a:extLst>
              <a:ext uri="{FF2B5EF4-FFF2-40B4-BE49-F238E27FC236}">
                <a16:creationId xmlns:a16="http://schemas.microsoft.com/office/drawing/2014/main" id="{8879BD4E-24E1-40CA-8C9F-F8FE8371F6EF}"/>
              </a:ext>
            </a:extLst>
          </p:cNvPr>
          <p:cNvPicPr>
            <a:picLocks noChangeAspect="1"/>
          </p:cNvPicPr>
          <p:nvPr/>
        </p:nvPicPr>
        <p:blipFill>
          <a:blip r:embed="rId3"/>
          <a:stretch>
            <a:fillRect/>
          </a:stretch>
        </p:blipFill>
        <p:spPr>
          <a:xfrm>
            <a:off x="5650425" y="0"/>
            <a:ext cx="6541575" cy="731583"/>
          </a:xfrm>
          <a:prstGeom prst="rect">
            <a:avLst/>
          </a:prstGeom>
        </p:spPr>
      </p:pic>
      <p:pic>
        <p:nvPicPr>
          <p:cNvPr id="8" name="Picture 7">
            <a:extLst>
              <a:ext uri="{FF2B5EF4-FFF2-40B4-BE49-F238E27FC236}">
                <a16:creationId xmlns:a16="http://schemas.microsoft.com/office/drawing/2014/main" id="{C15DCF09-C4FB-4CE8-853F-04DEF05C99EE}"/>
              </a:ext>
            </a:extLst>
          </p:cNvPr>
          <p:cNvPicPr>
            <a:picLocks noChangeAspect="1"/>
          </p:cNvPicPr>
          <p:nvPr/>
        </p:nvPicPr>
        <p:blipFill>
          <a:blip r:embed="rId4"/>
          <a:stretch>
            <a:fillRect/>
          </a:stretch>
        </p:blipFill>
        <p:spPr>
          <a:xfrm>
            <a:off x="0" y="18636"/>
            <a:ext cx="1664352" cy="1475360"/>
          </a:xfrm>
          <a:prstGeom prst="rect">
            <a:avLst/>
          </a:prstGeom>
        </p:spPr>
      </p:pic>
      <p:sp>
        <p:nvSpPr>
          <p:cNvPr id="9" name="TextBox 8">
            <a:extLst>
              <a:ext uri="{FF2B5EF4-FFF2-40B4-BE49-F238E27FC236}">
                <a16:creationId xmlns:a16="http://schemas.microsoft.com/office/drawing/2014/main" id="{16B37D8A-6830-4B6A-A725-B17F10D91F86}"/>
              </a:ext>
            </a:extLst>
          </p:cNvPr>
          <p:cNvSpPr txBox="1"/>
          <p:nvPr/>
        </p:nvSpPr>
        <p:spPr>
          <a:xfrm>
            <a:off x="3434812" y="2692866"/>
            <a:ext cx="5486400" cy="923330"/>
          </a:xfrm>
          <a:prstGeom prst="rect">
            <a:avLst/>
          </a:prstGeom>
          <a:noFill/>
        </p:spPr>
        <p:txBody>
          <a:bodyPr wrap="square" rtlCol="0">
            <a:spAutoFit/>
          </a:bodyPr>
          <a:lstStyle/>
          <a:p>
            <a:pPr algn="ctr"/>
            <a:r>
              <a:rPr lang="en-GB" b="1" dirty="0">
                <a:solidFill>
                  <a:srgbClr val="0070C0"/>
                </a:solidFill>
                <a:latin typeface="Montserrat" panose="00000500000000000000" pitchFamily="50" charset="0"/>
              </a:rPr>
              <a:t>Classes of Wells-next-the-sea Primary &amp; Nursery School </a:t>
            </a:r>
          </a:p>
          <a:p>
            <a:pPr algn="ctr"/>
            <a:r>
              <a:rPr lang="en-GB" b="1" dirty="0">
                <a:solidFill>
                  <a:srgbClr val="0070C0"/>
                </a:solidFill>
                <a:latin typeface="Montserrat" panose="00000500000000000000" pitchFamily="50" charset="0"/>
              </a:rPr>
              <a:t>2025</a:t>
            </a:r>
          </a:p>
        </p:txBody>
      </p:sp>
      <p:pic>
        <p:nvPicPr>
          <p:cNvPr id="10" name="Picture 9">
            <a:extLst>
              <a:ext uri="{FF2B5EF4-FFF2-40B4-BE49-F238E27FC236}">
                <a16:creationId xmlns:a16="http://schemas.microsoft.com/office/drawing/2014/main" id="{A70226A4-F81E-4035-9E96-57DAC23D3E58}"/>
              </a:ext>
            </a:extLst>
          </p:cNvPr>
          <p:cNvPicPr>
            <a:picLocks noChangeAspect="1"/>
          </p:cNvPicPr>
          <p:nvPr/>
        </p:nvPicPr>
        <p:blipFill>
          <a:blip r:embed="rId5"/>
          <a:stretch>
            <a:fillRect/>
          </a:stretch>
        </p:blipFill>
        <p:spPr>
          <a:xfrm rot="20663711">
            <a:off x="1614183" y="915728"/>
            <a:ext cx="1841152" cy="1774090"/>
          </a:xfrm>
          <a:prstGeom prst="rect">
            <a:avLst/>
          </a:prstGeom>
        </p:spPr>
      </p:pic>
      <p:pic>
        <p:nvPicPr>
          <p:cNvPr id="12" name="Picture 11">
            <a:extLst>
              <a:ext uri="{FF2B5EF4-FFF2-40B4-BE49-F238E27FC236}">
                <a16:creationId xmlns:a16="http://schemas.microsoft.com/office/drawing/2014/main" id="{A08F306F-4C00-458A-AE4E-05E5953B8336}"/>
              </a:ext>
            </a:extLst>
          </p:cNvPr>
          <p:cNvPicPr>
            <a:picLocks noChangeAspect="1"/>
          </p:cNvPicPr>
          <p:nvPr/>
        </p:nvPicPr>
        <p:blipFill>
          <a:blip r:embed="rId6"/>
          <a:stretch>
            <a:fillRect/>
          </a:stretch>
        </p:blipFill>
        <p:spPr>
          <a:xfrm rot="1190658">
            <a:off x="9032981" y="3854552"/>
            <a:ext cx="1682642" cy="1591194"/>
          </a:xfrm>
          <a:prstGeom prst="rect">
            <a:avLst/>
          </a:prstGeom>
        </p:spPr>
      </p:pic>
      <p:pic>
        <p:nvPicPr>
          <p:cNvPr id="14" name="Picture 13">
            <a:extLst>
              <a:ext uri="{FF2B5EF4-FFF2-40B4-BE49-F238E27FC236}">
                <a16:creationId xmlns:a16="http://schemas.microsoft.com/office/drawing/2014/main" id="{97AF9E9C-E7AA-4870-BE10-F8C1B67FE2EB}"/>
              </a:ext>
            </a:extLst>
          </p:cNvPr>
          <p:cNvPicPr>
            <a:picLocks noChangeAspect="1"/>
          </p:cNvPicPr>
          <p:nvPr/>
        </p:nvPicPr>
        <p:blipFill>
          <a:blip r:embed="rId7"/>
          <a:stretch>
            <a:fillRect/>
          </a:stretch>
        </p:blipFill>
        <p:spPr>
          <a:xfrm>
            <a:off x="4038600" y="701883"/>
            <a:ext cx="1615580" cy="1627773"/>
          </a:xfrm>
          <a:prstGeom prst="rect">
            <a:avLst/>
          </a:prstGeom>
        </p:spPr>
      </p:pic>
      <p:pic>
        <p:nvPicPr>
          <p:cNvPr id="15" name="Picture 14">
            <a:extLst>
              <a:ext uri="{FF2B5EF4-FFF2-40B4-BE49-F238E27FC236}">
                <a16:creationId xmlns:a16="http://schemas.microsoft.com/office/drawing/2014/main" id="{4B5A11D9-C1B1-4F5E-B74D-0E887720890D}"/>
              </a:ext>
            </a:extLst>
          </p:cNvPr>
          <p:cNvPicPr>
            <a:picLocks noChangeAspect="1"/>
          </p:cNvPicPr>
          <p:nvPr/>
        </p:nvPicPr>
        <p:blipFill>
          <a:blip r:embed="rId8"/>
          <a:stretch>
            <a:fillRect/>
          </a:stretch>
        </p:blipFill>
        <p:spPr>
          <a:xfrm>
            <a:off x="6472591" y="740365"/>
            <a:ext cx="1731414" cy="1694835"/>
          </a:xfrm>
          <a:prstGeom prst="rect">
            <a:avLst/>
          </a:prstGeom>
        </p:spPr>
      </p:pic>
      <p:pic>
        <p:nvPicPr>
          <p:cNvPr id="16" name="Picture 15">
            <a:extLst>
              <a:ext uri="{FF2B5EF4-FFF2-40B4-BE49-F238E27FC236}">
                <a16:creationId xmlns:a16="http://schemas.microsoft.com/office/drawing/2014/main" id="{721B6CDA-83F6-4119-AF30-9583D65BA36C}"/>
              </a:ext>
            </a:extLst>
          </p:cNvPr>
          <p:cNvPicPr>
            <a:picLocks noChangeAspect="1"/>
          </p:cNvPicPr>
          <p:nvPr/>
        </p:nvPicPr>
        <p:blipFill>
          <a:blip r:embed="rId9"/>
          <a:stretch>
            <a:fillRect/>
          </a:stretch>
        </p:blipFill>
        <p:spPr>
          <a:xfrm rot="1601720">
            <a:off x="9273331" y="1019678"/>
            <a:ext cx="1664352" cy="1511939"/>
          </a:xfrm>
          <a:prstGeom prst="rect">
            <a:avLst/>
          </a:prstGeom>
        </p:spPr>
      </p:pic>
      <p:pic>
        <p:nvPicPr>
          <p:cNvPr id="17" name="Picture 16">
            <a:extLst>
              <a:ext uri="{FF2B5EF4-FFF2-40B4-BE49-F238E27FC236}">
                <a16:creationId xmlns:a16="http://schemas.microsoft.com/office/drawing/2014/main" id="{4A3090BA-72A6-494B-8C2F-359E40D30DBC}"/>
              </a:ext>
            </a:extLst>
          </p:cNvPr>
          <p:cNvPicPr>
            <a:picLocks noChangeAspect="1"/>
          </p:cNvPicPr>
          <p:nvPr/>
        </p:nvPicPr>
        <p:blipFill>
          <a:blip r:embed="rId10"/>
          <a:stretch>
            <a:fillRect/>
          </a:stretch>
        </p:blipFill>
        <p:spPr>
          <a:xfrm rot="20345730">
            <a:off x="1291952" y="3716865"/>
            <a:ext cx="1487553" cy="1731414"/>
          </a:xfrm>
          <a:prstGeom prst="rect">
            <a:avLst/>
          </a:prstGeom>
        </p:spPr>
      </p:pic>
      <p:pic>
        <p:nvPicPr>
          <p:cNvPr id="18" name="Picture 17">
            <a:extLst>
              <a:ext uri="{FF2B5EF4-FFF2-40B4-BE49-F238E27FC236}">
                <a16:creationId xmlns:a16="http://schemas.microsoft.com/office/drawing/2014/main" id="{C6F3D82D-E407-42B7-B2EE-4993785552CF}"/>
              </a:ext>
            </a:extLst>
          </p:cNvPr>
          <p:cNvPicPr>
            <a:picLocks noChangeAspect="1"/>
          </p:cNvPicPr>
          <p:nvPr/>
        </p:nvPicPr>
        <p:blipFill>
          <a:blip r:embed="rId11"/>
          <a:stretch>
            <a:fillRect/>
          </a:stretch>
        </p:blipFill>
        <p:spPr>
          <a:xfrm>
            <a:off x="3273948" y="3639752"/>
            <a:ext cx="1664352" cy="1572904"/>
          </a:xfrm>
          <a:prstGeom prst="rect">
            <a:avLst/>
          </a:prstGeom>
        </p:spPr>
      </p:pic>
      <p:pic>
        <p:nvPicPr>
          <p:cNvPr id="19" name="Picture 18">
            <a:extLst>
              <a:ext uri="{FF2B5EF4-FFF2-40B4-BE49-F238E27FC236}">
                <a16:creationId xmlns:a16="http://schemas.microsoft.com/office/drawing/2014/main" id="{1B85D381-ED3C-4971-9F43-7390D5D3589A}"/>
              </a:ext>
            </a:extLst>
          </p:cNvPr>
          <p:cNvPicPr>
            <a:picLocks noChangeAspect="1"/>
          </p:cNvPicPr>
          <p:nvPr/>
        </p:nvPicPr>
        <p:blipFill>
          <a:blip r:embed="rId12"/>
          <a:stretch>
            <a:fillRect/>
          </a:stretch>
        </p:blipFill>
        <p:spPr>
          <a:xfrm>
            <a:off x="5406801" y="3639752"/>
            <a:ext cx="1542422" cy="1713124"/>
          </a:xfrm>
          <a:prstGeom prst="rect">
            <a:avLst/>
          </a:prstGeom>
        </p:spPr>
      </p:pic>
      <p:pic>
        <p:nvPicPr>
          <p:cNvPr id="20" name="Picture 19">
            <a:extLst>
              <a:ext uri="{FF2B5EF4-FFF2-40B4-BE49-F238E27FC236}">
                <a16:creationId xmlns:a16="http://schemas.microsoft.com/office/drawing/2014/main" id="{8183D42E-E32E-434D-8766-849E13365D8F}"/>
              </a:ext>
            </a:extLst>
          </p:cNvPr>
          <p:cNvPicPr>
            <a:picLocks noChangeAspect="1"/>
          </p:cNvPicPr>
          <p:nvPr/>
        </p:nvPicPr>
        <p:blipFill>
          <a:blip r:embed="rId13"/>
          <a:stretch>
            <a:fillRect/>
          </a:stretch>
        </p:blipFill>
        <p:spPr>
          <a:xfrm>
            <a:off x="7106261" y="3601301"/>
            <a:ext cx="1621677" cy="1749704"/>
          </a:xfrm>
          <a:prstGeom prst="rect">
            <a:avLst/>
          </a:prstGeom>
        </p:spPr>
      </p:pic>
    </p:spTree>
    <p:extLst>
      <p:ext uri="{BB962C8B-B14F-4D97-AF65-F5344CB8AC3E}">
        <p14:creationId xmlns:p14="http://schemas.microsoft.com/office/powerpoint/2010/main" val="8399490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352</TotalTime>
  <Words>2169</Words>
  <Application>Microsoft Office PowerPoint</Application>
  <PresentationFormat>Widescreen</PresentationFormat>
  <Paragraphs>183</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Century Gothic</vt:lpstr>
      <vt:lpstr>Montserrat</vt:lpstr>
      <vt:lpstr>Noto Sans Symbols</vt:lpstr>
      <vt:lpstr>Wingdings</vt:lpstr>
      <vt:lpstr>Office Theme</vt:lpstr>
      <vt:lpstr>Wells-next-the-sea Primary &amp; Nursery School SEN information report  Updated September  2025 </vt:lpstr>
      <vt:lpstr>Contents</vt:lpstr>
      <vt:lpstr>A note from our SENDCO</vt:lpstr>
      <vt:lpstr>What is an SEN Information Report</vt:lpstr>
      <vt:lpstr>Level of SEND in our school</vt:lpstr>
      <vt:lpstr>What to do if you have concerns that your child has SEN</vt:lpstr>
      <vt:lpstr>How do we identify children with SEN and ensure they make progress?</vt:lpstr>
      <vt:lpstr>How do we identify children with SEN and ensure they make progress?</vt:lpstr>
      <vt:lpstr>If a child is identified as having SEN we will with their family identify areas of strength and areas for development using the 7c’s language  Teachers use this information to decide upon teaching adjustments, necessary interventions and write a learning support plan which follows the graduated approach of Assess, Plan, Do, Review  All information is shared termly with families either via email/phone or in person dependant on individual preference  </vt:lpstr>
      <vt:lpstr>Education, Health Care Plan (EHCP)</vt:lpstr>
      <vt:lpstr>How do we ensure our teaching and curriculum is inclusive and accessible to all?</vt:lpstr>
      <vt:lpstr>Our expertise and training</vt:lpstr>
      <vt:lpstr>How we spend SEND funding</vt:lpstr>
      <vt:lpstr>Ensuring pupil and family voice is heard</vt:lpstr>
      <vt:lpstr>What to do if you have concerns or a complaint </vt:lpstr>
      <vt:lpstr>Support services for families of children with SEND</vt:lpstr>
      <vt:lpstr>PowerPoint Presentation</vt:lpstr>
      <vt:lpstr>How we support school to school transitions </vt:lpstr>
      <vt:lpstr>Policies</vt:lpstr>
      <vt:lpstr>Key Adults regarding SEND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Wells-next-the-sea Primary &amp; Nursery School SEN information report  Updated September  2025</dc:title>
  <dc:creator>Mrs Beck</dc:creator>
  <cp:lastModifiedBy>Mrs Beck</cp:lastModifiedBy>
  <cp:revision>31</cp:revision>
  <dcterms:created xsi:type="dcterms:W3CDTF">2025-09-17T10:54:38Z</dcterms:created>
  <dcterms:modified xsi:type="dcterms:W3CDTF">2025-09-17T16:47:04Z</dcterms:modified>
</cp:coreProperties>
</file>