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D2FF"/>
    <a:srgbClr val="18A0DC"/>
    <a:srgbClr val="C1FF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>
        <p:scale>
          <a:sx n="75" d="100"/>
          <a:sy n="75" d="100"/>
        </p:scale>
        <p:origin x="58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2784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53C54-63E5-43BF-A6B8-89FC8455AC8C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E13B0-071C-4662-A5C5-208B245AEC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02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CE13B0-071C-4662-A5C5-208B245AECB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384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FB2395B-4F41-490B-9AE4-0A3173B785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92876"/>
            <a:ext cx="11343051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rgbClr val="8F1C57"/>
                </a:solidFill>
              </a:defRPr>
            </a:lvl1pPr>
          </a:lstStyle>
          <a:p>
            <a:fld id="{0DB25EC3-80C8-4741-9230-EB675F868D62}" type="datetimeFigureOut">
              <a:rPr lang="en-GB" smtClean="0"/>
              <a:pPr/>
              <a:t>09/10/2023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1959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0841C63-1116-40E5-B839-D14182787B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92876"/>
            <a:ext cx="11343051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rgbClr val="8F1C57"/>
                </a:solidFill>
              </a:defRPr>
            </a:lvl1pPr>
          </a:lstStyle>
          <a:p>
            <a:fld id="{0DB25EC3-80C8-4741-9230-EB675F868D62}" type="datetimeFigureOut">
              <a:rPr lang="en-GB" smtClean="0"/>
              <a:pPr/>
              <a:t>09/10/2023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7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5B80ED8-6267-44F0-A15B-C76770462E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92876"/>
            <a:ext cx="11343051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rgbClr val="8F1C57"/>
                </a:solidFill>
              </a:defRPr>
            </a:lvl1pPr>
          </a:lstStyle>
          <a:p>
            <a:fld id="{0DB25EC3-80C8-4741-9230-EB675F868D62}" type="datetimeFigureOut">
              <a:rPr lang="en-GB" smtClean="0"/>
              <a:pPr/>
              <a:t>09/10/2023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06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492876"/>
            <a:ext cx="11343051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rgbClr val="8F1C57"/>
                </a:solidFill>
              </a:defRPr>
            </a:lvl1pPr>
          </a:lstStyle>
          <a:p>
            <a:fld id="{0DB25EC3-80C8-4741-9230-EB675F868D62}" type="datetimeFigureOut">
              <a:rPr lang="en-GB" smtClean="0"/>
              <a:pPr/>
              <a:t>09/10/2023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914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6B88F-290D-40CE-AA3A-67B4DCC7A7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D32F05-CF40-4F7F-BD57-1FB7AFFB43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F3A270-D6A1-4958-ACC1-47F4F703A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4BCEA-62E3-4621-B700-477233E0AB11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A1B09-ED2E-43ED-8957-DFA168E96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5922-88AA-4967-B177-3D5753CCD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CA691-D20B-4326-8EEA-218A6516B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5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1EE8D-8D8A-4D3C-951B-DDFBC9FFA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4BCEA-62E3-4621-B700-477233E0AB11}" type="datetimeFigureOut">
              <a:rPr lang="en-GB" smtClean="0"/>
              <a:t>09/10/2023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364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573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42EDD34-A4EF-4FFD-A2E2-1D7E9A6A958B}"/>
              </a:ext>
            </a:extLst>
          </p:cNvPr>
          <p:cNvSpPr/>
          <p:nvPr/>
        </p:nvSpPr>
        <p:spPr>
          <a:xfrm>
            <a:off x="501651" y="6479382"/>
            <a:ext cx="11550652" cy="300476"/>
          </a:xfrm>
          <a:prstGeom prst="rect">
            <a:avLst/>
          </a:prstGeom>
          <a:solidFill>
            <a:srgbClr val="8F1C57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sz="1800" dirty="0">
                <a:solidFill>
                  <a:srgbClr val="18A0DC"/>
                </a:solidFill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  </a:t>
            </a:r>
            <a:endParaRPr lang="en-GB" sz="1500" dirty="0">
              <a:solidFill>
                <a:srgbClr val="18A0DC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21F97F-77F2-4BB6-B842-E1C4DE4F0F02}"/>
              </a:ext>
            </a:extLst>
          </p:cNvPr>
          <p:cNvSpPr/>
          <p:nvPr/>
        </p:nvSpPr>
        <p:spPr>
          <a:xfrm>
            <a:off x="558800" y="6505248"/>
            <a:ext cx="11443493" cy="247650"/>
          </a:xfrm>
          <a:prstGeom prst="rect">
            <a:avLst/>
          </a:prstGeom>
          <a:solidFill>
            <a:srgbClr val="18A0DC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275" dirty="0">
              <a:solidFill>
                <a:srgbClr val="8F1C57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</p:txBody>
      </p:sp>
      <p:pic>
        <p:nvPicPr>
          <p:cNvPr id="1026" name="Picture 2" descr="https://www.wensumtrust.org.uk/_site/images/design/schoolLogos/hellesdon.png">
            <a:extLst>
              <a:ext uri="{FF2B5EF4-FFF2-40B4-BE49-F238E27FC236}">
                <a16:creationId xmlns:a16="http://schemas.microsoft.com/office/drawing/2014/main" id="{784943B7-C06A-4A7D-AEBF-05AA1F6B2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7" y="6105212"/>
            <a:ext cx="665336" cy="72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001EBA-DB78-4376-B65C-E5EAA714316E}"/>
              </a:ext>
            </a:extLst>
          </p:cNvPr>
          <p:cNvSpPr txBox="1"/>
          <p:nvPr/>
        </p:nvSpPr>
        <p:spPr>
          <a:xfrm>
            <a:off x="9098876" y="6471351"/>
            <a:ext cx="445443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rgbClr val="8F1C57"/>
                </a:solidFill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Enjoy     Achieve     Succeed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064A38-155D-4EB4-B28C-5AE3145C5DEA}"/>
              </a:ext>
            </a:extLst>
          </p:cNvPr>
          <p:cNvSpPr/>
          <p:nvPr/>
        </p:nvSpPr>
        <p:spPr>
          <a:xfrm>
            <a:off x="975360" y="6475918"/>
            <a:ext cx="3776491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50" dirty="0">
                <a:solidFill>
                  <a:srgbClr val="8F1C57"/>
                </a:solidFill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Computing department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DBBF362-93B4-4258-9E0B-4672C46200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492876"/>
            <a:ext cx="11343051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rgbClr val="8F1C57"/>
                </a:solidFill>
              </a:defRPr>
            </a:lvl1pPr>
          </a:lstStyle>
          <a:p>
            <a:fld id="{0DB25EC3-80C8-4741-9230-EB675F868D62}" type="datetimeFigureOut">
              <a:rPr lang="en-GB" smtClean="0"/>
              <a:pPr/>
              <a:t>09/10/2023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0941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49" r:id="rId7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xford, Cambridge and RSA Examinations - Wikipedia">
            <a:extLst>
              <a:ext uri="{FF2B5EF4-FFF2-40B4-BE49-F238E27FC236}">
                <a16:creationId xmlns:a16="http://schemas.microsoft.com/office/drawing/2014/main" id="{416C412E-F5E4-4B15-B3AA-DFBD167C9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915" y="144582"/>
            <a:ext cx="1753952" cy="71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7.gif" descr="A blue and purple letter h&#10;&#10;Description automatically generated">
            <a:extLst>
              <a:ext uri="{FF2B5EF4-FFF2-40B4-BE49-F238E27FC236}">
                <a16:creationId xmlns:a16="http://schemas.microsoft.com/office/drawing/2014/main" id="{DFC3A5EF-E4F3-4860-B61D-FCD889965A49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11146971" y="114169"/>
            <a:ext cx="832757" cy="909488"/>
          </a:xfrm>
          <a:prstGeom prst="rect">
            <a:avLst/>
          </a:prstGeom>
          <a:ln/>
        </p:spPr>
      </p:pic>
      <p:pic>
        <p:nvPicPr>
          <p:cNvPr id="7" name="image1.png">
            <a:extLst>
              <a:ext uri="{FF2B5EF4-FFF2-40B4-BE49-F238E27FC236}">
                <a16:creationId xmlns:a16="http://schemas.microsoft.com/office/drawing/2014/main" id="{F849727A-257D-40C5-81B3-A0843759F9F4}"/>
              </a:ext>
            </a:extLst>
          </p:cNvPr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193381" y="177240"/>
            <a:ext cx="3263497" cy="976646"/>
          </a:xfrm>
          <a:prstGeom prst="rect">
            <a:avLst/>
          </a:prstGeom>
          <a:ln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3EE4A5-3C58-41B0-A51A-0667DEFB228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7555" y="2159537"/>
            <a:ext cx="4296757" cy="3315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BEA926-E35B-4E98-B0A4-88819A4BCC1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20857"/>
          <a:stretch/>
        </p:blipFill>
        <p:spPr>
          <a:xfrm>
            <a:off x="7327472" y="2156833"/>
            <a:ext cx="4418215" cy="33186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E03FD8-AB39-4F07-907A-41AF9202896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21189" r="7385" b="9330"/>
          <a:stretch/>
        </p:blipFill>
        <p:spPr>
          <a:xfrm>
            <a:off x="4153534" y="1023657"/>
            <a:ext cx="3684715" cy="7176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87FA5A5-D6A1-472D-AA27-660C5C439BDA}"/>
              </a:ext>
            </a:extLst>
          </p:cNvPr>
          <p:cNvSpPr/>
          <p:nvPr/>
        </p:nvSpPr>
        <p:spPr>
          <a:xfrm>
            <a:off x="1400809" y="1591032"/>
            <a:ext cx="2230243" cy="394996"/>
          </a:xfrm>
          <a:prstGeom prst="rect">
            <a:avLst/>
          </a:prstGeom>
          <a:solidFill>
            <a:srgbClr val="97D2FF"/>
          </a:solidFill>
          <a:ln w="1905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Paper 1 50%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D9B9F9-5195-43BA-9A46-15496E82882B}"/>
              </a:ext>
            </a:extLst>
          </p:cNvPr>
          <p:cNvSpPr/>
          <p:nvPr/>
        </p:nvSpPr>
        <p:spPr>
          <a:xfrm>
            <a:off x="1135675" y="5646318"/>
            <a:ext cx="2760509" cy="585297"/>
          </a:xfrm>
          <a:prstGeom prst="rect">
            <a:avLst/>
          </a:prstGeom>
          <a:solidFill>
            <a:srgbClr val="97D2FF"/>
          </a:solidFill>
          <a:ln w="1905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Paper 1 exam time:</a:t>
            </a:r>
          </a:p>
          <a:p>
            <a:pPr algn="ctr"/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1 hour 30 minutes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ACE587-B372-47E3-869C-BDB2E2CA3CB0}"/>
              </a:ext>
            </a:extLst>
          </p:cNvPr>
          <p:cNvSpPr/>
          <p:nvPr/>
        </p:nvSpPr>
        <p:spPr>
          <a:xfrm>
            <a:off x="8156321" y="5651305"/>
            <a:ext cx="2760509" cy="585297"/>
          </a:xfrm>
          <a:prstGeom prst="rect">
            <a:avLst/>
          </a:prstGeom>
          <a:solidFill>
            <a:srgbClr val="C1FFA6"/>
          </a:solidFill>
          <a:ln w="1905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Paper 2 exam time:</a:t>
            </a:r>
          </a:p>
          <a:p>
            <a:pPr algn="ctr"/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1 hour 30 minutes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37CDC6-53F5-427A-B5F7-2291EAEC45CA}"/>
              </a:ext>
            </a:extLst>
          </p:cNvPr>
          <p:cNvSpPr txBox="1"/>
          <p:nvPr/>
        </p:nvSpPr>
        <p:spPr>
          <a:xfrm>
            <a:off x="4860358" y="3031343"/>
            <a:ext cx="22710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Both papers will be sat at the end of Year 11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3C9D46-B8D9-4253-BE4F-B6B0A12E0BAD}"/>
              </a:ext>
            </a:extLst>
          </p:cNvPr>
          <p:cNvSpPr/>
          <p:nvPr/>
        </p:nvSpPr>
        <p:spPr>
          <a:xfrm>
            <a:off x="8421455" y="1591032"/>
            <a:ext cx="2230243" cy="394996"/>
          </a:xfrm>
          <a:prstGeom prst="rect">
            <a:avLst/>
          </a:prstGeom>
          <a:solidFill>
            <a:srgbClr val="C1FFA6"/>
          </a:solidFill>
          <a:ln w="1905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Paper 2 50%</a:t>
            </a:r>
          </a:p>
        </p:txBody>
      </p:sp>
    </p:spTree>
    <p:extLst>
      <p:ext uri="{BB962C8B-B14F-4D97-AF65-F5344CB8AC3E}">
        <p14:creationId xmlns:p14="http://schemas.microsoft.com/office/powerpoint/2010/main" val="73680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7.gif" descr="A blue and purple letter h&#10;&#10;Description automatically generated">
            <a:extLst>
              <a:ext uri="{FF2B5EF4-FFF2-40B4-BE49-F238E27FC236}">
                <a16:creationId xmlns:a16="http://schemas.microsoft.com/office/drawing/2014/main" id="{2815AFE7-23CC-4324-B1B3-E11BEEBBA8B4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163300" y="114169"/>
            <a:ext cx="816428" cy="895958"/>
          </a:xfrm>
          <a:prstGeom prst="rect">
            <a:avLst/>
          </a:prstGeom>
          <a:ln/>
        </p:spPr>
      </p:pic>
      <p:pic>
        <p:nvPicPr>
          <p:cNvPr id="3" name="image1.png">
            <a:extLst>
              <a:ext uri="{FF2B5EF4-FFF2-40B4-BE49-F238E27FC236}">
                <a16:creationId xmlns:a16="http://schemas.microsoft.com/office/drawing/2014/main" id="{4CD9811E-35FB-4F74-A7CF-E75B6DB3ADEF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212272" y="132275"/>
            <a:ext cx="2829968" cy="769816"/>
          </a:xfrm>
          <a:prstGeom prst="rect">
            <a:avLst/>
          </a:prstGeom>
          <a:ln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3AB0A9-BE6F-424B-A82F-B79FFBF2C4B5}"/>
              </a:ext>
            </a:extLst>
          </p:cNvPr>
          <p:cNvSpPr txBox="1"/>
          <p:nvPr/>
        </p:nvSpPr>
        <p:spPr>
          <a:xfrm>
            <a:off x="3174197" y="114169"/>
            <a:ext cx="58436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Year 11 Computer Science – Supporting your Child’s Progress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DC318A-EC5F-4ADC-B89D-13B7B65DE3D9}"/>
              </a:ext>
            </a:extLst>
          </p:cNvPr>
          <p:cNvSpPr txBox="1"/>
          <p:nvPr/>
        </p:nvSpPr>
        <p:spPr>
          <a:xfrm>
            <a:off x="824592" y="1325364"/>
            <a:ext cx="5089187" cy="1815882"/>
          </a:xfrm>
          <a:prstGeom prst="rect">
            <a:avLst/>
          </a:prstGeom>
          <a:solidFill>
            <a:srgbClr val="97D2FF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Make achievement everyone’s responsibility by…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Talking about learning regularly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Create a distraction free ‘zone’ for your child to practice programming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A91B97-E5E6-4BBA-87FF-C16D074553BA}"/>
              </a:ext>
            </a:extLst>
          </p:cNvPr>
          <p:cNvSpPr txBox="1"/>
          <p:nvPr/>
        </p:nvSpPr>
        <p:spPr>
          <a:xfrm>
            <a:off x="6076251" y="1333167"/>
            <a:ext cx="5843605" cy="2339102"/>
          </a:xfrm>
          <a:prstGeom prst="rect">
            <a:avLst/>
          </a:prstGeom>
          <a:solidFill>
            <a:srgbClr val="97D2FF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20 minutes of coding at home per week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We ask that all Computer Scientist practice programming, at home, for at least 20 minutes each week.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Not sure where to begin?</a:t>
            </a:r>
          </a:p>
          <a:p>
            <a:pPr lvl="1"/>
            <a:r>
              <a:rPr lang="en-GB" b="1" dirty="0">
                <a:latin typeface="Courier New" panose="02070309020205020404" pitchFamily="49" charset="0"/>
                <a:cs typeface="Courier New" panose="02070309020205020404" pitchFamily="49" charset="0"/>
              </a:rPr>
              <a:t>Google:</a:t>
            </a: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 “online Python” or “Python Tutorial” and your child will have all they need, from beginner to expert.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00E59D-0C63-4C54-9D62-BFE82A14A38E}"/>
              </a:ext>
            </a:extLst>
          </p:cNvPr>
          <p:cNvSpPr txBox="1"/>
          <p:nvPr/>
        </p:nvSpPr>
        <p:spPr>
          <a:xfrm>
            <a:off x="824592" y="3749000"/>
            <a:ext cx="11095264" cy="2616101"/>
          </a:xfrm>
          <a:prstGeom prst="rect">
            <a:avLst/>
          </a:prstGeom>
          <a:solidFill>
            <a:srgbClr val="97D2FF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Computers are everywhere!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Encourage your child to look for computers as they go about their day to day lives e.g. computers the come across inside, computers they come across outside.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Ask how these computers work. Brilliant questions that can be used anywhere are: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what are the inputs and what are the outputs?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what is the computer doing?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is the computer part of a network and if it is, how is it connected?</a:t>
            </a:r>
          </a:p>
        </p:txBody>
      </p:sp>
    </p:spTree>
    <p:extLst>
      <p:ext uri="{BB962C8B-B14F-4D97-AF65-F5344CB8AC3E}">
        <p14:creationId xmlns:p14="http://schemas.microsoft.com/office/powerpoint/2010/main" val="210045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Hellesdon Computing Departm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lesdon Computing Department" id="{530AE376-C7C4-454D-9D06-916C249A21D2}" vid="{36095807-30AA-4EA3-A9EA-BBFF3C0B2F4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Hellesdon Computing Department</Template>
  <TotalTime>108</TotalTime>
  <Words>213</Words>
  <Application>Microsoft Office PowerPoint</Application>
  <PresentationFormat>Widescreen</PresentationFormat>
  <Paragraphs>22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Leelawadee UI Semilight</vt:lpstr>
      <vt:lpstr>Hellesdon Computing Department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A. Muir</dc:creator>
  <cp:lastModifiedBy>Mr A. Muir</cp:lastModifiedBy>
  <cp:revision>7</cp:revision>
  <dcterms:created xsi:type="dcterms:W3CDTF">2023-10-09T15:22:37Z</dcterms:created>
  <dcterms:modified xsi:type="dcterms:W3CDTF">2023-10-09T17:11:28Z</dcterms:modified>
</cp:coreProperties>
</file>