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61" r:id="rId2"/>
    <p:sldId id="263" r:id="rId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2103A"/>
    <a:srgbClr val="807E80"/>
    <a:srgbClr val="E7EDF0"/>
    <a:srgbClr val="38D4D6"/>
    <a:srgbClr val="0091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5846"/>
  </p:normalViewPr>
  <p:slideViewPr>
    <p:cSldViewPr snapToGrid="0" snapToObjects="1">
      <p:cViewPr>
        <p:scale>
          <a:sx n="87" d="100"/>
          <a:sy n="87" d="100"/>
        </p:scale>
        <p:origin x="2016" y="5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EAC43-1DD3-B14B-AE38-570B53E4606A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209E-404D-0140-AAB4-9C0A87E6A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6058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EAC43-1DD3-B14B-AE38-570B53E4606A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209E-404D-0140-AAB4-9C0A87E6A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407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EAC43-1DD3-B14B-AE38-570B53E4606A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209E-404D-0140-AAB4-9C0A87E6A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8422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EAC43-1DD3-B14B-AE38-570B53E4606A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209E-404D-0140-AAB4-9C0A87E6A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6069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EAC43-1DD3-B14B-AE38-570B53E4606A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209E-404D-0140-AAB4-9C0A87E6A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76207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EAC43-1DD3-B14B-AE38-570B53E4606A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209E-404D-0140-AAB4-9C0A87E6A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827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EAC43-1DD3-B14B-AE38-570B53E4606A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209E-404D-0140-AAB4-9C0A87E6A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886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EAC43-1DD3-B14B-AE38-570B53E4606A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209E-404D-0140-AAB4-9C0A87E6A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0609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EAC43-1DD3-B14B-AE38-570B53E4606A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209E-404D-0140-AAB4-9C0A87E6A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2778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EAC43-1DD3-B14B-AE38-570B53E4606A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209E-404D-0140-AAB4-9C0A87E6A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82423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EAC43-1DD3-B14B-AE38-570B53E4606A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209E-404D-0140-AAB4-9C0A87E6A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6424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CEAC43-1DD3-B14B-AE38-570B53E4606A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BD209E-404D-0140-AAB4-9C0A87E6A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0926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jpg"/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jpg"/><Relationship Id="rId5" Type="http://schemas.openxmlformats.org/officeDocument/2006/relationships/image" Target="../media/image4.png"/><Relationship Id="rId10" Type="http://schemas.openxmlformats.org/officeDocument/2006/relationships/image" Target="../media/image9.jp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Google Shape;85;p1">
            <a:extLst>
              <a:ext uri="{FF2B5EF4-FFF2-40B4-BE49-F238E27FC236}">
                <a16:creationId xmlns:a16="http://schemas.microsoft.com/office/drawing/2014/main" id="{08C3A968-F252-BE0A-569A-F4D28439CE29}"/>
              </a:ext>
            </a:extLst>
          </p:cNvPr>
          <p:cNvCxnSpPr/>
          <p:nvPr/>
        </p:nvCxnSpPr>
        <p:spPr>
          <a:xfrm>
            <a:off x="113463" y="854706"/>
            <a:ext cx="9679070" cy="0"/>
          </a:xfrm>
          <a:prstGeom prst="straightConnector1">
            <a:avLst/>
          </a:prstGeom>
          <a:noFill/>
          <a:ln w="28575" cap="flat" cmpd="sng">
            <a:solidFill>
              <a:srgbClr val="130E3C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5" name="Google Shape;86;p1" descr="A blue square with white letters&#10;&#10;Description automatically generated">
            <a:extLst>
              <a:ext uri="{FF2B5EF4-FFF2-40B4-BE49-F238E27FC236}">
                <a16:creationId xmlns:a16="http://schemas.microsoft.com/office/drawing/2014/main" id="{C238B6D8-BFF2-86EF-9CA2-43FBB22F91DF}"/>
              </a:ext>
            </a:extLst>
          </p:cNvPr>
          <p:cNvPicPr preferRelativeResize="0"/>
          <p:nvPr/>
        </p:nvPicPr>
        <p:blipFill rotWithShape="1">
          <a:blip r:embed="rId2" cstate="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3464" y="30905"/>
            <a:ext cx="812800" cy="81915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9">
            <a:extLst>
              <a:ext uri="{FF2B5EF4-FFF2-40B4-BE49-F238E27FC236}">
                <a16:creationId xmlns:a16="http://schemas.microsoft.com/office/drawing/2014/main" id="{48CAD642-70B9-0428-3864-FF19BD6540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2918" y="156065"/>
            <a:ext cx="4308821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/>
            <a:r>
              <a:rPr lang="en-GB" altLang="en-US" sz="1400" dirty="0">
                <a:solidFill>
                  <a:srgbClr val="130E3C"/>
                </a:solidFill>
                <a:latin typeface="Arial Rounded MT Bold" panose="020F0704030504030204" pitchFamily="34" charset="77"/>
              </a:rPr>
              <a:t>Year 3: Forces and Magnets </a:t>
            </a:r>
          </a:p>
          <a:p>
            <a:pPr eaLnBrk="1" hangingPunct="1"/>
            <a:r>
              <a:rPr lang="en-GB" altLang="en-US" sz="1600" dirty="0">
                <a:solidFill>
                  <a:srgbClr val="130E3C"/>
                </a:solidFill>
                <a:latin typeface="Arial Rounded MT Bold" panose="020F0704030504030204" pitchFamily="34" charset="77"/>
              </a:rPr>
              <a:t>Knowledge Organiser  </a:t>
            </a:r>
            <a:endParaRPr lang="en-US" altLang="en-US" sz="1600" dirty="0">
              <a:solidFill>
                <a:srgbClr val="130E3C"/>
              </a:solidFill>
              <a:latin typeface="Arial Rounded MT Bold" panose="020F0704030504030204" pitchFamily="34" charset="7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3027341-D046-A3F7-7F61-D3F4225CDCE6}"/>
              </a:ext>
            </a:extLst>
          </p:cNvPr>
          <p:cNvSpPr txBox="1"/>
          <p:nvPr/>
        </p:nvSpPr>
        <p:spPr>
          <a:xfrm>
            <a:off x="897285" y="1415130"/>
            <a:ext cx="1734557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100" dirty="0">
                <a:solidFill>
                  <a:srgbClr val="12113B"/>
                </a:solidFill>
                <a:latin typeface="Arial Rounded MT Bold" panose="020F0704030504030204" pitchFamily="34" charset="77"/>
              </a:rPr>
              <a:t>1. Explore contact and non-contact forces</a:t>
            </a:r>
            <a:endParaRPr lang="en-US" sz="1100" dirty="0">
              <a:solidFill>
                <a:srgbClr val="12113B"/>
              </a:solidFill>
              <a:latin typeface="Arial Rounded MT Bold" panose="020F0704030504030204" pitchFamily="34" charset="7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69A9716-0222-A1F9-1427-6C96C81689A7}"/>
              </a:ext>
            </a:extLst>
          </p:cNvPr>
          <p:cNvSpPr txBox="1"/>
          <p:nvPr/>
        </p:nvSpPr>
        <p:spPr>
          <a:xfrm>
            <a:off x="914657" y="2195271"/>
            <a:ext cx="1883271" cy="60016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100" dirty="0">
                <a:solidFill>
                  <a:srgbClr val="12113B"/>
                </a:solidFill>
                <a:latin typeface="Arial Rounded MT Bold" panose="020F0704030504030204" pitchFamily="34" charset="77"/>
              </a:rPr>
              <a:t>2. Investigate how things move on different surfaces</a:t>
            </a:r>
            <a:endParaRPr lang="en-US" sz="1100" dirty="0">
              <a:solidFill>
                <a:srgbClr val="12113B"/>
              </a:solidFill>
              <a:latin typeface="Arial Rounded MT Bold" panose="020F0704030504030204" pitchFamily="34" charset="7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FD0638C-A5F9-AF26-74B9-31AAE4AC97FB}"/>
              </a:ext>
            </a:extLst>
          </p:cNvPr>
          <p:cNvSpPr txBox="1"/>
          <p:nvPr/>
        </p:nvSpPr>
        <p:spPr>
          <a:xfrm>
            <a:off x="922115" y="3096625"/>
            <a:ext cx="1734557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100" dirty="0">
                <a:solidFill>
                  <a:srgbClr val="12113B"/>
                </a:solidFill>
                <a:latin typeface="Arial Rounded MT Bold" panose="020F0704030504030204" pitchFamily="34" charset="77"/>
              </a:rPr>
              <a:t>3. Explore different types of magnets</a:t>
            </a:r>
            <a:endParaRPr lang="en-US" sz="1100" dirty="0">
              <a:solidFill>
                <a:srgbClr val="12113B"/>
              </a:solidFill>
              <a:latin typeface="Arial Rounded MT Bold" panose="020F0704030504030204" pitchFamily="34" charset="7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0E5F7E6-2731-B4E8-5463-3C9E36835235}"/>
              </a:ext>
            </a:extLst>
          </p:cNvPr>
          <p:cNvSpPr txBox="1"/>
          <p:nvPr/>
        </p:nvSpPr>
        <p:spPr>
          <a:xfrm>
            <a:off x="897284" y="3974959"/>
            <a:ext cx="1734557" cy="60016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100" dirty="0">
                <a:solidFill>
                  <a:srgbClr val="12113B"/>
                </a:solidFill>
                <a:latin typeface="Arial Rounded MT Bold" panose="020F0704030504030204" pitchFamily="34" charset="77"/>
              </a:rPr>
              <a:t>4. Explore everyday objects that are magnetic</a:t>
            </a:r>
            <a:endParaRPr lang="en-US" sz="1100" dirty="0">
              <a:solidFill>
                <a:srgbClr val="12113B"/>
              </a:solidFill>
              <a:latin typeface="Arial Rounded MT Bold" panose="020F0704030504030204" pitchFamily="34" charset="7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953ED94-3148-F411-5735-0F9F2A93BE17}"/>
              </a:ext>
            </a:extLst>
          </p:cNvPr>
          <p:cNvSpPr txBox="1"/>
          <p:nvPr/>
        </p:nvSpPr>
        <p:spPr>
          <a:xfrm>
            <a:off x="897283" y="4876152"/>
            <a:ext cx="1734557" cy="60016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100" dirty="0">
                <a:solidFill>
                  <a:srgbClr val="12113B"/>
                </a:solidFill>
                <a:latin typeface="Arial Rounded MT Bold" panose="020F0704030504030204" pitchFamily="34" charset="77"/>
              </a:rPr>
              <a:t>5. Understand that magnetic forces can act at a distance</a:t>
            </a:r>
            <a:endParaRPr lang="en-US" sz="1100" dirty="0">
              <a:solidFill>
                <a:srgbClr val="12113B"/>
              </a:solidFill>
              <a:latin typeface="Arial Rounded MT Bold" panose="020F0704030504030204" pitchFamily="34" charset="7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F3EA645-73E1-12DF-DB93-807C67230DDC}"/>
              </a:ext>
            </a:extLst>
          </p:cNvPr>
          <p:cNvSpPr txBox="1"/>
          <p:nvPr/>
        </p:nvSpPr>
        <p:spPr>
          <a:xfrm>
            <a:off x="898148" y="5811807"/>
            <a:ext cx="1734557" cy="60016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100" dirty="0">
                <a:solidFill>
                  <a:srgbClr val="12113B"/>
                </a:solidFill>
                <a:latin typeface="Arial Rounded MT Bold" panose="020F0704030504030204" pitchFamily="34" charset="77"/>
              </a:rPr>
              <a:t>6. Explore the everyday uses of magnets</a:t>
            </a:r>
            <a:endParaRPr lang="en-US" sz="1100" dirty="0">
              <a:solidFill>
                <a:srgbClr val="12113B"/>
              </a:solidFill>
              <a:latin typeface="Arial Rounded MT Bold" panose="020F0704030504030204" pitchFamily="34" charset="77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0FF1B6C8-975C-6B9B-DF0D-F4EF59009686}"/>
              </a:ext>
            </a:extLst>
          </p:cNvPr>
          <p:cNvSpPr/>
          <p:nvPr/>
        </p:nvSpPr>
        <p:spPr>
          <a:xfrm>
            <a:off x="113467" y="1235774"/>
            <a:ext cx="2658781" cy="753843"/>
          </a:xfrm>
          <a:prstGeom prst="roundRect">
            <a:avLst/>
          </a:prstGeom>
          <a:noFill/>
          <a:ln w="28575"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60DC483D-4932-793D-B47B-7DF6F9AC2B31}"/>
              </a:ext>
            </a:extLst>
          </p:cNvPr>
          <p:cNvSpPr/>
          <p:nvPr/>
        </p:nvSpPr>
        <p:spPr>
          <a:xfrm>
            <a:off x="113466" y="2047913"/>
            <a:ext cx="2658781" cy="820646"/>
          </a:xfrm>
          <a:prstGeom prst="roundRect">
            <a:avLst/>
          </a:prstGeom>
          <a:noFill/>
          <a:ln w="28575"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90EEE539-B71F-D736-2E54-B8637FF00309}"/>
              </a:ext>
            </a:extLst>
          </p:cNvPr>
          <p:cNvSpPr/>
          <p:nvPr/>
        </p:nvSpPr>
        <p:spPr>
          <a:xfrm>
            <a:off x="113465" y="2918969"/>
            <a:ext cx="2658781" cy="818842"/>
          </a:xfrm>
          <a:prstGeom prst="roundRect">
            <a:avLst/>
          </a:prstGeom>
          <a:noFill/>
          <a:ln w="28575"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1E37AC4D-72F0-AEA3-C710-FCD2A88102D1}"/>
              </a:ext>
            </a:extLst>
          </p:cNvPr>
          <p:cNvSpPr/>
          <p:nvPr/>
        </p:nvSpPr>
        <p:spPr>
          <a:xfrm>
            <a:off x="113464" y="3822650"/>
            <a:ext cx="2658781" cy="844511"/>
          </a:xfrm>
          <a:prstGeom prst="roundRect">
            <a:avLst/>
          </a:prstGeom>
          <a:noFill/>
          <a:ln w="28575"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0E093837-A65C-3D51-F0CA-30ADFF7E0C82}"/>
              </a:ext>
            </a:extLst>
          </p:cNvPr>
          <p:cNvSpPr/>
          <p:nvPr/>
        </p:nvSpPr>
        <p:spPr>
          <a:xfrm>
            <a:off x="113463" y="4769779"/>
            <a:ext cx="2658781" cy="818841"/>
          </a:xfrm>
          <a:prstGeom prst="roundRect">
            <a:avLst/>
          </a:prstGeom>
          <a:noFill/>
          <a:ln w="28575"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B23833E3-2A5D-DD06-54AF-1B308026DFEF}"/>
              </a:ext>
            </a:extLst>
          </p:cNvPr>
          <p:cNvSpPr/>
          <p:nvPr/>
        </p:nvSpPr>
        <p:spPr>
          <a:xfrm>
            <a:off x="124426" y="5725293"/>
            <a:ext cx="2658781" cy="785089"/>
          </a:xfrm>
          <a:prstGeom prst="roundRect">
            <a:avLst/>
          </a:prstGeom>
          <a:noFill/>
          <a:ln w="28575"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6" name="Google Shape;88;p1">
            <a:extLst>
              <a:ext uri="{FF2B5EF4-FFF2-40B4-BE49-F238E27FC236}">
                <a16:creationId xmlns:a16="http://schemas.microsoft.com/office/drawing/2014/main" id="{5F0D88C1-2F8F-C83B-7B5F-49FCCF0C3098}"/>
              </a:ext>
            </a:extLst>
          </p:cNvPr>
          <p:cNvCxnSpPr/>
          <p:nvPr/>
        </p:nvCxnSpPr>
        <p:spPr>
          <a:xfrm>
            <a:off x="113463" y="6647790"/>
            <a:ext cx="9679070" cy="0"/>
          </a:xfrm>
          <a:prstGeom prst="straightConnector1">
            <a:avLst/>
          </a:prstGeom>
          <a:noFill/>
          <a:ln w="28575" cap="flat" cmpd="sng">
            <a:solidFill>
              <a:srgbClr val="130E3C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7" name="Google Shape;89;p1">
            <a:extLst>
              <a:ext uri="{FF2B5EF4-FFF2-40B4-BE49-F238E27FC236}">
                <a16:creationId xmlns:a16="http://schemas.microsoft.com/office/drawing/2014/main" id="{C6731C16-9B75-1FCC-D31E-C4430B3B9AF6}"/>
              </a:ext>
            </a:extLst>
          </p:cNvPr>
          <p:cNvSpPr txBox="1"/>
          <p:nvPr/>
        </p:nvSpPr>
        <p:spPr>
          <a:xfrm>
            <a:off x="6738344" y="6642556"/>
            <a:ext cx="3054189" cy="21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i="0" u="none" strike="noStrike" cap="none" dirty="0">
                <a:solidFill>
                  <a:srgbClr val="130E3C"/>
                </a:solidFill>
                <a:latin typeface="Arial Rounded"/>
                <a:ea typeface="Arial Rounded"/>
                <a:cs typeface="Arial Rounded"/>
                <a:sym typeface="Arial Rounded"/>
              </a:rPr>
              <a:t>Developing Experts Copyright 2025 All Rights Reserved</a:t>
            </a:r>
            <a:endParaRPr dirty="0"/>
          </a:p>
        </p:txBody>
      </p:sp>
      <p:sp>
        <p:nvSpPr>
          <p:cNvPr id="38" name="Rounded Rectangle 37">
            <a:extLst>
              <a:ext uri="{FF2B5EF4-FFF2-40B4-BE49-F238E27FC236}">
                <a16:creationId xmlns:a16="http://schemas.microsoft.com/office/drawing/2014/main" id="{37B91AFD-FFD3-4C9E-4451-969E9D7BABA6}"/>
              </a:ext>
            </a:extLst>
          </p:cNvPr>
          <p:cNvSpPr/>
          <p:nvPr/>
        </p:nvSpPr>
        <p:spPr>
          <a:xfrm>
            <a:off x="2971452" y="983028"/>
            <a:ext cx="2372454" cy="1320176"/>
          </a:xfrm>
          <a:prstGeom prst="roundRect">
            <a:avLst>
              <a:gd name="adj" fmla="val 2646"/>
            </a:avLst>
          </a:prstGeom>
          <a:noFill/>
          <a:ln w="19050">
            <a:solidFill>
              <a:srgbClr val="1210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12103A"/>
              </a:solidFill>
            </a:endParaRPr>
          </a:p>
        </p:txBody>
      </p:sp>
      <p:sp>
        <p:nvSpPr>
          <p:cNvPr id="43" name="Rounded Rectangle 42">
            <a:extLst>
              <a:ext uri="{FF2B5EF4-FFF2-40B4-BE49-F238E27FC236}">
                <a16:creationId xmlns:a16="http://schemas.microsoft.com/office/drawing/2014/main" id="{EE8CCADC-9B6B-12E7-4802-C02592645DA2}"/>
              </a:ext>
            </a:extLst>
          </p:cNvPr>
          <p:cNvSpPr/>
          <p:nvPr/>
        </p:nvSpPr>
        <p:spPr>
          <a:xfrm>
            <a:off x="5455141" y="2937156"/>
            <a:ext cx="4309668" cy="3573226"/>
          </a:xfrm>
          <a:prstGeom prst="roundRect">
            <a:avLst>
              <a:gd name="adj" fmla="val 1152"/>
            </a:avLst>
          </a:prstGeom>
          <a:noFill/>
          <a:ln w="19050">
            <a:solidFill>
              <a:srgbClr val="1210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>
              <a:solidFill>
                <a:srgbClr val="12103A"/>
              </a:solidFill>
              <a:latin typeface="Arial Rounded MT Bold" panose="020F0704030504030204" pitchFamily="34" charset="77"/>
            </a:endParaRPr>
          </a:p>
        </p:txBody>
      </p:sp>
      <p:sp>
        <p:nvSpPr>
          <p:cNvPr id="45" name="Rounded Rectangle 44">
            <a:extLst>
              <a:ext uri="{FF2B5EF4-FFF2-40B4-BE49-F238E27FC236}">
                <a16:creationId xmlns:a16="http://schemas.microsoft.com/office/drawing/2014/main" id="{65DD2A5B-CB6D-20B8-BFF7-E473DA84B954}"/>
              </a:ext>
            </a:extLst>
          </p:cNvPr>
          <p:cNvSpPr/>
          <p:nvPr/>
        </p:nvSpPr>
        <p:spPr>
          <a:xfrm>
            <a:off x="2971452" y="4994014"/>
            <a:ext cx="2372454" cy="1516368"/>
          </a:xfrm>
          <a:prstGeom prst="roundRect">
            <a:avLst>
              <a:gd name="adj" fmla="val 2305"/>
            </a:avLst>
          </a:prstGeom>
          <a:noFill/>
          <a:ln w="19050">
            <a:solidFill>
              <a:srgbClr val="1210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12103A"/>
              </a:solidFill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C0E1AA42-8D9F-D8B2-0FD2-F4F78A265A5F}"/>
              </a:ext>
            </a:extLst>
          </p:cNvPr>
          <p:cNvSpPr txBox="1"/>
          <p:nvPr/>
        </p:nvSpPr>
        <p:spPr>
          <a:xfrm>
            <a:off x="7255413" y="2946923"/>
            <a:ext cx="712054" cy="2616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1100" dirty="0">
                <a:solidFill>
                  <a:srgbClr val="12103A"/>
                </a:solidFill>
                <a:latin typeface="Arial Rounded MT Bold" panose="020F0704030504030204" pitchFamily="34" charset="77"/>
              </a:rPr>
              <a:t>Friction</a:t>
            </a:r>
          </a:p>
        </p:txBody>
      </p:sp>
      <p:sp>
        <p:nvSpPr>
          <p:cNvPr id="48" name="Rounded Rectangle 47">
            <a:extLst>
              <a:ext uri="{FF2B5EF4-FFF2-40B4-BE49-F238E27FC236}">
                <a16:creationId xmlns:a16="http://schemas.microsoft.com/office/drawing/2014/main" id="{8CBC4D06-7804-9C9B-EEB3-2D0C271E97B1}"/>
              </a:ext>
            </a:extLst>
          </p:cNvPr>
          <p:cNvSpPr/>
          <p:nvPr/>
        </p:nvSpPr>
        <p:spPr>
          <a:xfrm>
            <a:off x="2969399" y="2428715"/>
            <a:ext cx="2372454" cy="2447437"/>
          </a:xfrm>
          <a:prstGeom prst="roundRect">
            <a:avLst>
              <a:gd name="adj" fmla="val 2182"/>
            </a:avLst>
          </a:prstGeom>
          <a:noFill/>
          <a:ln w="19050">
            <a:solidFill>
              <a:srgbClr val="1210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12103A"/>
              </a:solidFill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5DCD8AE3-C4E5-568E-40C6-7766EADB7930}"/>
              </a:ext>
            </a:extLst>
          </p:cNvPr>
          <p:cNvSpPr txBox="1"/>
          <p:nvPr/>
        </p:nvSpPr>
        <p:spPr>
          <a:xfrm>
            <a:off x="3806258" y="982425"/>
            <a:ext cx="660758" cy="2616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1100" dirty="0">
                <a:solidFill>
                  <a:srgbClr val="12103A"/>
                </a:solidFill>
                <a:latin typeface="Arial Rounded MT Bold" panose="020F0704030504030204" pitchFamily="34" charset="77"/>
              </a:rPr>
              <a:t>Forces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40BBA24E-061C-EC6F-E2D5-3C7B63B819DF}"/>
              </a:ext>
            </a:extLst>
          </p:cNvPr>
          <p:cNvSpPr txBox="1"/>
          <p:nvPr/>
        </p:nvSpPr>
        <p:spPr>
          <a:xfrm>
            <a:off x="3474436" y="2435784"/>
            <a:ext cx="1324402" cy="2616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1100" dirty="0">
                <a:solidFill>
                  <a:srgbClr val="12103A"/>
                </a:solidFill>
                <a:latin typeface="Arial Rounded MT Bold" panose="020F0704030504030204" pitchFamily="34" charset="77"/>
              </a:rPr>
              <a:t>Magnetic Forces</a:t>
            </a:r>
          </a:p>
        </p:txBody>
      </p:sp>
      <p:sp>
        <p:nvSpPr>
          <p:cNvPr id="14" name="Google Shape;89;p1">
            <a:extLst>
              <a:ext uri="{FF2B5EF4-FFF2-40B4-BE49-F238E27FC236}">
                <a16:creationId xmlns:a16="http://schemas.microsoft.com/office/drawing/2014/main" id="{23181517-DD30-B61C-3567-FEDD81E974F3}"/>
              </a:ext>
            </a:extLst>
          </p:cNvPr>
          <p:cNvSpPr/>
          <p:nvPr/>
        </p:nvSpPr>
        <p:spPr>
          <a:xfrm>
            <a:off x="125064" y="975868"/>
            <a:ext cx="2639201" cy="215295"/>
          </a:xfrm>
          <a:prstGeom prst="roundRect">
            <a:avLst>
              <a:gd name="adj" fmla="val 16667"/>
            </a:avLst>
          </a:prstGeom>
          <a:solidFill>
            <a:srgbClr val="14103A"/>
          </a:solidFill>
          <a:ln w="12700" cap="flat" cmpd="sng">
            <a:solidFill>
              <a:srgbClr val="14103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i="0" u="none" strike="noStrike" cap="none" dirty="0">
                <a:solidFill>
                  <a:schemeClr val="bg1"/>
                </a:solidFill>
                <a:latin typeface="Arial Rounded"/>
                <a:ea typeface="Arial Rounded"/>
                <a:cs typeface="Arial Rounded"/>
                <a:sym typeface="Arial Rounded"/>
              </a:rPr>
              <a:t>Lesson Sequence</a:t>
            </a:r>
            <a:endParaRPr dirty="0">
              <a:solidFill>
                <a:schemeClr val="bg1"/>
              </a:solidFill>
            </a:endParaRPr>
          </a:p>
        </p:txBody>
      </p:sp>
      <p:sp>
        <p:nvSpPr>
          <p:cNvPr id="15" name="Google Shape;108;p1">
            <a:extLst>
              <a:ext uri="{FF2B5EF4-FFF2-40B4-BE49-F238E27FC236}">
                <a16:creationId xmlns:a16="http://schemas.microsoft.com/office/drawing/2014/main" id="{50F9BB10-44F8-EB3A-A0AD-3956C3828CC7}"/>
              </a:ext>
            </a:extLst>
          </p:cNvPr>
          <p:cNvSpPr txBox="1"/>
          <p:nvPr/>
        </p:nvSpPr>
        <p:spPr>
          <a:xfrm>
            <a:off x="5322910" y="427597"/>
            <a:ext cx="3724838" cy="4308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 dirty="0">
                <a:solidFill>
                  <a:srgbClr val="13113A"/>
                </a:solidFill>
                <a:latin typeface="Arial Rounded"/>
                <a:ea typeface="Arial Rounded"/>
                <a:cs typeface="Arial Rounded"/>
                <a:sym typeface="Arial Rounded"/>
              </a:rPr>
              <a:t>Careers connected to this unit: mechanical engineer, maglev engineer, train driver, product designer</a:t>
            </a:r>
            <a:endParaRPr dirty="0">
              <a:solidFill>
                <a:srgbClr val="13113A"/>
              </a:solidFill>
            </a:endParaRPr>
          </a:p>
        </p:txBody>
      </p:sp>
      <p:pic>
        <p:nvPicPr>
          <p:cNvPr id="2" name="Picture 1" descr="A blue square with a symbol and text&#10;&#10;AI-generated content may be incorrect.">
            <a:extLst>
              <a:ext uri="{FF2B5EF4-FFF2-40B4-BE49-F238E27FC236}">
                <a16:creationId xmlns:a16="http://schemas.microsoft.com/office/drawing/2014/main" id="{14315FF9-2DF3-D60B-DFEF-85A397BFD1A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445" t="8183" r="4361" b="9308"/>
          <a:stretch>
            <a:fillRect/>
          </a:stretch>
        </p:blipFill>
        <p:spPr>
          <a:xfrm>
            <a:off x="8945079" y="82792"/>
            <a:ext cx="819730" cy="74165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D798AEA-D3F5-F1B6-D4BA-DFE4C11D53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5225" y="1332040"/>
            <a:ext cx="687437" cy="581677"/>
          </a:xfrm>
          <a:prstGeom prst="roundRect">
            <a:avLst>
              <a:gd name="adj" fmla="val 16667"/>
            </a:avLst>
          </a:prstGeom>
          <a:ln w="28575">
            <a:solidFill>
              <a:srgbClr val="12103A"/>
            </a:solidFill>
          </a:ln>
          <a:effectLst/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007FE88D-95B3-477E-7F1D-5F00786C2C9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9188" y="2176487"/>
            <a:ext cx="687627" cy="580351"/>
          </a:xfrm>
          <a:prstGeom prst="roundRect">
            <a:avLst>
              <a:gd name="adj" fmla="val 16667"/>
            </a:avLst>
          </a:prstGeom>
          <a:ln w="28575">
            <a:solidFill>
              <a:srgbClr val="12103A"/>
            </a:solidFill>
          </a:ln>
          <a:effectLst/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9912BCE1-EDF2-6E5D-8595-23D0F24C968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9188" y="3044544"/>
            <a:ext cx="678095" cy="593736"/>
          </a:xfrm>
          <a:prstGeom prst="roundRect">
            <a:avLst>
              <a:gd name="adj" fmla="val 16667"/>
            </a:avLst>
          </a:prstGeom>
          <a:ln w="28575">
            <a:solidFill>
              <a:srgbClr val="12103A"/>
            </a:solidFill>
          </a:ln>
          <a:effectLst/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29DC5864-ABAC-BC68-D1CA-0038486F473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0412" y="3958372"/>
            <a:ext cx="676403" cy="597880"/>
          </a:xfrm>
          <a:prstGeom prst="roundRect">
            <a:avLst>
              <a:gd name="adj" fmla="val 16667"/>
            </a:avLst>
          </a:prstGeom>
          <a:ln w="28575">
            <a:solidFill>
              <a:srgbClr val="12103A"/>
            </a:solidFill>
          </a:ln>
          <a:effectLst/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7389B133-EDB4-7ADC-3DBA-E0C8A95F530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0412" y="4866658"/>
            <a:ext cx="679390" cy="599318"/>
          </a:xfrm>
          <a:prstGeom prst="roundRect">
            <a:avLst>
              <a:gd name="adj" fmla="val 16667"/>
            </a:avLst>
          </a:prstGeom>
          <a:ln w="28575">
            <a:solidFill>
              <a:srgbClr val="12103A"/>
            </a:solidFill>
          </a:ln>
          <a:effectLst/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7E336F6A-5266-78A5-B785-B6C1AC35A0A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30412" y="5818178"/>
            <a:ext cx="666871" cy="599318"/>
          </a:xfrm>
          <a:prstGeom prst="roundRect">
            <a:avLst>
              <a:gd name="adj" fmla="val 16667"/>
            </a:avLst>
          </a:prstGeom>
          <a:ln w="28575">
            <a:solidFill>
              <a:srgbClr val="12103A"/>
            </a:solidFill>
          </a:ln>
          <a:effectLst/>
        </p:spPr>
      </p:pic>
      <p:sp>
        <p:nvSpPr>
          <p:cNvPr id="54" name="TextBox 53">
            <a:extLst>
              <a:ext uri="{FF2B5EF4-FFF2-40B4-BE49-F238E27FC236}">
                <a16:creationId xmlns:a16="http://schemas.microsoft.com/office/drawing/2014/main" id="{6A41630C-E4F2-874A-C6DB-631884C585A9}"/>
              </a:ext>
            </a:extLst>
          </p:cNvPr>
          <p:cNvSpPr txBox="1"/>
          <p:nvPr/>
        </p:nvSpPr>
        <p:spPr>
          <a:xfrm>
            <a:off x="3024593" y="1201135"/>
            <a:ext cx="2266170" cy="12772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12103A"/>
                </a:solidFill>
                <a:latin typeface="Arial Rounded MT Bold" panose="020F0704030504030204" pitchFamily="34" charset="0"/>
              </a:rPr>
              <a:t>Forces are pushes and pulls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12103A"/>
                </a:solidFill>
                <a:latin typeface="Arial Rounded MT Bold" panose="020F0704030504030204" pitchFamily="34" charset="0"/>
              </a:rPr>
              <a:t>Forces cause things to move, or to stop moving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12103A"/>
                </a:solidFill>
                <a:latin typeface="Arial Rounded MT Bold" panose="020F0704030504030204" pitchFamily="34" charset="0"/>
              </a:rPr>
              <a:t>Forces can be contact (friction) or non-contact (gravity, magnetism)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100" dirty="0">
              <a:solidFill>
                <a:srgbClr val="12103A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92B7F732-57A4-682C-CF69-3ABA2F278667}"/>
              </a:ext>
            </a:extLst>
          </p:cNvPr>
          <p:cNvSpPr txBox="1"/>
          <p:nvPr/>
        </p:nvSpPr>
        <p:spPr>
          <a:xfrm>
            <a:off x="5520740" y="3190924"/>
            <a:ext cx="4181400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12103A"/>
                </a:solidFill>
                <a:latin typeface="Arial Rounded MT Bold" panose="020F0704030504030204" pitchFamily="34" charset="0"/>
              </a:rPr>
              <a:t>When an object moves across a surface, friction acts as an opposite force. Friction is a force that holds back the motion of an object.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12103A"/>
                </a:solidFill>
                <a:latin typeface="Arial Rounded MT Bold" panose="020F0704030504030204" pitchFamily="34" charset="0"/>
              </a:rPr>
              <a:t>Some surfaces create more friction than others, meaning that objects move across them more slowly.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12103A"/>
                </a:solidFill>
                <a:latin typeface="Arial Rounded MT Bold" panose="020F0704030504030204" pitchFamily="34" charset="0"/>
              </a:rPr>
              <a:t>The rougher the surface, the more friction it creates.</a:t>
            </a:r>
            <a:endParaRPr lang="en-US" sz="1100" dirty="0">
              <a:solidFill>
                <a:srgbClr val="12103A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57" name="Picture 56" descr="Diagram&#10;&#10;Description automatically generated">
            <a:extLst>
              <a:ext uri="{FF2B5EF4-FFF2-40B4-BE49-F238E27FC236}">
                <a16:creationId xmlns:a16="http://schemas.microsoft.com/office/drawing/2014/main" id="{0FCF4ECA-CBD1-0718-3BF5-A492C81C2D03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2298" t="14108" r="1606" b="12945"/>
          <a:stretch/>
        </p:blipFill>
        <p:spPr>
          <a:xfrm>
            <a:off x="6176865" y="4298920"/>
            <a:ext cx="2817403" cy="2138750"/>
          </a:xfrm>
          <a:prstGeom prst="rect">
            <a:avLst/>
          </a:prstGeom>
        </p:spPr>
      </p:pic>
      <p:sp>
        <p:nvSpPr>
          <p:cNvPr id="58" name="TextBox 57">
            <a:extLst>
              <a:ext uri="{FF2B5EF4-FFF2-40B4-BE49-F238E27FC236}">
                <a16:creationId xmlns:a16="http://schemas.microsoft.com/office/drawing/2014/main" id="{D4F03ECC-AAE2-8D78-9622-EDEE67CE354F}"/>
              </a:ext>
            </a:extLst>
          </p:cNvPr>
          <p:cNvSpPr txBox="1"/>
          <p:nvPr/>
        </p:nvSpPr>
        <p:spPr>
          <a:xfrm>
            <a:off x="7154501" y="4587955"/>
            <a:ext cx="1287610" cy="21544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800" dirty="0">
                <a:latin typeface="Arial Rounded MT Bold" panose="020F0704030504030204" pitchFamily="34" charset="77"/>
              </a:rPr>
              <a:t>ice or glass surface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303DA003-FE83-19ED-CA08-863854CED53D}"/>
              </a:ext>
            </a:extLst>
          </p:cNvPr>
          <p:cNvSpPr txBox="1"/>
          <p:nvPr/>
        </p:nvSpPr>
        <p:spPr>
          <a:xfrm>
            <a:off x="7089264" y="5203096"/>
            <a:ext cx="738336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800" dirty="0">
                <a:latin typeface="Arial Rounded MT Bold" panose="020F0704030504030204" pitchFamily="34" charset="77"/>
              </a:rPr>
              <a:t>wooden surface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E23FC7F4-FE0F-9C72-6A5B-2D7781A8D60F}"/>
              </a:ext>
            </a:extLst>
          </p:cNvPr>
          <p:cNvSpPr txBox="1"/>
          <p:nvPr/>
        </p:nvSpPr>
        <p:spPr>
          <a:xfrm>
            <a:off x="7798306" y="6036390"/>
            <a:ext cx="911538" cy="21544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800" dirty="0">
                <a:latin typeface="Arial Rounded MT Bold" panose="020F0704030504030204" pitchFamily="34" charset="77"/>
              </a:rPr>
              <a:t>carpet surface</a:t>
            </a:r>
          </a:p>
        </p:txBody>
      </p:sp>
      <p:pic>
        <p:nvPicPr>
          <p:cNvPr id="61" name="Picture 60" descr="Diagram&#10;&#10;Description automatically generated">
            <a:extLst>
              <a:ext uri="{FF2B5EF4-FFF2-40B4-BE49-F238E27FC236}">
                <a16:creationId xmlns:a16="http://schemas.microsoft.com/office/drawing/2014/main" id="{EC7B0C42-70B4-2CE1-36C4-945E955AB9FC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t="3670" b="4838"/>
          <a:stretch/>
        </p:blipFill>
        <p:spPr>
          <a:xfrm>
            <a:off x="3227802" y="2741548"/>
            <a:ext cx="1803145" cy="2115058"/>
          </a:xfrm>
          <a:prstGeom prst="rect">
            <a:avLst/>
          </a:prstGeom>
        </p:spPr>
      </p:pic>
      <p:sp>
        <p:nvSpPr>
          <p:cNvPr id="62" name="TextBox 61">
            <a:extLst>
              <a:ext uri="{FF2B5EF4-FFF2-40B4-BE49-F238E27FC236}">
                <a16:creationId xmlns:a16="http://schemas.microsoft.com/office/drawing/2014/main" id="{FE990E30-DC36-208E-5F76-4652E0D3E2AD}"/>
              </a:ext>
            </a:extLst>
          </p:cNvPr>
          <p:cNvSpPr txBox="1"/>
          <p:nvPr/>
        </p:nvSpPr>
        <p:spPr>
          <a:xfrm>
            <a:off x="3488062" y="5002461"/>
            <a:ext cx="1297150" cy="2616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1100" dirty="0">
                <a:solidFill>
                  <a:srgbClr val="12103A"/>
                </a:solidFill>
                <a:latin typeface="Arial Rounded MT Bold" panose="020F0704030504030204" pitchFamily="34" charset="77"/>
              </a:rPr>
              <a:t>Magnetic Metals</a:t>
            </a:r>
          </a:p>
        </p:txBody>
      </p:sp>
      <p:pic>
        <p:nvPicPr>
          <p:cNvPr id="64" name="Picture 63">
            <a:extLst>
              <a:ext uri="{FF2B5EF4-FFF2-40B4-BE49-F238E27FC236}">
                <a16:creationId xmlns:a16="http://schemas.microsoft.com/office/drawing/2014/main" id="{178D613C-9117-623D-25FD-C3F9138D165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097196" y="5239466"/>
            <a:ext cx="2119582" cy="1187097"/>
          </a:xfrm>
          <a:prstGeom prst="rect">
            <a:avLst/>
          </a:prstGeom>
        </p:spPr>
      </p:pic>
      <p:pic>
        <p:nvPicPr>
          <p:cNvPr id="80" name="Picture 79" descr="Diagram, schematic&#10;&#10;Description automatically generated">
            <a:extLst>
              <a:ext uri="{FF2B5EF4-FFF2-40B4-BE49-F238E27FC236}">
                <a16:creationId xmlns:a16="http://schemas.microsoft.com/office/drawing/2014/main" id="{64326326-6C5D-042B-7A90-05399AA16F73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455141" y="1298080"/>
            <a:ext cx="1571528" cy="1285128"/>
          </a:xfrm>
          <a:prstGeom prst="rect">
            <a:avLst/>
          </a:prstGeom>
        </p:spPr>
      </p:pic>
      <p:sp>
        <p:nvSpPr>
          <p:cNvPr id="81" name="Rounded Rectangle 81">
            <a:extLst>
              <a:ext uri="{FF2B5EF4-FFF2-40B4-BE49-F238E27FC236}">
                <a16:creationId xmlns:a16="http://schemas.microsoft.com/office/drawing/2014/main" id="{CA76CB74-F3EC-ACD1-30FC-7E53D814D9B2}"/>
              </a:ext>
            </a:extLst>
          </p:cNvPr>
          <p:cNvSpPr/>
          <p:nvPr/>
        </p:nvSpPr>
        <p:spPr>
          <a:xfrm>
            <a:off x="5453088" y="983028"/>
            <a:ext cx="4318273" cy="1825809"/>
          </a:xfrm>
          <a:prstGeom prst="roundRect">
            <a:avLst>
              <a:gd name="adj" fmla="val 1926"/>
            </a:avLst>
          </a:prstGeom>
          <a:noFill/>
          <a:ln w="19050">
            <a:solidFill>
              <a:srgbClr val="1210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12103A"/>
              </a:solidFill>
            </a:endParaRP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54AAB0E5-7A01-7485-46AA-4B513A8296A6}"/>
              </a:ext>
            </a:extLst>
          </p:cNvPr>
          <p:cNvSpPr txBox="1"/>
          <p:nvPr/>
        </p:nvSpPr>
        <p:spPr>
          <a:xfrm>
            <a:off x="6975388" y="1264368"/>
            <a:ext cx="2730990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12103A"/>
                </a:solidFill>
                <a:latin typeface="Arial Rounded MT Bold" panose="020F0704030504030204" pitchFamily="34" charset="0"/>
              </a:rPr>
              <a:t>Magnets are made of metal or rock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12103A"/>
                </a:solidFill>
                <a:latin typeface="Arial Rounded MT Bold" panose="020F0704030504030204" pitchFamily="34" charset="0"/>
              </a:rPr>
              <a:t>They have a magnetic field around them which attracts magnetic materials, pulling them towards the magnet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12103A"/>
                </a:solidFill>
                <a:latin typeface="Arial Rounded MT Bold" panose="020F0704030504030204" pitchFamily="34" charset="0"/>
              </a:rPr>
              <a:t>All magnets have two poles: north and south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12103A"/>
                </a:solidFill>
                <a:latin typeface="Arial Rounded MT Bold" panose="020F0704030504030204" pitchFamily="34" charset="0"/>
              </a:rPr>
              <a:t>The Earth also has a magnetic field</a:t>
            </a:r>
            <a:endParaRPr lang="en-US" sz="1100" dirty="0">
              <a:solidFill>
                <a:srgbClr val="12103A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AA0C2F68-E9C9-EBEE-B3F2-A41AD4D989CA}"/>
              </a:ext>
            </a:extLst>
          </p:cNvPr>
          <p:cNvSpPr txBox="1"/>
          <p:nvPr/>
        </p:nvSpPr>
        <p:spPr>
          <a:xfrm>
            <a:off x="7139353" y="991925"/>
            <a:ext cx="931665" cy="2616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1100" dirty="0">
                <a:solidFill>
                  <a:srgbClr val="12103A"/>
                </a:solidFill>
                <a:latin typeface="Arial Rounded MT Bold" panose="020F0704030504030204" pitchFamily="34" charset="77"/>
              </a:rPr>
              <a:t>Magnetism</a:t>
            </a:r>
          </a:p>
        </p:txBody>
      </p:sp>
    </p:spTree>
    <p:extLst>
      <p:ext uri="{BB962C8B-B14F-4D97-AF65-F5344CB8AC3E}">
        <p14:creationId xmlns:p14="http://schemas.microsoft.com/office/powerpoint/2010/main" val="12661007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Google Shape;85;p1">
            <a:extLst>
              <a:ext uri="{FF2B5EF4-FFF2-40B4-BE49-F238E27FC236}">
                <a16:creationId xmlns:a16="http://schemas.microsoft.com/office/drawing/2014/main" id="{0A8D2A58-5464-9A57-E85C-05E2A8E61757}"/>
              </a:ext>
            </a:extLst>
          </p:cNvPr>
          <p:cNvCxnSpPr/>
          <p:nvPr/>
        </p:nvCxnSpPr>
        <p:spPr>
          <a:xfrm>
            <a:off x="113463" y="854706"/>
            <a:ext cx="9679070" cy="0"/>
          </a:xfrm>
          <a:prstGeom prst="straightConnector1">
            <a:avLst/>
          </a:prstGeom>
          <a:noFill/>
          <a:ln w="28575" cap="flat" cmpd="sng">
            <a:solidFill>
              <a:srgbClr val="130E3C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6" name="Google Shape;86;p1" descr="A blue square with white letters&#10;&#10;Description automatically generated">
            <a:extLst>
              <a:ext uri="{FF2B5EF4-FFF2-40B4-BE49-F238E27FC236}">
                <a16:creationId xmlns:a16="http://schemas.microsoft.com/office/drawing/2014/main" id="{2FBB6190-A38C-5D0F-60D2-5816EF68F7FE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3464" y="30905"/>
            <a:ext cx="812800" cy="81915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9" name="Google Shape;88;p1">
            <a:extLst>
              <a:ext uri="{FF2B5EF4-FFF2-40B4-BE49-F238E27FC236}">
                <a16:creationId xmlns:a16="http://schemas.microsoft.com/office/drawing/2014/main" id="{01F34D80-C9EB-B592-4D37-F33462B19B98}"/>
              </a:ext>
            </a:extLst>
          </p:cNvPr>
          <p:cNvCxnSpPr/>
          <p:nvPr/>
        </p:nvCxnSpPr>
        <p:spPr>
          <a:xfrm>
            <a:off x="113463" y="6647790"/>
            <a:ext cx="9679070" cy="0"/>
          </a:xfrm>
          <a:prstGeom prst="straightConnector1">
            <a:avLst/>
          </a:prstGeom>
          <a:noFill/>
          <a:ln w="28575" cap="flat" cmpd="sng">
            <a:solidFill>
              <a:srgbClr val="130E3C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0" name="Google Shape;89;p1">
            <a:extLst>
              <a:ext uri="{FF2B5EF4-FFF2-40B4-BE49-F238E27FC236}">
                <a16:creationId xmlns:a16="http://schemas.microsoft.com/office/drawing/2014/main" id="{6D10A09F-B7CB-BC2F-9B90-92B48C331CFC}"/>
              </a:ext>
            </a:extLst>
          </p:cNvPr>
          <p:cNvSpPr txBox="1"/>
          <p:nvPr/>
        </p:nvSpPr>
        <p:spPr>
          <a:xfrm>
            <a:off x="6738344" y="6642556"/>
            <a:ext cx="3054189" cy="21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i="0" u="none" strike="noStrike" cap="none" dirty="0">
                <a:solidFill>
                  <a:srgbClr val="130E3C"/>
                </a:solidFill>
                <a:latin typeface="Arial Rounded"/>
                <a:ea typeface="Arial Rounded"/>
                <a:cs typeface="Arial Rounded"/>
                <a:sym typeface="Arial Rounded"/>
              </a:rPr>
              <a:t>Developing Experts Copyright 2025 All Rights Reserved</a:t>
            </a:r>
            <a:endParaRPr dirty="0"/>
          </a:p>
        </p:txBody>
      </p:sp>
      <p:graphicFrame>
        <p:nvGraphicFramePr>
          <p:cNvPr id="12" name="Table 101">
            <a:extLst>
              <a:ext uri="{FF2B5EF4-FFF2-40B4-BE49-F238E27FC236}">
                <a16:creationId xmlns:a16="http://schemas.microsoft.com/office/drawing/2014/main" id="{2FC27B68-4573-F141-EA8A-3178DB00C9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7455036"/>
              </p:ext>
            </p:extLst>
          </p:nvPr>
        </p:nvGraphicFramePr>
        <p:xfrm>
          <a:off x="200982" y="1597970"/>
          <a:ext cx="9499829" cy="456528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79510">
                  <a:extLst>
                    <a:ext uri="{9D8B030D-6E8A-4147-A177-3AD203B41FA5}">
                      <a16:colId xmlns:a16="http://schemas.microsoft.com/office/drawing/2014/main" val="1483215143"/>
                    </a:ext>
                  </a:extLst>
                </a:gridCol>
                <a:gridCol w="7420319">
                  <a:extLst>
                    <a:ext uri="{9D8B030D-6E8A-4147-A177-3AD203B41FA5}">
                      <a16:colId xmlns:a16="http://schemas.microsoft.com/office/drawing/2014/main" val="2925171619"/>
                    </a:ext>
                  </a:extLst>
                </a:gridCol>
              </a:tblGrid>
              <a:tr h="543919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rgbClr val="12103A"/>
                          </a:solidFill>
                          <a:latin typeface="Arial Rounded MT Bold" panose="020F0704030504030204" pitchFamily="34" charset="0"/>
                        </a:rPr>
                        <a:t>force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600" b="0" i="0" kern="1200" dirty="0">
                          <a:solidFill>
                            <a:srgbClr val="12103A"/>
                          </a:solidFill>
                          <a:effectLst/>
                          <a:latin typeface="Arial Rounded MT Bold" panose="020F0704030504030204" pitchFamily="34" charset="0"/>
                          <a:ea typeface="+mn-ea"/>
                          <a:cs typeface="+mn-cs"/>
                        </a:rPr>
                        <a:t>a power or strength that can cause an object to move</a:t>
                      </a:r>
                      <a:endParaRPr lang="en-GB" sz="1400" b="0" dirty="0">
                        <a:solidFill>
                          <a:srgbClr val="12103A"/>
                        </a:solidFill>
                        <a:effectLst/>
                        <a:latin typeface="Arial Rounded MT Bold" panose="020F070403050403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28030005"/>
                  </a:ext>
                </a:extLst>
              </a:tr>
              <a:tr h="543919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rgbClr val="12103A"/>
                          </a:solidFill>
                          <a:latin typeface="Arial Rounded MT Bold" panose="020F0704030504030204" pitchFamily="34" charset="0"/>
                        </a:rPr>
                        <a:t>motion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kern="1200" dirty="0">
                          <a:solidFill>
                            <a:srgbClr val="12103A"/>
                          </a:solidFill>
                          <a:effectLst/>
                          <a:latin typeface="Arial Rounded MT Bold" panose="020F0704030504030204" pitchFamily="34" charset="0"/>
                          <a:ea typeface="+mn-ea"/>
                          <a:cs typeface="+mn-cs"/>
                        </a:rPr>
                        <a:t>the process of movement</a:t>
                      </a:r>
                      <a:endParaRPr lang="en-GB" sz="1400" b="0" dirty="0">
                        <a:solidFill>
                          <a:srgbClr val="12103A"/>
                        </a:solidFill>
                        <a:effectLst/>
                        <a:latin typeface="Arial Rounded MT Bold" panose="020F070403050403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4023632"/>
                  </a:ext>
                </a:extLst>
              </a:tr>
              <a:tr h="633286">
                <a:tc>
                  <a:txBody>
                    <a:bodyPr/>
                    <a:lstStyle/>
                    <a:p>
                      <a:r>
                        <a:rPr lang="en-GB" sz="1600">
                          <a:solidFill>
                            <a:srgbClr val="12103A"/>
                          </a:solidFill>
                          <a:latin typeface="Arial Rounded MT Bold" panose="020F0704030504030204" pitchFamily="34" charset="0"/>
                        </a:rPr>
                        <a:t>friction</a:t>
                      </a:r>
                      <a:endParaRPr lang="en-GB" sz="1600" dirty="0">
                        <a:solidFill>
                          <a:srgbClr val="12103A"/>
                        </a:solidFill>
                        <a:latin typeface="Arial Rounded MT Bold" panose="020F070403050403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600" b="0" i="0" kern="1200" dirty="0">
                          <a:solidFill>
                            <a:srgbClr val="12103A"/>
                          </a:solidFill>
                          <a:effectLst/>
                          <a:latin typeface="Arial Rounded MT Bold" panose="020F0704030504030204" pitchFamily="34" charset="0"/>
                          <a:ea typeface="+mn-ea"/>
                          <a:cs typeface="+mn-cs"/>
                        </a:rPr>
                        <a:t>a force that slows down or stops objects when two surfaces rub against each other</a:t>
                      </a:r>
                      <a:endParaRPr lang="en-GB" sz="1400" b="0" dirty="0">
                        <a:solidFill>
                          <a:srgbClr val="12103A"/>
                        </a:solidFill>
                        <a:effectLst/>
                        <a:latin typeface="Arial Rounded MT Bold" panose="020F070403050403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98498645"/>
                  </a:ext>
                </a:extLst>
              </a:tr>
              <a:tr h="543919">
                <a:tc>
                  <a:txBody>
                    <a:bodyPr/>
                    <a:lstStyle/>
                    <a:p>
                      <a:r>
                        <a:rPr lang="en-GB" sz="1600">
                          <a:solidFill>
                            <a:srgbClr val="12103A"/>
                          </a:solidFill>
                          <a:latin typeface="Arial Rounded MT Bold" panose="020F0704030504030204" pitchFamily="34" charset="0"/>
                        </a:rPr>
                        <a:t>magnet</a:t>
                      </a:r>
                      <a:endParaRPr lang="en-GB" sz="1600" dirty="0">
                        <a:solidFill>
                          <a:srgbClr val="12103A"/>
                        </a:solidFill>
                        <a:latin typeface="Arial Rounded MT Bold" panose="020F070403050403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i="0" kern="1200" dirty="0">
                          <a:solidFill>
                            <a:srgbClr val="12103A"/>
                          </a:solidFill>
                          <a:effectLst/>
                          <a:latin typeface="Arial Rounded MT Bold" panose="020F0704030504030204" pitchFamily="34" charset="0"/>
                          <a:ea typeface="+mn-ea"/>
                          <a:cs typeface="+mn-cs"/>
                        </a:rPr>
                        <a:t>an object that can attract or repel some metal items</a:t>
                      </a:r>
                      <a:endParaRPr lang="en-GB" sz="1400" dirty="0">
                        <a:solidFill>
                          <a:srgbClr val="12103A"/>
                        </a:solidFill>
                        <a:latin typeface="Arial Rounded MT Bold" panose="020F070403050403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17258047"/>
                  </a:ext>
                </a:extLst>
              </a:tr>
              <a:tr h="543919">
                <a:tc>
                  <a:txBody>
                    <a:bodyPr/>
                    <a:lstStyle/>
                    <a:p>
                      <a:r>
                        <a:rPr lang="en-GB" sz="1600">
                          <a:solidFill>
                            <a:srgbClr val="12103A"/>
                          </a:solidFill>
                          <a:latin typeface="Arial Rounded MT Bold" panose="020F0704030504030204" pitchFamily="34" charset="0"/>
                        </a:rPr>
                        <a:t>attract</a:t>
                      </a:r>
                      <a:endParaRPr lang="en-GB" sz="1600" dirty="0">
                        <a:solidFill>
                          <a:srgbClr val="12103A"/>
                        </a:solidFill>
                        <a:latin typeface="Arial Rounded MT Bold" panose="020F070403050403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i="0" kern="1200" dirty="0">
                          <a:solidFill>
                            <a:srgbClr val="12103A"/>
                          </a:solidFill>
                          <a:effectLst/>
                          <a:latin typeface="Arial Rounded MT Bold" panose="020F0704030504030204" pitchFamily="34" charset="0"/>
                          <a:ea typeface="+mn-ea"/>
                          <a:cs typeface="+mn-cs"/>
                        </a:rPr>
                        <a:t>to pull towards</a:t>
                      </a:r>
                      <a:endParaRPr lang="en-GB" sz="1400" b="0" dirty="0">
                        <a:solidFill>
                          <a:srgbClr val="12103A"/>
                        </a:solidFill>
                        <a:effectLst/>
                        <a:latin typeface="Arial Rounded MT Bold" panose="020F070403050403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77298488"/>
                  </a:ext>
                </a:extLst>
              </a:tr>
              <a:tr h="543919">
                <a:tc>
                  <a:txBody>
                    <a:bodyPr/>
                    <a:lstStyle/>
                    <a:p>
                      <a:r>
                        <a:rPr lang="en-GB" sz="1600">
                          <a:solidFill>
                            <a:srgbClr val="12103A"/>
                          </a:solidFill>
                          <a:latin typeface="Arial Rounded MT Bold" panose="020F0704030504030204" pitchFamily="34" charset="0"/>
                        </a:rPr>
                        <a:t>repel</a:t>
                      </a:r>
                      <a:endParaRPr lang="en-GB" sz="1600" dirty="0">
                        <a:solidFill>
                          <a:srgbClr val="12103A"/>
                        </a:solidFill>
                        <a:latin typeface="Arial Rounded MT Bold" panose="020F070403050403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i="0" kern="1200" dirty="0">
                          <a:solidFill>
                            <a:srgbClr val="12103A"/>
                          </a:solidFill>
                          <a:effectLst/>
                          <a:latin typeface="Arial Rounded MT Bold" panose="020F0704030504030204" pitchFamily="34" charset="0"/>
                          <a:ea typeface="+mn-ea"/>
                          <a:cs typeface="+mn-cs"/>
                        </a:rPr>
                        <a:t>to force back or push away</a:t>
                      </a:r>
                      <a:endParaRPr lang="en-GB" sz="1400" dirty="0">
                        <a:solidFill>
                          <a:srgbClr val="12103A"/>
                        </a:solidFill>
                        <a:latin typeface="Arial Rounded MT Bold" panose="020F070403050403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30884513"/>
                  </a:ext>
                </a:extLst>
              </a:tr>
              <a:tr h="543919">
                <a:tc>
                  <a:txBody>
                    <a:bodyPr/>
                    <a:lstStyle/>
                    <a:p>
                      <a:r>
                        <a:rPr lang="en-GB" sz="1600">
                          <a:solidFill>
                            <a:srgbClr val="12103A"/>
                          </a:solidFill>
                          <a:latin typeface="Arial Rounded MT Bold" panose="020F0704030504030204" pitchFamily="34" charset="0"/>
                        </a:rPr>
                        <a:t>magnetic field</a:t>
                      </a:r>
                      <a:endParaRPr lang="en-GB" sz="1600" dirty="0">
                        <a:solidFill>
                          <a:srgbClr val="12103A"/>
                        </a:solidFill>
                        <a:latin typeface="Arial Rounded MT Bold" panose="020F070403050403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600" b="0" i="0" kern="1200" dirty="0">
                          <a:solidFill>
                            <a:srgbClr val="12103A"/>
                          </a:solidFill>
                          <a:effectLst/>
                          <a:latin typeface="Arial Rounded MT Bold" panose="020F0704030504030204" pitchFamily="34" charset="0"/>
                          <a:ea typeface="+mn-ea"/>
                          <a:cs typeface="+mn-cs"/>
                        </a:rPr>
                        <a:t>the area around a magnet where its magnetic force can be felt, even without touching it</a:t>
                      </a:r>
                      <a:endParaRPr lang="en-GB" sz="1400" b="0" dirty="0">
                        <a:solidFill>
                          <a:srgbClr val="12103A"/>
                        </a:solidFill>
                        <a:effectLst/>
                        <a:latin typeface="Arial Rounded MT Bold" panose="020F070403050403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46539177"/>
                  </a:ext>
                </a:extLst>
              </a:tr>
              <a:tr h="633286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rgbClr val="12103A"/>
                          </a:solidFill>
                          <a:latin typeface="Arial Rounded MT Bold" panose="020F0704030504030204" pitchFamily="34" charset="0"/>
                        </a:rPr>
                        <a:t>magnetic poles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600" b="0" i="0" kern="1200" dirty="0">
                          <a:solidFill>
                            <a:srgbClr val="12103A"/>
                          </a:solidFill>
                          <a:effectLst/>
                          <a:latin typeface="Arial Rounded MT Bold" panose="020F0704030504030204" pitchFamily="34" charset="0"/>
                          <a:ea typeface="+mn-ea"/>
                          <a:cs typeface="+mn-cs"/>
                        </a:rPr>
                        <a:t>the two ends of a magnet where its magnetic force is strongest</a:t>
                      </a:r>
                      <a:endParaRPr lang="en-GB" sz="1400" b="0" dirty="0">
                        <a:solidFill>
                          <a:srgbClr val="12103A"/>
                        </a:solidFill>
                        <a:effectLst/>
                        <a:latin typeface="Arial Rounded MT Bold" panose="020F070403050403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12369668"/>
                  </a:ext>
                </a:extLst>
              </a:tr>
            </a:tbl>
          </a:graphicData>
        </a:graphic>
      </p:graphicFrame>
      <p:sp>
        <p:nvSpPr>
          <p:cNvPr id="2" name="Google Shape;158;p2">
            <a:extLst>
              <a:ext uri="{FF2B5EF4-FFF2-40B4-BE49-F238E27FC236}">
                <a16:creationId xmlns:a16="http://schemas.microsoft.com/office/drawing/2014/main" id="{065AEAAB-2E9D-8F82-B204-98CC5F14B9EF}"/>
              </a:ext>
            </a:extLst>
          </p:cNvPr>
          <p:cNvSpPr/>
          <p:nvPr/>
        </p:nvSpPr>
        <p:spPr>
          <a:xfrm>
            <a:off x="3389810" y="968587"/>
            <a:ext cx="3126377" cy="320871"/>
          </a:xfrm>
          <a:prstGeom prst="ribbon">
            <a:avLst>
              <a:gd name="adj1" fmla="val 16667"/>
              <a:gd name="adj2" fmla="val 50000"/>
            </a:avLst>
          </a:prstGeom>
          <a:solidFill>
            <a:srgbClr val="14103A"/>
          </a:solidFill>
          <a:ln w="12700" cap="flat" cmpd="sng">
            <a:solidFill>
              <a:srgbClr val="264159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97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" name="Google Shape;159;p2">
            <a:extLst>
              <a:ext uri="{FF2B5EF4-FFF2-40B4-BE49-F238E27FC236}">
                <a16:creationId xmlns:a16="http://schemas.microsoft.com/office/drawing/2014/main" id="{D87AB1CE-6F7B-C897-5348-4178CA28131F}"/>
              </a:ext>
            </a:extLst>
          </p:cNvPr>
          <p:cNvSpPr txBox="1"/>
          <p:nvPr/>
        </p:nvSpPr>
        <p:spPr>
          <a:xfrm>
            <a:off x="4253778" y="989063"/>
            <a:ext cx="1566518" cy="307736"/>
          </a:xfrm>
          <a:prstGeom prst="rect">
            <a:avLst/>
          </a:prstGeom>
          <a:solidFill>
            <a:srgbClr val="13113A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 Rounded"/>
              <a:buNone/>
            </a:pPr>
            <a:r>
              <a:rPr lang="en-GB" sz="1400" b="1" i="0" u="none" strike="noStrike" cap="none" dirty="0">
                <a:solidFill>
                  <a:srgbClr val="FFFFFF"/>
                </a:solidFill>
                <a:latin typeface="Arial Rounded"/>
                <a:ea typeface="Arial Rounded"/>
                <a:cs typeface="Arial Rounded"/>
                <a:sym typeface="Arial Rounded"/>
              </a:rPr>
              <a:t>Rocket Words</a:t>
            </a:r>
            <a:endParaRPr sz="1097" b="1" dirty="0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pic>
        <p:nvPicPr>
          <p:cNvPr id="11" name="Picture 10" descr="A blue square with a symbol and text&#10;&#10;AI-generated content may be incorrect.">
            <a:extLst>
              <a:ext uri="{FF2B5EF4-FFF2-40B4-BE49-F238E27FC236}">
                <a16:creationId xmlns:a16="http://schemas.microsoft.com/office/drawing/2014/main" id="{7EB193DD-25FF-203F-13C7-BCAFEA6FA7F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445" t="8183" r="4361" b="9308"/>
          <a:stretch>
            <a:fillRect/>
          </a:stretch>
        </p:blipFill>
        <p:spPr>
          <a:xfrm>
            <a:off x="8945079" y="82792"/>
            <a:ext cx="819730" cy="741658"/>
          </a:xfrm>
          <a:prstGeom prst="rect">
            <a:avLst/>
          </a:prstGeom>
        </p:spPr>
      </p:pic>
      <p:sp>
        <p:nvSpPr>
          <p:cNvPr id="13" name="TextBox 9">
            <a:extLst>
              <a:ext uri="{FF2B5EF4-FFF2-40B4-BE49-F238E27FC236}">
                <a16:creationId xmlns:a16="http://schemas.microsoft.com/office/drawing/2014/main" id="{14EF769E-6E52-0421-A3E1-0A6C86D483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2918" y="156065"/>
            <a:ext cx="4308821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/>
            <a:r>
              <a:rPr lang="en-GB" altLang="en-US" sz="1400" dirty="0">
                <a:solidFill>
                  <a:srgbClr val="130E3C"/>
                </a:solidFill>
                <a:latin typeface="Arial Rounded MT Bold" panose="020F0704030504030204" pitchFamily="34" charset="77"/>
              </a:rPr>
              <a:t>Year 3: Forces and Magnets </a:t>
            </a:r>
          </a:p>
          <a:p>
            <a:pPr eaLnBrk="1" hangingPunct="1"/>
            <a:r>
              <a:rPr lang="en-GB" altLang="en-US" sz="1600" dirty="0">
                <a:solidFill>
                  <a:srgbClr val="130E3C"/>
                </a:solidFill>
                <a:latin typeface="Arial Rounded MT Bold" panose="020F0704030504030204" pitchFamily="34" charset="77"/>
              </a:rPr>
              <a:t>Knowledge Organiser  </a:t>
            </a:r>
            <a:endParaRPr lang="en-US" altLang="en-US" sz="1600" dirty="0">
              <a:solidFill>
                <a:srgbClr val="130E3C"/>
              </a:solidFill>
              <a:latin typeface="Arial Rounded MT Bold" panose="020F0704030504030204" pitchFamily="34" charset="77"/>
            </a:endParaRPr>
          </a:p>
        </p:txBody>
      </p:sp>
      <p:sp>
        <p:nvSpPr>
          <p:cNvPr id="14" name="Google Shape;108;p1">
            <a:extLst>
              <a:ext uri="{FF2B5EF4-FFF2-40B4-BE49-F238E27FC236}">
                <a16:creationId xmlns:a16="http://schemas.microsoft.com/office/drawing/2014/main" id="{86BA1DF7-2FA0-452A-C714-7D1239B5A6D5}"/>
              </a:ext>
            </a:extLst>
          </p:cNvPr>
          <p:cNvSpPr txBox="1"/>
          <p:nvPr/>
        </p:nvSpPr>
        <p:spPr>
          <a:xfrm>
            <a:off x="5322910" y="427597"/>
            <a:ext cx="3724838" cy="4308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 dirty="0">
                <a:solidFill>
                  <a:srgbClr val="13113A"/>
                </a:solidFill>
                <a:latin typeface="Arial Rounded"/>
                <a:ea typeface="Arial Rounded"/>
                <a:cs typeface="Arial Rounded"/>
                <a:sym typeface="Arial Rounded"/>
              </a:rPr>
              <a:t>Careers connected to this unit: mechanical engineer, maglev engineer, train driver, product designer</a:t>
            </a:r>
            <a:endParaRPr dirty="0">
              <a:solidFill>
                <a:srgbClr val="13113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79025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514</TotalTime>
  <Words>346</Words>
  <Application>Microsoft Office PowerPoint</Application>
  <PresentationFormat>A4 Paper (210x297 mm)</PresentationFormat>
  <Paragraphs>50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Arial Rounded</vt:lpstr>
      <vt:lpstr>Arial Rounded MT Bold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Mintey</dc:creator>
  <cp:lastModifiedBy>Clare Faulkner</cp:lastModifiedBy>
  <cp:revision>51</cp:revision>
  <dcterms:created xsi:type="dcterms:W3CDTF">2022-07-14T08:20:57Z</dcterms:created>
  <dcterms:modified xsi:type="dcterms:W3CDTF">2025-12-12T12:19:09Z</dcterms:modified>
</cp:coreProperties>
</file>